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77" r:id="rId3"/>
  </p:sldMasterIdLst>
  <p:sldIdLst>
    <p:sldId id="256" r:id="rId4"/>
    <p:sldId id="259" r:id="rId5"/>
    <p:sldId id="274" r:id="rId6"/>
    <p:sldId id="260" r:id="rId7"/>
    <p:sldId id="262" r:id="rId8"/>
    <p:sldId id="275" r:id="rId9"/>
    <p:sldId id="266" r:id="rId10"/>
    <p:sldId id="263" r:id="rId11"/>
    <p:sldId id="265" r:id="rId12"/>
    <p:sldId id="267" r:id="rId13"/>
    <p:sldId id="270" r:id="rId14"/>
    <p:sldId id="271" r:id="rId15"/>
    <p:sldId id="272" r:id="rId16"/>
    <p:sldId id="273" r:id="rId17"/>
    <p:sldId id="286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" max="2" units="cm"/>
          <inkml:channel name="Y" type="integer" min="-2" max="2" units="cm"/>
          <inkml:channel name="F" type="integer" max="1023" units="cm"/>
        </inkml:traceFormat>
        <inkml:channelProperties>
          <inkml:channelProperty channel="X" name="resolution" value="0.001" units="1/cm"/>
          <inkml:channelProperty channel="Y" name="resolution" value="0.001" units="1/cm"/>
          <inkml:channelProperty channel="F" name="resolution" value="2.84167" units="1/cm"/>
        </inkml:channelProperties>
      </inkml:inkSource>
      <inkml:timestamp xml:id="ts0" timeString="2016-05-11T02:59:33"/>
    </inkml:context>
    <inkml:brush xml:id="br0">
      <inkml:brushProperty name="width" value="0.04667" units="cm"/>
      <inkml:brushProperty name="height" value="0.04667" units="cm"/>
      <inkml:brushProperty name="color" value="#ED1C24"/>
    </inkml:brush>
  </inkml:definitions>
  <inkml:trace contextRef="#ctx0" brushRef="#br0">4053 4861 1664,'-24'7'896,"24"-7"-768,0 0 128,0 0-256,0 0 0,0 0-128,0 0 0,0 0-640,0 0 128,0 0 128,0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" max="2" units="cm"/>
          <inkml:channel name="Y" type="integer" min="-2" max="2" units="cm"/>
          <inkml:channel name="F" type="integer" max="1023" units="cm"/>
        </inkml:traceFormat>
        <inkml:channelProperties>
          <inkml:channelProperty channel="X" name="resolution" value="0.001" units="1/cm"/>
          <inkml:channelProperty channel="Y" name="resolution" value="0.001" units="1/cm"/>
          <inkml:channelProperty channel="F" name="resolution" value="2.84167" units="1/cm"/>
        </inkml:channelProperties>
      </inkml:inkSource>
      <inkml:timestamp xml:id="ts0" timeString="2016-05-11T02:59:34"/>
    </inkml:context>
    <inkml:brush xml:id="br0">
      <inkml:brushProperty name="width" value="0.04667" units="cm"/>
      <inkml:brushProperty name="height" value="0.04667" units="cm"/>
      <inkml:brushProperty name="color" value="#ED1C24"/>
    </inkml:brush>
  </inkml:definitions>
  <inkml:trace contextRef="#ctx0" brushRef="#br0">4411 5202 1792,'-16'11'1024,"8"-6"-768,8-5 0,0 0 0,0 0 128,0 0-384,0 0 0,0 0-256,0 0 0,-6-3-1024,6 3 0,0 0 896,0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1T09:00:10.92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1133 2378,'-53'-40,"-72"-55,51 41,3-2,3-4,2-3,-4-10,-13-38,6-3,4-4,5-2,1-14,41 85,-156-337,174 355,1 1,1-2,2 1,1-1,2 1,1-1,1 1,2-1,1 1,1-1,2 2,1-1,2 1,4-9,-2 13,1 1,1 0,1 1,2 1,0 0,1 1,1 1,1 1,1 1,1 1,6-4,142-39,98-7,-46 47,0 11,1 9,-1 10,0 9,-2 10,52 21,-232-43,71 8,-1 5,0 5,-2 5,-2 4,40 21,-144-52,6 0,-1 0,0 1,0 1,0-1,0 1,-1 0,1 0,-1 1,0 0,-1 0,1 1,-1-1,0 1,0 0,-1 0,0 1,0 0,0-1,-1 2,64 165,56 197,-120-354,-1 0,-1 0,0 0,-1 0,0 1,-1-1,-1 0,-1 0,0 0,-1 0,-1 0,-1-1,0 0,0 0,-2-1,0 1,0-2,-2 1,1-1,-2-1,-10 12,-18 22,-1-2,-2-1,-2-3,-1-1,-3-2,-1-3,-1-1,-37 16,-92 10,32-13,72-22,1 2,1 4,1 3,-48 32,68-33,1 2,3 2,0 2,-31 34,0 3,55-53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F6FA-02DB-49E7-8628-CFD05B9B3E60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0EF478-0910-4CD9-8579-5D96CD8A42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customXml" Target="../ink/ink1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ectangle 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Grp="1" noUngrp="1" noRot="1" noChangeAspect="1" noMove="1" noResize="1"/>
          </p:cNvGrpSpPr>
          <p:nvPr/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9" name="Group 18"/>
          <p:cNvGrpSpPr>
            <a:grpSpLocks noGrp="1" noUngrp="1" noRot="1" noChangeAspect="1" noMove="1" noResize="1"/>
          </p:cNvGrpSpPr>
          <p:nvPr/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20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Freeform 3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2" y="1227016"/>
            <a:ext cx="4596342" cy="4439138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6625276" y="598397"/>
            <a:ext cx="5324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+mn-ea"/>
              </a:rPr>
              <a:t>在哥尼斯堡的一个公园里，有七座桥将普雷格尔河中两个岛及岛与河岸连接起来</a:t>
            </a:r>
            <a:r>
              <a:rPr lang="en-US" altLang="zh-CN" sz="3200" dirty="0">
                <a:latin typeface="+mn-ea"/>
              </a:rPr>
              <a:t>(</a:t>
            </a:r>
            <a:r>
              <a:rPr lang="zh-CN" altLang="en-US" sz="3200" dirty="0">
                <a:latin typeface="+mn-ea"/>
              </a:rPr>
              <a:t>如图</a:t>
            </a:r>
            <a:r>
              <a:rPr lang="en-US" altLang="zh-CN" sz="3200" dirty="0">
                <a:latin typeface="+mn-ea"/>
              </a:rPr>
              <a:t>)</a:t>
            </a:r>
            <a:r>
              <a:rPr lang="zh-CN" altLang="en-US" sz="3200" dirty="0">
                <a:latin typeface="+mn-ea"/>
              </a:rPr>
              <a:t>。问是否可能从这四块陆地中任一块出发，恰好通过每座桥一次，再回到起点？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539322" y="5326214"/>
            <a:ext cx="5365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哥尼斯堡（</a:t>
            </a:r>
            <a:r>
              <a:rPr lang="en-US" altLang="zh-CN" sz="4000" b="1" dirty="0">
                <a:latin typeface="黑体" pitchFamily="49" charset="-122"/>
                <a:ea typeface="黑体" pitchFamily="49" charset="-122"/>
              </a:rPr>
              <a:t>Konigsberg</a:t>
            </a:r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40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>
                <a:latin typeface="黑体" pitchFamily="49" charset="-122"/>
                <a:ea typeface="黑体" pitchFamily="49" charset="-122"/>
              </a:rPr>
              <a:t>            七桥问题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1475" y="716280"/>
            <a:ext cx="10471785" cy="56076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charset="0"/>
                <a:ea typeface="微软雅黑" charset="0"/>
              </a:rPr>
              <a:t>引理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charset="0"/>
                <a:ea typeface="微软雅黑" charset="0"/>
              </a:rPr>
              <a:t>1</a:t>
            </a:r>
            <a:r>
              <a:rPr lang="zh-CN" altLang="en-US" sz="3200">
                <a:latin typeface="微软雅黑" charset="0"/>
                <a:ea typeface="微软雅黑" charset="0"/>
              </a:rPr>
              <a:t>：若简单图</a:t>
            </a:r>
            <a:r>
              <a:rPr lang="en-US" altLang="zh-CN" sz="3200">
                <a:latin typeface="微软雅黑" charset="0"/>
                <a:ea typeface="微软雅黑" charset="0"/>
              </a:rPr>
              <a:t>G</a:t>
            </a:r>
            <a:r>
              <a:rPr lang="zh-CN" altLang="en-US" sz="3200">
                <a:latin typeface="微软雅黑" charset="0"/>
                <a:ea typeface="微软雅黑" charset="0"/>
              </a:rPr>
              <a:t>的</a:t>
            </a:r>
            <a:r>
              <a:rPr lang="zh-CN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最小度</a:t>
            </a:r>
            <a:r>
              <a:rPr lang="zh-CN" altLang="en-US" sz="3200">
                <a:latin typeface="微软雅黑" charset="0"/>
                <a:ea typeface="微软雅黑" charset="0"/>
              </a:rPr>
              <a:t>至少为</a:t>
            </a:r>
            <a:r>
              <a:rPr lang="en-US" altLang="zh-CN" sz="3200">
                <a:latin typeface="微软雅黑" charset="0"/>
                <a:ea typeface="微软雅黑" charset="0"/>
              </a:rPr>
              <a:t>k≥2</a:t>
            </a:r>
            <a:r>
              <a:rPr lang="zh-CN" altLang="en-US" sz="3200">
                <a:latin typeface="微软雅黑" charset="0"/>
                <a:ea typeface="微软雅黑" charset="0"/>
              </a:rPr>
              <a:t>，</a:t>
            </a:r>
          </a:p>
          <a:p>
            <a:pPr marL="0" indent="0">
              <a:buNone/>
            </a:pPr>
            <a:r>
              <a:rPr lang="zh-CN" altLang="en-US" sz="3200">
                <a:latin typeface="微软雅黑" charset="0"/>
                <a:ea typeface="微软雅黑" charset="0"/>
              </a:rPr>
              <a:t>            则</a:t>
            </a:r>
            <a:r>
              <a:rPr lang="en-US" altLang="zh-CN" sz="3200">
                <a:latin typeface="微软雅黑" charset="0"/>
                <a:ea typeface="微软雅黑" charset="0"/>
              </a:rPr>
              <a:t>G</a:t>
            </a:r>
            <a:r>
              <a:rPr lang="zh-CN" altLang="en-US" sz="3200">
                <a:latin typeface="微软雅黑" charset="0"/>
                <a:ea typeface="微软雅黑" charset="0"/>
              </a:rPr>
              <a:t>包含一个边数至少为</a:t>
            </a:r>
            <a:r>
              <a:rPr lang="en-US" altLang="zh-CN" sz="3200">
                <a:latin typeface="微软雅黑" charset="0"/>
                <a:ea typeface="微软雅黑" charset="0"/>
              </a:rPr>
              <a:t>k+1</a:t>
            </a:r>
            <a:r>
              <a:rPr lang="zh-CN" altLang="en-US" sz="3200">
                <a:latin typeface="微软雅黑" charset="0"/>
                <a:ea typeface="微软雅黑" charset="0"/>
              </a:rPr>
              <a:t>的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</a:rPr>
              <a:t>圈</a:t>
            </a:r>
            <a:r>
              <a:rPr lang="zh-CN" altLang="en-US" sz="3200">
                <a:latin typeface="微软雅黑" charset="0"/>
                <a:ea typeface="微软雅黑" charset="0"/>
              </a:rPr>
              <a:t>。</a:t>
            </a:r>
          </a:p>
          <a:p>
            <a:pPr marL="0" indent="0">
              <a:buNone/>
            </a:pPr>
            <a:endParaRPr lang="zh-CN" altLang="en-US" sz="3200">
              <a:latin typeface="微软雅黑" charset="0"/>
              <a:ea typeface="微软雅黑" charset="0"/>
            </a:endParaRPr>
          </a:p>
          <a:p>
            <a:pPr marL="0" indent="0">
              <a:buNone/>
            </a:pPr>
            <a:r>
              <a:rPr lang="zh-CN" altLang="en-US" sz="2800">
                <a:latin typeface="微软雅黑" charset="0"/>
                <a:ea typeface="微软雅黑" charset="0"/>
              </a:rPr>
              <a:t>证明：取图</a:t>
            </a:r>
            <a:r>
              <a:rPr lang="en-US" altLang="zh-CN" sz="2800">
                <a:latin typeface="微软雅黑" charset="0"/>
                <a:ea typeface="微软雅黑" charset="0"/>
              </a:rPr>
              <a:t>G</a:t>
            </a:r>
            <a:r>
              <a:rPr lang="zh-CN" altLang="en-US" sz="2800">
                <a:latin typeface="微软雅黑" charset="0"/>
                <a:ea typeface="微软雅黑" charset="0"/>
              </a:rPr>
              <a:t>的一条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长度最长</a:t>
            </a:r>
            <a:r>
              <a:rPr lang="zh-CN" altLang="en-US" sz="2800">
                <a:latin typeface="微软雅黑" charset="0"/>
                <a:ea typeface="微软雅黑" charset="0"/>
              </a:rPr>
              <a:t>的路</a:t>
            </a:r>
            <a:r>
              <a:rPr lang="en-US" altLang="zh-CN" sz="2800">
                <a:latin typeface="微软雅黑" charset="0"/>
                <a:ea typeface="微软雅黑" charset="0"/>
              </a:rPr>
              <a:t>P</a:t>
            </a:r>
            <a:r>
              <a:rPr lang="zh-CN" altLang="en-US" sz="2800">
                <a:latin typeface="微软雅黑" charset="0"/>
                <a:ea typeface="微软雅黑" charset="0"/>
              </a:rPr>
              <a:t>，</a:t>
            </a:r>
          </a:p>
          <a:p>
            <a:pPr marL="0" indent="0">
              <a:buNone/>
            </a:pPr>
            <a:r>
              <a:rPr lang="zh-CN" altLang="en-US" sz="2800">
                <a:latin typeface="微软雅黑" charset="0"/>
                <a:ea typeface="微软雅黑" charset="0"/>
              </a:rPr>
              <a:t>          其经过的点依次记为v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0</a:t>
            </a:r>
            <a:r>
              <a:rPr lang="zh-CN" altLang="en-US" sz="2800">
                <a:latin typeface="微软雅黑" charset="0"/>
                <a:ea typeface="微软雅黑" charset="0"/>
              </a:rPr>
              <a:t>,v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1</a:t>
            </a:r>
            <a:r>
              <a:rPr lang="zh-CN" altLang="en-US" sz="2800">
                <a:latin typeface="微软雅黑" charset="0"/>
                <a:ea typeface="微软雅黑" charset="0"/>
              </a:rPr>
              <a:t>,...,v</a:t>
            </a:r>
            <a:r>
              <a:rPr lang="zh-CN" altLang="en-US" sz="2800" baseline="-25000">
                <a:latin typeface="微软雅黑" charset="0"/>
                <a:ea typeface="微软雅黑" charset="0"/>
              </a:rPr>
              <a:t>t-1</a:t>
            </a:r>
            <a:r>
              <a:rPr lang="zh-CN" altLang="en-US" sz="2800">
                <a:latin typeface="微软雅黑" charset="0"/>
                <a:ea typeface="微软雅黑" charset="0"/>
              </a:rPr>
              <a:t>,v</a:t>
            </a:r>
            <a:r>
              <a:rPr lang="zh-CN" altLang="en-US" sz="2800" baseline="-25000">
                <a:latin typeface="微软雅黑" charset="0"/>
                <a:ea typeface="微软雅黑" charset="0"/>
              </a:rPr>
              <a:t>t</a:t>
            </a:r>
          </a:p>
          <a:p>
            <a:pPr marL="0" indent="0">
              <a:buNone/>
            </a:pPr>
            <a:r>
              <a:rPr lang="zh-CN" altLang="en-US" sz="2800">
                <a:latin typeface="微软雅黑" charset="0"/>
                <a:ea typeface="微软雅黑" charset="0"/>
              </a:rPr>
              <a:t>          则点</a:t>
            </a:r>
            <a:r>
              <a:rPr lang="en-US" altLang="zh-CN" sz="2800">
                <a:latin typeface="微软雅黑" charset="0"/>
                <a:ea typeface="微软雅黑" charset="0"/>
              </a:rPr>
              <a:t>v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0</a:t>
            </a:r>
            <a:r>
              <a:rPr lang="zh-CN" altLang="en-US" sz="2800">
                <a:latin typeface="微软雅黑" charset="0"/>
                <a:ea typeface="微软雅黑" charset="0"/>
              </a:rPr>
              <a:t>与点</a:t>
            </a:r>
            <a:r>
              <a:rPr lang="en-US" altLang="zh-CN" sz="2800">
                <a:latin typeface="微软雅黑" charset="0"/>
                <a:ea typeface="微软雅黑" charset="0"/>
              </a:rPr>
              <a:t>v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t</a:t>
            </a:r>
            <a:r>
              <a:rPr lang="zh-CN" altLang="en-US" sz="2800">
                <a:latin typeface="微软雅黑" charset="0"/>
                <a:ea typeface="微软雅黑" charset="0"/>
              </a:rPr>
              <a:t>的邻点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都在路</a:t>
            </a:r>
            <a:r>
              <a:rPr lang="en-US" altLang="zh-CN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P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上    </a:t>
            </a:r>
            <a:r>
              <a:rPr lang="zh-CN" altLang="en-US" sz="2800">
                <a:latin typeface="微软雅黑" charset="0"/>
                <a:ea typeface="微软雅黑" charset="0"/>
              </a:rPr>
              <a:t>（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</a:rPr>
              <a:t>为什么？</a:t>
            </a:r>
            <a:r>
              <a:rPr lang="zh-CN" altLang="en-US" sz="2800">
                <a:latin typeface="微软雅黑" charset="0"/>
                <a:ea typeface="微软雅黑" charset="0"/>
              </a:rPr>
              <a:t>）</a:t>
            </a:r>
          </a:p>
          <a:p>
            <a:pPr marL="0" indent="0">
              <a:buNone/>
            </a:pPr>
            <a:r>
              <a:rPr lang="zh-CN" altLang="en-US" sz="2800">
                <a:latin typeface="微软雅黑" charset="0"/>
                <a:ea typeface="微软雅黑" charset="0"/>
              </a:rPr>
              <a:t>          由于</a:t>
            </a:r>
            <a:r>
              <a:rPr lang="en-US" altLang="zh-CN" sz="2800">
                <a:latin typeface="微软雅黑" charset="0"/>
                <a:ea typeface="微软雅黑" charset="0"/>
              </a:rPr>
              <a:t>G</a:t>
            </a:r>
            <a:r>
              <a:rPr lang="zh-CN" altLang="en-US" sz="2800">
                <a:latin typeface="微软雅黑" charset="0"/>
                <a:ea typeface="微软雅黑" charset="0"/>
              </a:rPr>
              <a:t>的最小度至少为</a:t>
            </a:r>
            <a:r>
              <a:rPr lang="en-US" altLang="zh-CN" sz="2800">
                <a:latin typeface="微软雅黑" charset="0"/>
                <a:ea typeface="微软雅黑" charset="0"/>
              </a:rPr>
              <a:t>k</a:t>
            </a:r>
            <a:r>
              <a:rPr lang="zh-CN" altLang="en-US" sz="2800">
                <a:latin typeface="微软雅黑" charset="0"/>
                <a:ea typeface="微软雅黑" charset="0"/>
              </a:rPr>
              <a:t>，故点</a:t>
            </a:r>
            <a:r>
              <a:rPr lang="en-US" altLang="zh-CN" sz="2800">
                <a:latin typeface="微软雅黑" charset="0"/>
                <a:ea typeface="微软雅黑" charset="0"/>
              </a:rPr>
              <a:t>v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0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至少有k个邻点</a:t>
            </a:r>
          </a:p>
          <a:p>
            <a:pPr marL="0" indent="0">
              <a:buNone/>
            </a:pP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         </a:t>
            </a:r>
            <a:r>
              <a:rPr lang="zh-CN" altLang="en-US" sz="2800">
                <a:latin typeface="微软雅黑" charset="0"/>
                <a:ea typeface="微软雅黑" charset="0"/>
              </a:rPr>
              <a:t> 设其为v</a:t>
            </a:r>
            <a:r>
              <a:rPr lang="zh-CN" altLang="en-US" sz="2800" baseline="-25000">
                <a:latin typeface="微软雅黑" charset="0"/>
                <a:ea typeface="微软雅黑" charset="0"/>
              </a:rPr>
              <a:t>i1</a:t>
            </a:r>
            <a:r>
              <a:rPr lang="zh-CN" altLang="en-US" sz="2800">
                <a:latin typeface="微软雅黑" charset="0"/>
                <a:ea typeface="微软雅黑" charset="0"/>
              </a:rPr>
              <a:t>,v</a:t>
            </a:r>
            <a:r>
              <a:rPr lang="zh-CN" altLang="en-US" sz="2800" baseline="-25000">
                <a:latin typeface="微软雅黑" charset="0"/>
                <a:ea typeface="微软雅黑" charset="0"/>
              </a:rPr>
              <a:t>i2</a:t>
            </a:r>
            <a:r>
              <a:rPr lang="zh-CN" altLang="en-US" sz="2800">
                <a:latin typeface="微软雅黑" charset="0"/>
                <a:ea typeface="微软雅黑" charset="0"/>
              </a:rPr>
              <a:t>,...v</a:t>
            </a:r>
            <a:r>
              <a:rPr lang="zh-CN" altLang="en-US" sz="2800" baseline="-25000">
                <a:latin typeface="微软雅黑" charset="0"/>
                <a:ea typeface="微软雅黑" charset="0"/>
              </a:rPr>
              <a:t>ik</a:t>
            </a:r>
            <a:r>
              <a:rPr lang="zh-CN" altLang="en-US" sz="2800">
                <a:latin typeface="微软雅黑" charset="0"/>
                <a:ea typeface="微软雅黑" charset="0"/>
              </a:rPr>
              <a:t> （</a:t>
            </a:r>
            <a:r>
              <a:rPr lang="en-US" altLang="zh-CN" sz="2800">
                <a:latin typeface="微软雅黑" charset="0"/>
                <a:ea typeface="微软雅黑" charset="0"/>
              </a:rPr>
              <a:t>i</a:t>
            </a:r>
            <a:r>
              <a:rPr lang="en-US" altLang="zh-CN" sz="2800" baseline="-25000">
                <a:latin typeface="微软雅黑" charset="0"/>
                <a:ea typeface="微软雅黑" charset="0"/>
              </a:rPr>
              <a:t>k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≥...≥i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2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≥i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1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）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  </a:t>
            </a:r>
          </a:p>
          <a:p>
            <a:pPr marL="0" indent="0">
              <a:buNone/>
            </a:pP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          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从而有  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t≥i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k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≥k</a:t>
            </a:r>
          </a:p>
          <a:p>
            <a:pPr marL="0" indent="0">
              <a:buNone/>
            </a:pP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          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于是，v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0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v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1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...v</a:t>
            </a:r>
            <a:r>
              <a:rPr lang="zh-CN" altLang="en-US" sz="2800" baseline="-25000">
                <a:latin typeface="微软雅黑" charset="0"/>
                <a:ea typeface="微软雅黑" charset="0"/>
                <a:sym typeface="+mn-ea"/>
              </a:rPr>
              <a:t>ik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v</a:t>
            </a:r>
            <a:r>
              <a:rPr lang="en-US" altLang="zh-CN" sz="2800" baseline="-25000">
                <a:latin typeface="微软雅黑" charset="0"/>
                <a:ea typeface="微软雅黑" charset="0"/>
                <a:sym typeface="+mn-ea"/>
              </a:rPr>
              <a:t>0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为图</a:t>
            </a:r>
            <a:r>
              <a:rPr lang="en-US" altLang="zh-CN" sz="2800">
                <a:latin typeface="微软雅黑" charset="0"/>
                <a:ea typeface="微软雅黑" charset="0"/>
                <a:sym typeface="+mn-ea"/>
              </a:rPr>
              <a:t>G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中的一个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包含</a:t>
            </a:r>
            <a:r>
              <a:rPr lang="en-US" altLang="zh-CN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i</a:t>
            </a:r>
            <a:r>
              <a:rPr lang="en-US" altLang="zh-CN" sz="2800" baseline="-25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k</a:t>
            </a:r>
            <a:r>
              <a:rPr lang="en-US" altLang="zh-CN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+1≥k+1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条边</a:t>
            </a:r>
            <a:r>
              <a:rPr lang="zh-CN" altLang="en-US" sz="2800">
                <a:latin typeface="微软雅黑" charset="0"/>
                <a:ea typeface="微软雅黑" charset="0"/>
                <a:sym typeface="+mn-ea"/>
              </a:rPr>
              <a:t>的圈。</a:t>
            </a:r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marL="0" indent="0">
              <a:buNone/>
            </a:pPr>
            <a:endParaRPr lang="zh-CN" altLang="en-US" sz="28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24965" y="699770"/>
            <a:ext cx="9582150" cy="19069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>
                <a:latin typeface="宋体" charset="0"/>
                <a:ea typeface="宋体" charset="0"/>
              </a:rPr>
              <a:t>如果对图</a:t>
            </a:r>
            <a:r>
              <a:rPr lang="en-US" altLang="zh-CN" sz="3200" b="1">
                <a:latin typeface="宋体" charset="0"/>
                <a:ea typeface="宋体" charset="0"/>
              </a:rPr>
              <a:t>G=(V,E)</a:t>
            </a:r>
            <a:r>
              <a:rPr lang="zh-CN" altLang="en-US" sz="3200" b="1">
                <a:latin typeface="宋体" charset="0"/>
                <a:ea typeface="宋体" charset="0"/>
              </a:rPr>
              <a:t>的</a:t>
            </a:r>
            <a:r>
              <a:rPr lang="zh-CN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charset="0"/>
                <a:ea typeface="宋体" charset="0"/>
              </a:rPr>
              <a:t>任何</a:t>
            </a:r>
            <a:r>
              <a:rPr lang="zh-CN" altLang="en-US" sz="3200" b="1">
                <a:latin typeface="宋体" charset="0"/>
                <a:ea typeface="宋体" charset="0"/>
              </a:rPr>
              <a:t>两个顶点</a:t>
            </a:r>
            <a:r>
              <a:rPr lang="en-US" altLang="zh-CN" sz="3200" b="1">
                <a:latin typeface="宋体" charset="0"/>
                <a:ea typeface="宋体" charset="0"/>
              </a:rPr>
              <a:t>u</a:t>
            </a:r>
            <a:r>
              <a:rPr lang="zh-CN" altLang="en-US" sz="3200" b="1">
                <a:latin typeface="宋体" charset="0"/>
                <a:ea typeface="宋体" charset="0"/>
              </a:rPr>
              <a:t>与</a:t>
            </a:r>
            <a:r>
              <a:rPr lang="en-US" altLang="zh-CN" sz="3200" b="1">
                <a:latin typeface="宋体" charset="0"/>
                <a:ea typeface="宋体" charset="0"/>
              </a:rPr>
              <a:t>v</a:t>
            </a:r>
            <a:r>
              <a:rPr lang="zh-CN" altLang="en-US" sz="3200" b="1">
                <a:latin typeface="宋体" charset="0"/>
                <a:ea typeface="宋体" charset="0"/>
              </a:rPr>
              <a:t>，</a:t>
            </a:r>
          </a:p>
          <a:p>
            <a:pPr marL="0" indent="0">
              <a:buNone/>
            </a:pPr>
            <a:r>
              <a:rPr lang="zh-CN" altLang="en-US" sz="3200" b="1">
                <a:latin typeface="宋体" charset="0"/>
                <a:ea typeface="宋体" charset="0"/>
              </a:rPr>
              <a:t>            图</a:t>
            </a:r>
            <a:r>
              <a:rPr lang="en-US" altLang="zh-CN" sz="3200" b="1">
                <a:latin typeface="宋体" charset="0"/>
                <a:ea typeface="宋体" charset="0"/>
              </a:rPr>
              <a:t>G</a:t>
            </a:r>
            <a:r>
              <a:rPr lang="zh-CN" altLang="en-US" sz="3200" b="1">
                <a:latin typeface="宋体" charset="0"/>
                <a:ea typeface="宋体" charset="0"/>
              </a:rPr>
              <a:t>中</a:t>
            </a:r>
            <a:r>
              <a:rPr lang="zh-CN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charset="0"/>
                <a:ea typeface="宋体" charset="0"/>
              </a:rPr>
              <a:t>存在</a:t>
            </a:r>
            <a:r>
              <a:rPr lang="zh-CN" altLang="en-US" sz="3200" b="1">
                <a:latin typeface="宋体" charset="0"/>
                <a:ea typeface="宋体" charset="0"/>
              </a:rPr>
              <a:t>一条</a:t>
            </a:r>
            <a:r>
              <a:rPr lang="en-US" altLang="zh-CN" sz="3200" b="1">
                <a:latin typeface="宋体" charset="0"/>
                <a:ea typeface="宋体" charset="0"/>
              </a:rPr>
              <a:t>u-v</a:t>
            </a:r>
            <a:r>
              <a:rPr lang="zh-CN" altLang="en-US" sz="3200" b="1">
                <a:latin typeface="宋体" charset="0"/>
                <a:ea typeface="宋体" charset="0"/>
              </a:rPr>
              <a:t>路，</a:t>
            </a:r>
          </a:p>
          <a:p>
            <a:pPr marL="0" indent="0">
              <a:buNone/>
            </a:pPr>
            <a:r>
              <a:rPr lang="zh-CN" altLang="en-US" sz="3200" b="1">
                <a:latin typeface="宋体" charset="0"/>
                <a:ea typeface="宋体" charset="0"/>
              </a:rPr>
              <a:t>则称图</a:t>
            </a:r>
            <a:r>
              <a:rPr lang="en-US" altLang="zh-CN" sz="3200" b="1">
                <a:latin typeface="宋体" charset="0"/>
                <a:ea typeface="宋体" charset="0"/>
              </a:rPr>
              <a:t>G</a:t>
            </a:r>
            <a:r>
              <a:rPr lang="zh-CN" altLang="en-US" sz="3200" b="1">
                <a:latin typeface="宋体" charset="0"/>
                <a:ea typeface="宋体" charset="0"/>
              </a:rPr>
              <a:t>是</a:t>
            </a:r>
            <a:r>
              <a:rPr lang="zh-CN" altLang="en-US" sz="3200" b="1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charset="0"/>
                <a:ea typeface="宋体" charset="0"/>
              </a:rPr>
              <a:t>连通</a:t>
            </a:r>
            <a:r>
              <a:rPr lang="zh-CN" altLang="en-US" sz="3200" b="1">
                <a:latin typeface="宋体" charset="0"/>
                <a:ea typeface="宋体" charset="0"/>
              </a:rPr>
              <a:t>的，否则称图</a:t>
            </a:r>
            <a:r>
              <a:rPr lang="en-US" altLang="zh-CN" sz="3200" b="1">
                <a:latin typeface="宋体" charset="0"/>
                <a:ea typeface="宋体" charset="0"/>
              </a:rPr>
              <a:t>G</a:t>
            </a:r>
            <a:r>
              <a:rPr lang="zh-CN" altLang="en-US" sz="3200" b="1">
                <a:latin typeface="宋体" charset="0"/>
                <a:ea typeface="宋体" charset="0"/>
              </a:rPr>
              <a:t>是</a:t>
            </a:r>
            <a:r>
              <a:rPr lang="zh-CN" altLang="en-US" sz="3200" b="1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宋体" charset="0"/>
                <a:ea typeface="宋体" charset="0"/>
              </a:rPr>
              <a:t>不连通</a:t>
            </a:r>
            <a:r>
              <a:rPr lang="zh-CN" altLang="en-US" sz="3200" b="1">
                <a:latin typeface="宋体" charset="0"/>
                <a:ea typeface="宋体" charset="0"/>
              </a:rPr>
              <a:t>的。</a:t>
            </a:r>
          </a:p>
          <a:p>
            <a:pPr marL="0" indent="0">
              <a:buNone/>
            </a:pPr>
            <a:endParaRPr lang="zh-CN" altLang="en-US" sz="3200" b="1">
              <a:latin typeface="宋体" charset="0"/>
              <a:ea typeface="宋体" charset="0"/>
            </a:endParaRPr>
          </a:p>
          <a:p>
            <a:pPr marL="0" indent="0">
              <a:buNone/>
            </a:pPr>
            <a:endParaRPr lang="zh-CN" altLang="en-US" sz="3200" b="1">
              <a:latin typeface="宋体" charset="0"/>
              <a:ea typeface="宋体" charset="0"/>
            </a:endParaRPr>
          </a:p>
        </p:txBody>
      </p:sp>
      <p:pic>
        <p:nvPicPr>
          <p:cNvPr id="4" name="图片 3" descr="123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95" y="2827020"/>
            <a:ext cx="10058400" cy="319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9720" y="711200"/>
            <a:ext cx="9934575" cy="2835910"/>
          </a:xfrm>
        </p:spPr>
        <p:txBody>
          <a:bodyPr>
            <a:normAutofit fontScale="90000"/>
          </a:bodyPr>
          <a:lstStyle/>
          <a:p>
            <a:pPr marL="0" indent="0" fontAlgn="auto">
              <a:lnSpc>
                <a:spcPts val="4320"/>
              </a:lnSpc>
              <a:spcBef>
                <a:spcPts val="600"/>
              </a:spcBef>
            </a:pP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引理</a:t>
            </a: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2</a:t>
            </a: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：设简单</a:t>
            </a:r>
            <a:r>
              <a:rPr lang="zh-CN" altLang="en-US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charset="0"/>
                <a:ea typeface="微软雅黑" charset="0"/>
                <a:sym typeface="+mn-ea"/>
              </a:rPr>
              <a:t>连通图</a:t>
            </a: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G中有一个圈C，</a:t>
            </a:r>
            <a:br>
              <a:rPr lang="zh-CN" altLang="en-US">
                <a:latin typeface="微软雅黑" charset="0"/>
                <a:ea typeface="微软雅黑" charset="0"/>
                <a:sym typeface="+mn-ea"/>
              </a:rPr>
            </a:b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            G'是</a:t>
            </a:r>
            <a:r>
              <a:rPr lang="zh-CN" altLang="en-US">
                <a:ln w="222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charset="0"/>
                <a:ea typeface="微软雅黑" charset="0"/>
                <a:sym typeface="+mn-ea"/>
              </a:rPr>
              <a:t>从G中去掉C的所有边</a:t>
            </a: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所得到的图。</a:t>
            </a:r>
            <a:br>
              <a:rPr lang="zh-CN" altLang="en-US">
                <a:latin typeface="微软雅黑" charset="0"/>
                <a:ea typeface="微软雅黑" charset="0"/>
                <a:sym typeface="+mn-ea"/>
              </a:rPr>
            </a:b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            如果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charset="0"/>
                <a:ea typeface="微软雅黑" charset="0"/>
                <a:sym typeface="+mn-ea"/>
              </a:rPr>
              <a:t>H</a:t>
            </a: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charset="0"/>
                <a:ea typeface="微软雅黑" charset="0"/>
                <a:sym typeface="+mn-ea"/>
              </a:rPr>
              <a:t>是图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charset="0"/>
                <a:ea typeface="微软雅黑" charset="0"/>
                <a:sym typeface="+mn-ea"/>
              </a:rPr>
              <a:t>G'</a:t>
            </a: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charset="0"/>
                <a:ea typeface="微软雅黑" charset="0"/>
                <a:sym typeface="+mn-ea"/>
              </a:rPr>
              <a:t>的任何一个连通分支</a:t>
            </a: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，则</a:t>
            </a:r>
            <a:br>
              <a:rPr lang="zh-CN" altLang="en-US">
                <a:latin typeface="微软雅黑" charset="0"/>
                <a:ea typeface="微软雅黑" charset="0"/>
                <a:sym typeface="+mn-ea"/>
              </a:rPr>
            </a:br>
            <a:br>
              <a:rPr lang="zh-CN" altLang="en-US">
                <a:latin typeface="微软雅黑" charset="0"/>
                <a:ea typeface="微软雅黑" charset="0"/>
                <a:sym typeface="+mn-ea"/>
              </a:rPr>
            </a:br>
            <a:r>
              <a:rPr lang="zh-CN" altLang="en-US">
                <a:latin typeface="微软雅黑" charset="0"/>
                <a:ea typeface="微软雅黑" charset="0"/>
                <a:sym typeface="+mn-ea"/>
              </a:rPr>
              <a:t>                        </a:t>
            </a:r>
            <a:r>
              <a:rPr lang="en-US" altLang="zh-CN" sz="4400">
                <a:latin typeface="微软雅黑" charset="0"/>
                <a:ea typeface="微软雅黑" charset="0"/>
                <a:sym typeface="+mn-ea"/>
              </a:rPr>
              <a:t>V(C)∩V(H)≠</a:t>
            </a:r>
            <a:r>
              <a:rPr lang="zh-CN" altLang="en-US" sz="4400">
                <a:latin typeface="微软雅黑" charset="0"/>
                <a:ea typeface="微软雅黑" charset="0"/>
                <a:sym typeface="+mn-ea"/>
              </a:rPr>
              <a:t>Φ</a:t>
            </a:r>
            <a:br>
              <a:rPr lang="zh-CN" altLang="en-US" sz="2400">
                <a:latin typeface="微软雅黑" charset="0"/>
                <a:ea typeface="微软雅黑" charset="0"/>
                <a:sym typeface="+mn-ea"/>
              </a:rPr>
            </a:br>
            <a:endParaRPr lang="zh-CN" altLang="en-US" sz="2400">
              <a:latin typeface="微软雅黑" charset="0"/>
              <a:ea typeface="微软雅黑" charset="0"/>
              <a:sym typeface="+mn-ea"/>
            </a:endParaRPr>
          </a:p>
          <a:p>
            <a:pPr marL="0" indent="0"/>
            <a:r>
              <a:rPr lang="zh-CN" altLang="en-US">
                <a:latin typeface="微软雅黑" charset="0"/>
                <a:ea typeface="微软雅黑" charset="0"/>
                <a:sym typeface="+mn-ea"/>
              </a:rPr>
              <a:t>          </a:t>
            </a:r>
            <a:endParaRPr lang="zh-CN" altLang="en-US"/>
          </a:p>
        </p:txBody>
      </p:sp>
      <p:pic>
        <p:nvPicPr>
          <p:cNvPr id="3" name="图片 2" descr="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29355"/>
            <a:ext cx="3182620" cy="27952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74995" y="3748405"/>
            <a:ext cx="5965190" cy="94742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情况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G'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连通</a:t>
            </a:r>
          </a:p>
          <a:p>
            <a:pPr algn="r"/>
            <a:r>
              <a:rPr lang="zh-CN" sz="2800" b="1" dirty="0">
                <a:solidFill>
                  <a:srgbClr val="C00000"/>
                </a:solidFill>
              </a:rPr>
              <a:t>此时</a:t>
            </a:r>
            <a:r>
              <a:rPr lang="en-US" altLang="zh-CN" sz="2800" b="1" dirty="0">
                <a:solidFill>
                  <a:srgbClr val="C00000"/>
                </a:solidFill>
              </a:rPr>
              <a:t>H=G'</a:t>
            </a:r>
            <a:r>
              <a:rPr lang="zh-CN" altLang="en-US" sz="2800" b="1" dirty="0">
                <a:solidFill>
                  <a:srgbClr val="C00000"/>
                </a:solidFill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sym typeface="+mn-ea"/>
              </a:rPr>
              <a:t>结论显然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57850" y="4840605"/>
            <a:ext cx="5965190" cy="180086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情况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G'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不连通</a:t>
            </a:r>
          </a:p>
          <a:p>
            <a:pPr algn="r"/>
            <a:r>
              <a:rPr lang="zh-CN" sz="2800" b="1" dirty="0">
                <a:solidFill>
                  <a:srgbClr val="C00000"/>
                </a:solidFill>
              </a:rPr>
              <a:t>如果</a:t>
            </a:r>
            <a:r>
              <a:rPr lang="en-US" altLang="zh-CN" sz="2800" b="1" dirty="0">
                <a:solidFill>
                  <a:srgbClr val="C00000"/>
                </a:solidFill>
              </a:rPr>
              <a:t>C</a:t>
            </a:r>
            <a:r>
              <a:rPr lang="zh-CN" altLang="en-US" sz="2800" b="1" dirty="0">
                <a:solidFill>
                  <a:srgbClr val="C00000"/>
                </a:solidFill>
              </a:rPr>
              <a:t>与</a:t>
            </a:r>
            <a:r>
              <a:rPr lang="en-US" altLang="zh-CN" sz="2800" b="1" dirty="0">
                <a:solidFill>
                  <a:srgbClr val="C00000"/>
                </a:solidFill>
              </a:rPr>
              <a:t>H</a:t>
            </a:r>
            <a:r>
              <a:rPr lang="en-US" altLang="zh-CN" sz="2800" b="1" baseline="-25000" dirty="0">
                <a:solidFill>
                  <a:srgbClr val="C00000"/>
                </a:solidFill>
              </a:rPr>
              <a:t>1</a:t>
            </a:r>
            <a:r>
              <a:rPr lang="zh-CN" altLang="en-US" sz="2800" b="1" dirty="0">
                <a:solidFill>
                  <a:srgbClr val="C00000"/>
                </a:solidFill>
              </a:rPr>
              <a:t>点不交</a:t>
            </a:r>
          </a:p>
          <a:p>
            <a:pPr algn="r"/>
            <a:r>
              <a:rPr lang="zh-CN" altLang="en-US" sz="2800" b="1" dirty="0">
                <a:solidFill>
                  <a:srgbClr val="C00000"/>
                </a:solidFill>
              </a:rPr>
              <a:t>则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H</a:t>
            </a:r>
            <a:r>
              <a:rPr lang="en-US" altLang="zh-CN" sz="2800" b="1" baseline="-25000" dirty="0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sz="2800" b="1" dirty="0">
                <a:solidFill>
                  <a:srgbClr val="C00000"/>
                </a:solidFill>
                <a:sym typeface="+mn-ea"/>
              </a:rPr>
              <a:t>为图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G</a:t>
            </a:r>
            <a:r>
              <a:rPr lang="zh-CN" altLang="en-US" sz="2800" b="1" dirty="0">
                <a:solidFill>
                  <a:srgbClr val="C00000"/>
                </a:solidFill>
                <a:sym typeface="+mn-ea"/>
              </a:rPr>
              <a:t>的一个连通分支</a:t>
            </a:r>
          </a:p>
          <a:p>
            <a:pPr algn="r"/>
            <a:r>
              <a:rPr lang="zh-CN" altLang="en-US" sz="2800" b="1" dirty="0">
                <a:solidFill>
                  <a:srgbClr val="C00000"/>
                </a:solidFill>
                <a:sym typeface="+mn-ea"/>
              </a:rPr>
              <a:t>与图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G</a:t>
            </a:r>
            <a:r>
              <a:rPr lang="zh-CN" altLang="en-US" sz="2800" b="1" dirty="0">
                <a:solidFill>
                  <a:srgbClr val="C00000"/>
                </a:solidFill>
                <a:sym typeface="+mn-ea"/>
              </a:rPr>
              <a:t>是连通图矛盾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2285" y="624205"/>
            <a:ext cx="8911590" cy="720725"/>
          </a:xfrm>
        </p:spPr>
        <p:txBody>
          <a:bodyPr/>
          <a:lstStyle/>
          <a:p>
            <a:pPr algn="l"/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七桥问题的解答：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Euler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一笔画问题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87525" y="1833880"/>
            <a:ext cx="9793605" cy="20974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定理</a:t>
            </a:r>
            <a:r>
              <a:rPr lang="en-US" altLang="zh-CN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1</a:t>
            </a:r>
            <a:r>
              <a:rPr lang="zh-CN" altLang="en-US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：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设G是一个非平凡的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连通图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，</a:t>
            </a:r>
          </a:p>
          <a:p>
            <a:pPr marL="0" indent="0">
              <a:buNone/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          则</a:t>
            </a:r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G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是</a:t>
            </a:r>
            <a:r>
              <a:rPr lang="en-US" altLang="zh-CN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Euler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图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当且仅当</a:t>
            </a:r>
          </a:p>
          <a:p>
            <a:pPr marL="0" indent="0">
              <a:buNone/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          图</a:t>
            </a:r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G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没有度数为奇数的点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28750" y="4578985"/>
            <a:ext cx="10115550" cy="137414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chemeClr val="tx1"/>
                </a:solidFill>
                <a:effectLst/>
              </a:rPr>
              <a:t>必要性：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几乎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显然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~~</a:t>
            </a:r>
          </a:p>
          <a:p>
            <a:endParaRPr lang="en-US" altLang="zh-CN" sz="2800" b="1" dirty="0">
              <a:solidFill>
                <a:schemeClr val="tx1"/>
              </a:solidFill>
              <a:effectLst/>
            </a:endParaRPr>
          </a:p>
          <a:p>
            <a:pPr algn="r"/>
            <a:r>
              <a:rPr lang="zh-CN" altLang="en-US" sz="2800" b="1" dirty="0">
                <a:solidFill>
                  <a:schemeClr val="tx1"/>
                </a:solidFill>
                <a:effectLst/>
              </a:rPr>
              <a:t>当沿着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Euler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环游前进时，每经过一个点必定是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一进一出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”</a:t>
            </a:r>
            <a:endParaRPr lang="zh-CN" altLang="en-US" sz="2800" b="1" dirty="0">
              <a:solidFill>
                <a:schemeClr val="tx1"/>
              </a:solidFill>
              <a:effectLst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98295" y="657225"/>
            <a:ext cx="9870440" cy="5803900"/>
          </a:xfrm>
        </p:spPr>
        <p:txBody>
          <a:bodyPr/>
          <a:lstStyle/>
          <a:p>
            <a:pPr marL="0" indent="0">
              <a:buNone/>
            </a:pPr>
            <a:r>
              <a:rPr lang="zh-CN" sz="2800" b="1" dirty="0">
                <a:solidFill>
                  <a:schemeClr val="tx1"/>
                </a:solidFill>
                <a:effectLst/>
              </a:rPr>
              <a:t>充分性：（对图的边数进行归纳）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effectLst/>
              </a:rPr>
              <a:t>G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中没有度数为奇数的点且</a:t>
            </a:r>
            <a:r>
              <a:rPr lang="en-US" altLang="zh-CN" sz="2800" b="1" dirty="0">
                <a:solidFill>
                  <a:schemeClr val="tx1"/>
                </a:solidFill>
                <a:effectLst/>
              </a:rPr>
              <a:t>G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连通 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effectLst/>
              </a:rPr>
              <a:t>                                  ==&gt; </a:t>
            </a:r>
            <a:r>
              <a:rPr lang="zh-CN" altLang="en-US" sz="2800" b="1" dirty="0">
                <a:solidFill>
                  <a:schemeClr val="tx1"/>
                </a:solidFill>
                <a:effectLst/>
              </a:rPr>
              <a:t>δ(G) 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≥ 2 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                                  ==&gt; G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中含有一个圈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C (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引理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1)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将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的</a:t>
            </a:r>
            <a:r>
              <a:rPr lang="zh-CN" altLang="en-US" sz="2800" b="1" dirty="0">
                <a:solidFill>
                  <a:schemeClr val="accent1"/>
                </a:solidFill>
                <a:effectLst/>
                <a:sym typeface="+mn-ea"/>
              </a:rPr>
              <a:t>所有边从图</a:t>
            </a:r>
            <a:r>
              <a:rPr lang="en-US" altLang="zh-CN" sz="2800" b="1" dirty="0">
                <a:solidFill>
                  <a:schemeClr val="accent1"/>
                </a:solidFill>
                <a:effectLst/>
                <a:sym typeface="+mn-ea"/>
              </a:rPr>
              <a:t>G</a:t>
            </a:r>
            <a:r>
              <a:rPr lang="zh-CN" altLang="en-US" sz="2800" b="1" dirty="0">
                <a:solidFill>
                  <a:schemeClr val="accent1"/>
                </a:solidFill>
                <a:effectLst/>
                <a:sym typeface="+mn-ea"/>
              </a:rPr>
              <a:t>中去除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，然后</a:t>
            </a:r>
            <a:r>
              <a:rPr lang="zh-CN" altLang="en-US" sz="2800" b="1" dirty="0">
                <a:solidFill>
                  <a:schemeClr val="accent1"/>
                </a:solidFill>
                <a:effectLst/>
                <a:sym typeface="+mn-ea"/>
              </a:rPr>
              <a:t>删去度数为</a:t>
            </a:r>
            <a:r>
              <a:rPr lang="en-US" altLang="zh-CN" sz="2800" b="1" dirty="0">
                <a:solidFill>
                  <a:schemeClr val="accent1"/>
                </a:solidFill>
                <a:effectLst/>
                <a:sym typeface="+mn-ea"/>
              </a:rPr>
              <a:t>0</a:t>
            </a:r>
            <a:r>
              <a:rPr lang="zh-CN" altLang="en-US" sz="2800" b="1" dirty="0">
                <a:solidFill>
                  <a:schemeClr val="accent1"/>
                </a:solidFill>
                <a:effectLst/>
                <a:sym typeface="+mn-ea"/>
              </a:rPr>
              <a:t>的点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得到图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G'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（其边数比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G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少）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设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H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H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……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H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t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为图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G'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的连通分支（</a:t>
            </a:r>
            <a:r>
              <a:rPr lang="zh-CN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最小度至少为</a:t>
            </a:r>
            <a:r>
              <a:rPr lang="en-US" altLang="zh-C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）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再设它们与圈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分别交于点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v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v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……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v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t  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（引理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）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由归纳假设，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H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i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存在 始于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v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i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  终于 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v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i 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的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Euler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环游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i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最后，将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……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chemeClr val="tx1"/>
                </a:solidFill>
                <a:effectLst/>
                <a:sym typeface="+mn-ea"/>
              </a:rPr>
              <a:t>t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拼接起来得到图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G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的</a:t>
            </a:r>
            <a:r>
              <a:rPr lang="en-US" altLang="zh-CN" sz="2800" b="1" dirty="0">
                <a:solidFill>
                  <a:schemeClr val="tx1"/>
                </a:solidFill>
                <a:effectLst/>
                <a:sym typeface="+mn-ea"/>
              </a:rPr>
              <a:t>Euler</a:t>
            </a:r>
            <a:r>
              <a:rPr lang="zh-CN" altLang="en-US" sz="2800" b="1" dirty="0">
                <a:solidFill>
                  <a:schemeClr val="tx1"/>
                </a:solidFill>
                <a:effectLst/>
                <a:sym typeface="+mn-ea"/>
              </a:rPr>
              <a:t>环游</a:t>
            </a:r>
          </a:p>
          <a:p>
            <a:pPr marL="0" indent="0">
              <a:buNone/>
            </a:pPr>
            <a:endParaRPr lang="zh-CN" altLang="en-US" sz="2800" b="1" dirty="0">
              <a:solidFill>
                <a:schemeClr val="tx1"/>
              </a:solidFill>
              <a:effectLst/>
              <a:sym typeface="+mn-ea"/>
            </a:endParaRPr>
          </a:p>
          <a:p>
            <a:pPr marL="0" indent="0">
              <a:buNone/>
            </a:pP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图片201605111125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065" y="-1270"/>
            <a:ext cx="7411085" cy="68605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1870075" y="680085"/>
            <a:ext cx="9793605" cy="209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定理</a:t>
            </a:r>
            <a:r>
              <a:rPr lang="en-US" altLang="zh-CN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2</a:t>
            </a:r>
            <a:r>
              <a:rPr lang="zh-CN" altLang="en-US" sz="360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  <a:cs typeface="+mj-cs"/>
              </a:rPr>
              <a:t>：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设G是一个非平凡的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连通图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，</a:t>
            </a:r>
          </a:p>
          <a:p>
            <a:pPr marL="0" indent="0">
              <a:buNone/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          则</a:t>
            </a:r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G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有</a:t>
            </a:r>
            <a:r>
              <a:rPr lang="en-US" altLang="zh-CN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Euler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通路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当且仅当</a:t>
            </a:r>
          </a:p>
          <a:p>
            <a:pPr marL="0" indent="0">
              <a:buNone/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            图</a:t>
            </a:r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G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恰好有</a:t>
            </a:r>
            <a:r>
              <a:rPr lang="zh-CN" altLang="en-US" sz="3600">
                <a:ln>
                  <a:solidFill>
                    <a:sysClr val="windowText" lastClr="000000"/>
                  </a:solidFill>
                </a:ln>
                <a:solidFill>
                  <a:srgbClr val="6060F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charset="0"/>
                <a:ea typeface="微软雅黑" charset="0"/>
                <a:cs typeface="+mj-cs"/>
              </a:rPr>
              <a:t>两个</a:t>
            </a:r>
            <a:r>
              <a:rPr lang="zh-CN" altLang="en-US" sz="360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cs typeface="+mj-cs"/>
              </a:rPr>
              <a:t>度数为奇数的点</a:t>
            </a: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+mj-cs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5725" y="3221355"/>
            <a:ext cx="7391400" cy="94742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若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Euler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通路的起点和终点分别为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u,v</a:t>
            </a:r>
          </a:p>
          <a:p>
            <a:pPr algn="r"/>
            <a:r>
              <a:rPr lang="en-US" altLang="zh-CN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则</a:t>
            </a:r>
            <a:r>
              <a:rPr lang="zh-CN" alt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有且仅有</a:t>
            </a:r>
            <a:r>
              <a:rPr lang="en-US" altLang="zh-CN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d(u)与d(v)为奇数</a:t>
            </a:r>
            <a:endParaRPr lang="zh-CN" altLang="en-US" sz="2800" b="1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29535" y="4543425"/>
            <a:ext cx="7440930" cy="137414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若图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仅有两个奇点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u,v</a:t>
            </a:r>
          </a:p>
          <a:p>
            <a:pPr algn="r"/>
            <a:r>
              <a:rPr lang="zh-CN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则G+uv存在一个从u出发的Euler回路</a:t>
            </a:r>
          </a:p>
          <a:p>
            <a:pPr algn="r"/>
            <a:r>
              <a:rPr lang="zh-CN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此回路中</a:t>
            </a:r>
            <a:r>
              <a:rPr lang="zh-CN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删去“新边”uv</a:t>
            </a:r>
            <a:r>
              <a:rPr lang="zh-CN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，得到G的Euler通路</a:t>
            </a:r>
            <a:endParaRPr lang="zh-CN" altLang="en-US" sz="28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30217" y="420910"/>
            <a:ext cx="8911687" cy="211909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1736</a:t>
            </a:r>
            <a:r>
              <a:rPr lang="zh-CN" altLang="en-US" dirty="0"/>
              <a:t>年</a:t>
            </a:r>
            <a:r>
              <a:rPr lang="en-US" altLang="zh-CN" dirty="0"/>
              <a:t>29</a:t>
            </a:r>
            <a:r>
              <a:rPr lang="zh-CN" altLang="en-US" dirty="0"/>
              <a:t>岁的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欧拉</a:t>
            </a:r>
            <a:r>
              <a:rPr lang="zh-CN" altLang="en-US" dirty="0"/>
              <a:t>向圣彼得堡科学院递交了</a:t>
            </a:r>
            <a:r>
              <a:rPr lang="en-US" altLang="zh-CN" dirty="0"/>
              <a:t>《</a:t>
            </a:r>
            <a:r>
              <a:rPr lang="zh-CN" altLang="en-US" dirty="0"/>
              <a:t>哥尼斯堡的七座桥</a:t>
            </a:r>
            <a:r>
              <a:rPr lang="en-US" altLang="zh-CN" dirty="0"/>
              <a:t>》</a:t>
            </a:r>
            <a:r>
              <a:rPr lang="zh-CN" altLang="en-US" dirty="0"/>
              <a:t>的报告，在解答问题的同时，开创了数学的一个新的分支</a:t>
            </a:r>
            <a:r>
              <a:rPr lang="en-US" altLang="zh-CN" dirty="0"/>
              <a:t>——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图论</a:t>
            </a:r>
            <a:r>
              <a:rPr lang="zh-CN" altLang="en-US" dirty="0"/>
              <a:t>，也由此展开了数学史上的新历程。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0217" y="2625970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200" dirty="0"/>
              <a:t>欧拉的论文</a:t>
            </a:r>
            <a:r>
              <a:rPr lang="en-US" altLang="zh-CN" sz="3200" dirty="0"/>
              <a:t>《</a:t>
            </a:r>
            <a:r>
              <a:rPr lang="en-US" altLang="zh-CN" sz="3200" dirty="0" err="1"/>
              <a:t>Solutio</a:t>
            </a:r>
            <a:r>
              <a:rPr lang="en-US" altLang="zh-CN" sz="3200" dirty="0"/>
              <a:t> </a:t>
            </a:r>
            <a:r>
              <a:rPr lang="en-US" altLang="zh-CN" sz="3200" dirty="0" err="1"/>
              <a:t>problematis</a:t>
            </a:r>
            <a:r>
              <a:rPr lang="en-US" altLang="zh-CN" sz="3200" dirty="0"/>
              <a:t> ad </a:t>
            </a:r>
            <a:r>
              <a:rPr lang="en-US" altLang="zh-CN" sz="3200" dirty="0" err="1"/>
              <a:t>geometriam</a:t>
            </a:r>
            <a:r>
              <a:rPr lang="en-US" altLang="zh-CN" sz="3200" dirty="0"/>
              <a:t> situs </a:t>
            </a:r>
            <a:r>
              <a:rPr lang="en-US" altLang="zh-CN" sz="3200" dirty="0" err="1"/>
              <a:t>pertinentis</a:t>
            </a:r>
            <a:r>
              <a:rPr lang="en-US" altLang="zh-CN" sz="3200" dirty="0"/>
              <a:t> /The solution of a problem relating to the geometry of position/</a:t>
            </a:r>
            <a:r>
              <a:rPr lang="zh-CN" altLang="en-US" sz="3200" dirty="0"/>
              <a:t>依据几何位置的解题方法</a:t>
            </a:r>
            <a:r>
              <a:rPr lang="en-US" altLang="zh-CN" sz="3200" dirty="0"/>
              <a:t>》1741</a:t>
            </a:r>
            <a:r>
              <a:rPr lang="zh-CN" altLang="en-US" sz="3200" dirty="0"/>
              <a:t>年发表于</a:t>
            </a:r>
            <a:r>
              <a:rPr lang="en-US" altLang="zh-CN" sz="3200" dirty="0"/>
              <a:t>《J</a:t>
            </a:r>
            <a:r>
              <a:rPr lang="it-IT" altLang="zh-CN" sz="3200" dirty="0"/>
              <a:t>ournal Commentarii academiae scientiarum Petropolitanae</a:t>
            </a:r>
            <a:r>
              <a:rPr lang="en-US" altLang="zh-CN" sz="2800" dirty="0"/>
              <a:t>》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 </a:t>
            </a:r>
          </a:p>
          <a:p>
            <a:pPr marL="0" indent="0">
              <a:buNone/>
            </a:pPr>
            <a:r>
              <a:rPr lang="en-US" altLang="zh-CN" sz="3200" dirty="0"/>
              <a:t>                                ——</a:t>
            </a:r>
            <a:r>
              <a:rPr lang="zh-CN" altLang="en-US" sz="3200" dirty="0"/>
              <a:t>这是关于图论的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第一篇论文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63" y="1014413"/>
            <a:ext cx="4965700" cy="4618037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3" name="文本框 32"/>
          <p:cNvSpPr txBox="1"/>
          <p:nvPr/>
        </p:nvSpPr>
        <p:spPr>
          <a:xfrm>
            <a:off x="866775" y="223838"/>
            <a:ext cx="8113713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每一块陆地考虑成一个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点</a:t>
            </a:r>
            <a:endParaRPr kumimoji="0" lang="en-US" altLang="zh-CN" sz="3200" b="1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charset="0"/>
              <a:ea typeface="幼圆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连接两块陆地的桥以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线（边）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charset="0"/>
              <a:ea typeface="幼圆" charset="0"/>
              <a:cs typeface="+mn-cs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35038" y="5324475"/>
            <a:ext cx="9874250" cy="95408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因为点</a:t>
            </a:r>
            <a:r>
              <a:rPr lang="en-US" altLang="zh-CN" sz="2800" b="1" dirty="0">
                <a:latin typeface="等线" pitchFamily="2" charset="-122"/>
                <a:ea typeface="幼圆" charset="0"/>
              </a:rPr>
              <a:t>A</a:t>
            </a:r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关联了</a:t>
            </a:r>
            <a:r>
              <a:rPr lang="en-US" altLang="zh-CN" sz="2800" b="1" dirty="0">
                <a:latin typeface="等线" pitchFamily="2" charset="-122"/>
                <a:ea typeface="幼圆" charset="0"/>
              </a:rPr>
              <a:t>5</a:t>
            </a:r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条边，即与岛</a:t>
            </a:r>
            <a:r>
              <a:rPr lang="en-US" altLang="zh-CN" sz="2800" b="1" dirty="0">
                <a:latin typeface="等线" pitchFamily="2" charset="-122"/>
                <a:ea typeface="幼圆" charset="0"/>
              </a:rPr>
              <a:t>A</a:t>
            </a:r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相连接的有</a:t>
            </a:r>
            <a:r>
              <a:rPr lang="en-US" altLang="zh-CN" sz="2800" b="1" dirty="0">
                <a:latin typeface="等线" pitchFamily="2" charset="-122"/>
                <a:ea typeface="幼圆" charset="0"/>
              </a:rPr>
              <a:t>5</a:t>
            </a:r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座桥，</a:t>
            </a:r>
            <a:endParaRPr lang="en-US" altLang="zh-CN" sz="2800" b="1" dirty="0">
              <a:latin typeface="等线" pitchFamily="2" charset="-122"/>
              <a:ea typeface="幼圆" charset="0"/>
            </a:endParaRPr>
          </a:p>
          <a:p>
            <a:pPr lvl="0" eaLnBrk="1" hangingPunct="1"/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故这些桥不可能每座恰好被走过</a:t>
            </a:r>
            <a:r>
              <a:rPr lang="en-US" altLang="zh-CN" sz="2800" b="1" dirty="0">
                <a:latin typeface="等线" pitchFamily="2" charset="-122"/>
                <a:ea typeface="幼圆" charset="0"/>
              </a:rPr>
              <a:t>1</a:t>
            </a:r>
            <a:r>
              <a:rPr lang="zh-CN" altLang="en-US" sz="2800" b="1" dirty="0">
                <a:latin typeface="等线" pitchFamily="2" charset="-122"/>
                <a:ea typeface="等线" pitchFamily="2" charset="-122"/>
              </a:rPr>
              <a:t>次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643188" y="1865313"/>
            <a:ext cx="325438" cy="365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altLang="zh-CN" sz="1800" b="0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entury Gothic" charset="0"/>
              <a:ea typeface="幼圆" charset="0"/>
              <a:cs typeface="+mn-cs"/>
            </a:endParaRPr>
          </a:p>
        </p:txBody>
      </p:sp>
      <p:sp>
        <p:nvSpPr>
          <p:cNvPr id="50183" name="文本框 2"/>
          <p:cNvSpPr txBox="1"/>
          <p:nvPr/>
        </p:nvSpPr>
        <p:spPr>
          <a:xfrm>
            <a:off x="2644775" y="3187700"/>
            <a:ext cx="328613" cy="3667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A</a:t>
            </a:r>
          </a:p>
        </p:txBody>
      </p:sp>
      <p:sp>
        <p:nvSpPr>
          <p:cNvPr id="50184" name="文本框 4"/>
          <p:cNvSpPr txBox="1"/>
          <p:nvPr/>
        </p:nvSpPr>
        <p:spPr>
          <a:xfrm>
            <a:off x="4873625" y="3100388"/>
            <a:ext cx="31115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B</a:t>
            </a:r>
          </a:p>
        </p:txBody>
      </p:sp>
      <p:sp>
        <p:nvSpPr>
          <p:cNvPr id="50185" name="文本框 5"/>
          <p:cNvSpPr txBox="1"/>
          <p:nvPr/>
        </p:nvSpPr>
        <p:spPr>
          <a:xfrm>
            <a:off x="2624138" y="4365625"/>
            <a:ext cx="341312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D</a:t>
            </a:r>
          </a:p>
        </p:txBody>
      </p:sp>
      <p:pic>
        <p:nvPicPr>
          <p:cNvPr id="3" name="图片 2" descr="哥尼斯堡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110" y="1577340"/>
            <a:ext cx="2563495" cy="3157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89724" y="608479"/>
            <a:ext cx="9574212" cy="75921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再论七桥问题：从图的基本概念说起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853834" y="1606428"/>
            <a:ext cx="345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图的定义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53833" y="3034201"/>
            <a:ext cx="7962289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rgbClr val="00FF00"/>
              </a:buClr>
              <a:buFont typeface="Wingdings" pitchFamily="2" charset="2"/>
              <a:buNone/>
            </a:pPr>
            <a:r>
              <a:rPr kumimoji="1" lang="en-US" altLang="zh-CN" sz="2800" b="1" dirty="0">
                <a:latin typeface="Times New Roman" pitchFamily="18" charset="0"/>
              </a:rPr>
              <a:t>(1)  V</a:t>
            </a:r>
            <a:r>
              <a:rPr kumimoji="1" lang="zh-CN" altLang="en-US" sz="2800" b="1" dirty="0">
                <a:latin typeface="Times New Roman" pitchFamily="18" charset="0"/>
              </a:rPr>
              <a:t>是一个有限的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非空集合</a:t>
            </a:r>
            <a:r>
              <a:rPr kumimoji="1" lang="zh-CN" altLang="en-US" sz="2800" b="1" dirty="0">
                <a:latin typeface="Times New Roman" pitchFamily="18" charset="0"/>
              </a:rPr>
              <a:t>，称为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顶点集合</a:t>
            </a:r>
            <a:r>
              <a:rPr kumimoji="1" lang="en-US" altLang="zh-CN" sz="2800" b="1" dirty="0">
                <a:latin typeface="Times New Roman" pitchFamily="18" charset="0"/>
              </a:rPr>
              <a:t>,</a:t>
            </a:r>
            <a:r>
              <a:rPr kumimoji="1" lang="zh-CN" altLang="en-US" sz="2800" b="1" dirty="0">
                <a:latin typeface="Times New Roman" pitchFamily="18" charset="0"/>
              </a:rPr>
              <a:t>其</a:t>
            </a:r>
          </a:p>
          <a:p>
            <a:pPr>
              <a:lnSpc>
                <a:spcPct val="120000"/>
              </a:lnSpc>
              <a:buClr>
                <a:srgbClr val="00FF00"/>
              </a:buClr>
              <a:buFont typeface="Wingdings" pitchFamily="2" charset="2"/>
              <a:buNone/>
            </a:pPr>
            <a:r>
              <a:rPr kumimoji="1" lang="zh-CN" altLang="en-US" sz="2800" b="1" dirty="0">
                <a:latin typeface="Times New Roman" pitchFamily="18" charset="0"/>
              </a:rPr>
              <a:t>元素称为</a:t>
            </a:r>
            <a:r>
              <a:rPr kumimoji="1" lang="zh-CN" altLang="en-US" sz="2800" b="1" dirty="0">
                <a:solidFill>
                  <a:srgbClr val="6060FB"/>
                </a:solidFill>
                <a:latin typeface="Times New Roman" pitchFamily="18" charset="0"/>
              </a:rPr>
              <a:t>顶点</a:t>
            </a:r>
            <a:r>
              <a:rPr kumimoji="1" lang="zh-CN" altLang="en-US" sz="2800" b="1" dirty="0">
                <a:latin typeface="Times New Roman" pitchFamily="18" charset="0"/>
              </a:rPr>
              <a:t>或</a:t>
            </a:r>
            <a:r>
              <a:rPr kumimoji="1" lang="zh-CN" altLang="en-US" sz="2800" b="1" dirty="0">
                <a:solidFill>
                  <a:srgbClr val="0070C0"/>
                </a:solidFill>
                <a:latin typeface="Times New Roman" pitchFamily="18" charset="0"/>
              </a:rPr>
              <a:t>点</a:t>
            </a:r>
            <a:r>
              <a:rPr kumimoji="1" lang="zh-CN" altLang="en-US" sz="2800" b="1" dirty="0">
                <a:latin typeface="Times New Roman" pitchFamily="18" charset="0"/>
              </a:rPr>
              <a:t>。用</a:t>
            </a:r>
            <a:r>
              <a:rPr kumimoji="1" lang="en-US" altLang="zh-CN" sz="2800" b="1" dirty="0">
                <a:latin typeface="宋体" pitchFamily="2" charset="-122"/>
              </a:rPr>
              <a:t>|V|</a:t>
            </a:r>
            <a:r>
              <a:rPr kumimoji="1" lang="zh-CN" altLang="en-US" sz="2800" b="1" dirty="0">
                <a:latin typeface="宋体" pitchFamily="2" charset="-122"/>
              </a:rPr>
              <a:t>或</a:t>
            </a:r>
            <a:r>
              <a:rPr kumimoji="1" lang="en-US" altLang="zh-CN" sz="2800" b="1" dirty="0">
                <a:latin typeface="宋体" pitchFamily="2" charset="-122"/>
              </a:rPr>
              <a:t>v(G)</a:t>
            </a:r>
            <a:r>
              <a:rPr kumimoji="1" lang="zh-CN" altLang="en-US" sz="2800" b="1" dirty="0">
                <a:latin typeface="宋体" pitchFamily="2" charset="-122"/>
              </a:rPr>
              <a:t>或</a:t>
            </a:r>
            <a:r>
              <a:rPr kumimoji="1" lang="el-GR" altLang="zh-CN" sz="2800" b="1" dirty="0">
                <a:latin typeface="宋体" pitchFamily="2" charset="-122"/>
              </a:rPr>
              <a:t>υ</a:t>
            </a:r>
            <a:r>
              <a:rPr kumimoji="1" lang="zh-CN" altLang="en-US" sz="2800" b="1" dirty="0">
                <a:latin typeface="宋体" pitchFamily="2" charset="-122"/>
              </a:rPr>
              <a:t>表示顶点数；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66534" y="4224826"/>
            <a:ext cx="7832358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rgbClr val="00FF00"/>
              </a:buClr>
              <a:buFont typeface="Wingdings" pitchFamily="2" charset="2"/>
              <a:buNone/>
            </a:pPr>
            <a:r>
              <a:rPr kumimoji="1" lang="en-US" altLang="zh-CN" sz="2800" b="1" dirty="0">
                <a:latin typeface="Times New Roman" pitchFamily="18" charset="0"/>
              </a:rPr>
              <a:t>(2) E</a:t>
            </a:r>
            <a:r>
              <a:rPr kumimoji="1" lang="zh-CN" altLang="en-US" sz="2800" b="1" dirty="0">
                <a:latin typeface="Times New Roman" pitchFamily="18" charset="0"/>
              </a:rPr>
              <a:t>是由</a:t>
            </a:r>
            <a:r>
              <a:rPr kumimoji="1" lang="en-US" altLang="zh-CN" sz="2800" b="1" dirty="0">
                <a:latin typeface="Times New Roman" pitchFamily="18" charset="0"/>
              </a:rPr>
              <a:t>V</a:t>
            </a:r>
            <a:r>
              <a:rPr kumimoji="1" lang="zh-CN" altLang="en-US" sz="2800" b="1" dirty="0">
                <a:latin typeface="Times New Roman" pitchFamily="18" charset="0"/>
              </a:rPr>
              <a:t>中的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点组成的无序对</a:t>
            </a:r>
            <a:r>
              <a:rPr kumimoji="1" lang="zh-CN" altLang="en-US" sz="2800" b="1" dirty="0">
                <a:latin typeface="Times New Roman" pitchFamily="18" charset="0"/>
              </a:rPr>
              <a:t>构成的集合，称</a:t>
            </a:r>
          </a:p>
          <a:p>
            <a:pPr>
              <a:lnSpc>
                <a:spcPct val="120000"/>
              </a:lnSpc>
              <a:buClr>
                <a:srgbClr val="00FF00"/>
              </a:buClr>
              <a:buFont typeface="Wingdings" pitchFamily="2" charset="2"/>
              <a:buNone/>
            </a:pPr>
            <a:r>
              <a:rPr kumimoji="1" lang="zh-CN" altLang="en-US" sz="2800" b="1" dirty="0">
                <a:latin typeface="Times New Roman" pitchFamily="18" charset="0"/>
              </a:rPr>
              <a:t>为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边集</a:t>
            </a:r>
            <a:r>
              <a:rPr kumimoji="1" lang="zh-CN" altLang="en-US" sz="2800" b="1" dirty="0">
                <a:latin typeface="Times New Roman" pitchFamily="18" charset="0"/>
              </a:rPr>
              <a:t>，其元素称为</a:t>
            </a:r>
            <a:r>
              <a:rPr kumimoji="1" lang="zh-CN" altLang="en-US" sz="2800" b="1" dirty="0">
                <a:solidFill>
                  <a:srgbClr val="6060FB"/>
                </a:solidFill>
                <a:latin typeface="Times New Roman" pitchFamily="18" charset="0"/>
              </a:rPr>
              <a:t>边</a:t>
            </a:r>
            <a:r>
              <a:rPr kumimoji="1" lang="zh-CN" altLang="en-US" sz="2800" b="1" dirty="0">
                <a:latin typeface="Times New Roman" pitchFamily="18" charset="0"/>
              </a:rPr>
              <a:t>，且同一点对在</a:t>
            </a:r>
            <a:r>
              <a:rPr kumimoji="1" lang="en-US" altLang="zh-CN" sz="2800" b="1" dirty="0">
                <a:latin typeface="Times New Roman" pitchFamily="18" charset="0"/>
              </a:rPr>
              <a:t>E</a:t>
            </a:r>
            <a:r>
              <a:rPr kumimoji="1" lang="zh-CN" altLang="en-US" sz="2800" b="1" dirty="0">
                <a:latin typeface="Times New Roman" pitchFamily="18" charset="0"/>
              </a:rPr>
              <a:t>中可以</a:t>
            </a:r>
          </a:p>
          <a:p>
            <a:pPr>
              <a:lnSpc>
                <a:spcPct val="120000"/>
              </a:lnSpc>
              <a:buClr>
                <a:srgbClr val="00FF00"/>
              </a:buClr>
              <a:buFont typeface="Wingdings" pitchFamily="2" charset="2"/>
              <a:buNone/>
            </a:pPr>
            <a:r>
              <a:rPr kumimoji="1" lang="zh-CN" altLang="en-US" sz="2800" b="1" dirty="0">
                <a:latin typeface="Times New Roman" pitchFamily="18" charset="0"/>
              </a:rPr>
              <a:t>重复出现多次。用</a:t>
            </a:r>
            <a:r>
              <a:rPr kumimoji="1" lang="en-US" altLang="zh-CN" sz="2800" b="1" dirty="0">
                <a:latin typeface="宋体" pitchFamily="2" charset="-122"/>
              </a:rPr>
              <a:t>|E|</a:t>
            </a:r>
            <a:r>
              <a:rPr kumimoji="1" lang="zh-CN" altLang="en-US" sz="2800" b="1" dirty="0">
                <a:latin typeface="宋体" pitchFamily="2" charset="-122"/>
              </a:rPr>
              <a:t>或</a:t>
            </a:r>
            <a:r>
              <a:rPr kumimoji="1" lang="en-US" altLang="zh-CN" sz="2800" b="1" dirty="0">
                <a:latin typeface="宋体" pitchFamily="2" charset="-122"/>
              </a:rPr>
              <a:t>e(G)</a:t>
            </a:r>
            <a:r>
              <a:rPr kumimoji="1" lang="zh-CN" altLang="en-US" sz="2800" b="1" dirty="0">
                <a:latin typeface="宋体" pitchFamily="2" charset="-122"/>
              </a:rPr>
              <a:t>或</a:t>
            </a:r>
            <a:r>
              <a:rPr kumimoji="1" lang="el-GR" altLang="zh-CN" sz="2800" b="1" dirty="0">
                <a:latin typeface="宋体" pitchFamily="2" charset="-122"/>
              </a:rPr>
              <a:t>ε</a:t>
            </a:r>
            <a:r>
              <a:rPr kumimoji="1" lang="zh-CN" altLang="en-US" sz="2800" b="1" dirty="0">
                <a:latin typeface="宋体" pitchFamily="2" charset="-122"/>
              </a:rPr>
              <a:t>表示边数。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926859" y="2424601"/>
            <a:ext cx="68405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800" b="1" dirty="0"/>
              <a:t>一个图</a:t>
            </a:r>
            <a:r>
              <a:rPr lang="en-US" altLang="zh-CN" sz="2800" b="1" dirty="0"/>
              <a:t>G</a:t>
            </a:r>
            <a:r>
              <a:rPr lang="zh-CN" altLang="en-US" sz="2800" b="1" dirty="0"/>
              <a:t>是一个有序二元组</a:t>
            </a:r>
            <a:r>
              <a:rPr lang="en-US" altLang="zh-CN" sz="2800" b="1" dirty="0"/>
              <a:t>(V, E)</a:t>
            </a:r>
            <a:r>
              <a:rPr lang="zh-CN" altLang="en-US" sz="2800" b="1" dirty="0"/>
              <a:t>，其中</a:t>
            </a:r>
            <a:endParaRPr kumimoji="1" lang="zh-CN" altLang="en-US" sz="28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72749" y="700698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相邻：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同一条边的两个端点称为相邻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45774" y="2140561"/>
            <a:ext cx="763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环：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端点重合的边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72749" y="2859698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重边：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端点相同的边（两条以上）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72749" y="3580423"/>
            <a:ext cx="7632700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有限图：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顶点集和边集都是有限的图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772749" y="4301148"/>
            <a:ext cx="7632700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平凡图：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只有一个顶点的图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772749" y="5020286"/>
            <a:ext cx="6694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简单图：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不含</a:t>
            </a:r>
            <a:r>
              <a:rPr kumimoji="1"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宋体" pitchFamily="2" charset="-122"/>
              </a:rPr>
              <a:t>重边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和</a:t>
            </a:r>
            <a:r>
              <a:rPr kumimoji="1"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宋体" pitchFamily="2" charset="-122"/>
              </a:rPr>
              <a:t>环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的图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72749" y="1419836"/>
            <a:ext cx="763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关联：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一条边的端点和边关联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哥尼斯堡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690" y="2870200"/>
            <a:ext cx="2563495" cy="315722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05238" y="131763"/>
            <a:ext cx="8280400" cy="4067175"/>
          </a:xfrm>
        </p:spPr>
        <p:txBody>
          <a:bodyPr vert="horz" wrap="square" lIns="91440" tIns="45720" rIns="91440" bIns="45720" anchor="t"/>
          <a:lstStyle/>
          <a:p>
            <a:pPr marL="0" indent="0" eaLnBrk="1" hangingPunct="1">
              <a:buNone/>
            </a:pPr>
            <a:r>
              <a:rPr lang="zh-CN" altLang="en-US" dirty="0"/>
              <a:t>    图：</a:t>
            </a:r>
            <a:r>
              <a:rPr lang="en-US" altLang="zh-CN" dirty="0"/>
              <a:t>G=(V,E)</a:t>
            </a:r>
          </a:p>
          <a:p>
            <a:pPr marL="0" indent="0" eaLnBrk="1" hangingPunct="1">
              <a:buNone/>
            </a:pPr>
            <a:r>
              <a:rPr lang="zh-CN" altLang="en-US" dirty="0"/>
              <a:t>点集：</a:t>
            </a:r>
            <a:r>
              <a:rPr lang="en-US" altLang="zh-CN" dirty="0"/>
              <a:t>V={A,B,C,D}   </a:t>
            </a:r>
          </a:p>
          <a:p>
            <a:pPr marL="0" indent="0" eaLnBrk="1" hangingPunct="1">
              <a:buNone/>
            </a:pPr>
            <a:r>
              <a:rPr lang="zh-CN" altLang="en-US" dirty="0"/>
              <a:t>点数：</a:t>
            </a:r>
            <a:r>
              <a:rPr lang="en-US" altLang="zh-CN" dirty="0"/>
              <a:t>|V|=v(G)=4</a:t>
            </a:r>
          </a:p>
          <a:p>
            <a:pPr marL="0" indent="0" eaLnBrk="1" hangingPunct="1">
              <a:buNone/>
            </a:pPr>
            <a:r>
              <a:rPr lang="zh-CN" altLang="en-US" dirty="0"/>
              <a:t>边集：</a:t>
            </a:r>
            <a:r>
              <a:rPr lang="en-US" altLang="zh-CN" dirty="0"/>
              <a:t>E={{A,C},{A,C},{A,B},{B,C},{A,D},{A,D},{B,D}}</a:t>
            </a:r>
          </a:p>
          <a:p>
            <a:pPr marL="0" indent="0" eaLnBrk="1" hangingPunct="1">
              <a:buNone/>
            </a:pPr>
            <a:r>
              <a:rPr lang="en-US" altLang="zh-CN" dirty="0"/>
              <a:t>            :={AC,AC,AB,BC,AD,AD,BD}</a:t>
            </a:r>
          </a:p>
          <a:p>
            <a:pPr marL="0" indent="0" eaLnBrk="1" hangingPunct="1">
              <a:buNone/>
            </a:pPr>
            <a:r>
              <a:rPr lang="en-US" altLang="zh-CN" dirty="0"/>
              <a:t>            :={e</a:t>
            </a:r>
            <a:r>
              <a:rPr lang="en-US" altLang="zh-CN" baseline="-25000" dirty="0"/>
              <a:t>1</a:t>
            </a:r>
            <a:r>
              <a:rPr lang="en-US" altLang="zh-CN" dirty="0"/>
              <a:t>,e</a:t>
            </a:r>
            <a:r>
              <a:rPr lang="en-US" altLang="zh-CN" baseline="-25000" dirty="0"/>
              <a:t>2</a:t>
            </a:r>
            <a:r>
              <a:rPr lang="en-US" altLang="zh-CN" dirty="0"/>
              <a:t>,e</a:t>
            </a:r>
            <a:r>
              <a:rPr lang="en-US" altLang="zh-CN" baseline="-25000" dirty="0"/>
              <a:t>3</a:t>
            </a:r>
            <a:r>
              <a:rPr lang="en-US" altLang="zh-CN" dirty="0"/>
              <a:t>,e</a:t>
            </a:r>
            <a:r>
              <a:rPr lang="en-US" altLang="zh-CN" baseline="-25000" dirty="0"/>
              <a:t>4</a:t>
            </a:r>
            <a:r>
              <a:rPr lang="en-US" altLang="zh-CN" dirty="0"/>
              <a:t>,e</a:t>
            </a:r>
            <a:r>
              <a:rPr lang="en-US" altLang="zh-CN" baseline="-25000" dirty="0"/>
              <a:t>5</a:t>
            </a:r>
            <a:r>
              <a:rPr lang="en-US" altLang="zh-CN" dirty="0"/>
              <a:t>,e</a:t>
            </a:r>
            <a:r>
              <a:rPr lang="en-US" altLang="zh-CN" baseline="-25000" dirty="0"/>
              <a:t>6</a:t>
            </a:r>
            <a:r>
              <a:rPr lang="en-US" altLang="zh-CN" dirty="0"/>
              <a:t>,e</a:t>
            </a:r>
            <a:r>
              <a:rPr lang="en-US" altLang="zh-CN" baseline="-25000" dirty="0"/>
              <a:t>7</a:t>
            </a:r>
            <a:r>
              <a:rPr lang="en-US" altLang="zh-CN" dirty="0"/>
              <a:t>}</a:t>
            </a:r>
          </a:p>
          <a:p>
            <a:pPr marL="0" indent="0" eaLnBrk="1" hangingPunct="1">
              <a:buNone/>
            </a:pPr>
            <a:r>
              <a:rPr lang="zh-CN" altLang="en-US" dirty="0"/>
              <a:t>边数：</a:t>
            </a:r>
            <a:r>
              <a:rPr lang="en-US" altLang="zh-CN" dirty="0"/>
              <a:t>|E|=e(G)=</a:t>
            </a:r>
            <a:r>
              <a:rPr lang="en-US" dirty="0"/>
              <a:t>7</a:t>
            </a:r>
          </a:p>
        </p:txBody>
      </p:sp>
      <p:sp>
        <p:nvSpPr>
          <p:cNvPr id="9" name="Text Box 13"/>
          <p:cNvSpPr txBox="1"/>
          <p:nvPr/>
        </p:nvSpPr>
        <p:spPr>
          <a:xfrm>
            <a:off x="5021263" y="3906838"/>
            <a:ext cx="7443787" cy="584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defTabSz="914400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顶点</a:t>
            </a:r>
            <a:r>
              <a:rPr lang="en-US" altLang="zh-CN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v</a:t>
            </a:r>
            <a:r>
              <a:rPr lang="zh-CN" altLang="en-US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的度数</a:t>
            </a:r>
            <a:r>
              <a:rPr lang="en-US" altLang="zh-CN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d(v)</a:t>
            </a:r>
            <a:r>
              <a:rPr lang="zh-CN" altLang="en-US" sz="32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：</a:t>
            </a:r>
            <a:r>
              <a:rPr lang="zh-CN" altLang="en-US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与</a:t>
            </a:r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v</a:t>
            </a:r>
            <a:r>
              <a:rPr lang="zh-CN" altLang="en-US" sz="32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关联的边的条数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46775" y="4711700"/>
            <a:ext cx="5846763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2800" b="1" dirty="0">
                <a:latin typeface="等线" pitchFamily="2" charset="-122"/>
                <a:ea typeface="幼圆" charset="0"/>
              </a:rPr>
              <a:t>d(A)=5,d(B)=3,d(C)=3,d(D)=3</a:t>
            </a:r>
            <a:endParaRPr lang="zh-CN" altLang="en-US" sz="2800" b="1" dirty="0">
              <a:latin typeface="等线" pitchFamily="2" charset="-122"/>
              <a:ea typeface="等线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45050" y="5368925"/>
            <a:ext cx="7240588" cy="584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2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注：一个环（如果存在的话）算两条边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19775" y="6065838"/>
            <a:ext cx="5846763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2800" b="1" dirty="0">
                <a:latin typeface="等线" pitchFamily="2" charset="-122"/>
                <a:ea typeface="幼圆" charset="0"/>
              </a:rPr>
              <a:t>                  d(C)=5</a:t>
            </a:r>
            <a:endParaRPr lang="zh-CN" altLang="en-US" sz="2800" b="1" dirty="0">
              <a:latin typeface="等线" pitchFamily="2" charset="-122"/>
              <a:ea typeface="等线" pitchFamily="2" charset="-122"/>
            </a:endParaRPr>
          </a:p>
        </p:txBody>
      </p:sp>
      <p:sp>
        <p:nvSpPr>
          <p:cNvPr id="53256" name="文本框 5"/>
          <p:cNvSpPr txBox="1"/>
          <p:nvPr/>
        </p:nvSpPr>
        <p:spPr>
          <a:xfrm>
            <a:off x="848995" y="3559175"/>
            <a:ext cx="377825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1</a:t>
            </a:r>
          </a:p>
        </p:txBody>
      </p:sp>
      <p:sp>
        <p:nvSpPr>
          <p:cNvPr id="53257" name="文本框 9"/>
          <p:cNvSpPr txBox="1"/>
          <p:nvPr/>
        </p:nvSpPr>
        <p:spPr>
          <a:xfrm>
            <a:off x="1719263" y="3609975"/>
            <a:ext cx="379412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2</a:t>
            </a:r>
          </a:p>
        </p:txBody>
      </p:sp>
      <p:sp>
        <p:nvSpPr>
          <p:cNvPr id="53258" name="文本框 10"/>
          <p:cNvSpPr txBox="1"/>
          <p:nvPr/>
        </p:nvSpPr>
        <p:spPr>
          <a:xfrm>
            <a:off x="2474278" y="3281680"/>
            <a:ext cx="377825" cy="3667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4</a:t>
            </a:r>
          </a:p>
        </p:txBody>
      </p:sp>
      <p:sp>
        <p:nvSpPr>
          <p:cNvPr id="53259" name="文本框 14"/>
          <p:cNvSpPr txBox="1"/>
          <p:nvPr/>
        </p:nvSpPr>
        <p:spPr>
          <a:xfrm>
            <a:off x="862965" y="4972368"/>
            <a:ext cx="377825" cy="3667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5</a:t>
            </a:r>
          </a:p>
        </p:txBody>
      </p:sp>
      <p:sp>
        <p:nvSpPr>
          <p:cNvPr id="53260" name="文本框 15"/>
          <p:cNvSpPr txBox="1"/>
          <p:nvPr/>
        </p:nvSpPr>
        <p:spPr>
          <a:xfrm>
            <a:off x="2282508" y="4094480"/>
            <a:ext cx="377825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3</a:t>
            </a:r>
          </a:p>
        </p:txBody>
      </p:sp>
      <p:sp>
        <p:nvSpPr>
          <p:cNvPr id="53261" name="文本框 16"/>
          <p:cNvSpPr txBox="1"/>
          <p:nvPr/>
        </p:nvSpPr>
        <p:spPr>
          <a:xfrm>
            <a:off x="1732598" y="4972368"/>
            <a:ext cx="379412" cy="3667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6</a:t>
            </a:r>
          </a:p>
        </p:txBody>
      </p:sp>
      <p:sp>
        <p:nvSpPr>
          <p:cNvPr id="53262" name="文本框 19"/>
          <p:cNvSpPr txBox="1"/>
          <p:nvPr/>
        </p:nvSpPr>
        <p:spPr>
          <a:xfrm>
            <a:off x="2543175" y="5212715"/>
            <a:ext cx="377825" cy="3667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墨迹 6"/>
              <p14:cNvContentPartPr/>
              <p14:nvPr/>
            </p14:nvContentPartPr>
            <p14:xfrm>
              <a:off x="0" y="-2147483648"/>
              <a:ext cx="0" cy="0"/>
            </p14:xfrm>
          </p:contentPart>
        </mc:Choice>
        <mc:Fallback xmlns="">
          <p:pic>
            <p:nvPicPr>
              <p:cNvPr id="7" name="墨迹 6"/>
            </p:nvPicPr>
            <p:blipFill>
              <a:blip r:embed="rId5"/>
            </p:blipFill>
            <p:spPr>
              <a:xfrm>
                <a:off x="0" y="-2147483648"/>
                <a:ext cx="0" cy="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墨迹 10"/>
              <p14:cNvContentPartPr/>
              <p14:nvPr/>
            </p14:nvContentPartPr>
            <p14:xfrm>
              <a:off x="2035178" y="1757127"/>
              <a:ext cx="11160" cy="5760"/>
            </p14:xfrm>
          </p:contentPart>
        </mc:Choice>
        <mc:Fallback xmlns="">
          <p:pic>
            <p:nvPicPr>
              <p:cNvPr id="11" name="墨迹 10"/>
            </p:nvPicPr>
            <p:blipFill>
              <a:blip r:embed="rId7"/>
            </p:blipFill>
            <p:spPr>
              <a:xfrm>
                <a:off x="2035178" y="1757127"/>
                <a:ext cx="11160" cy="5760"/>
              </a:xfrm>
              <a:prstGeom prst="rect"/>
            </p:spPr>
          </p:pic>
        </mc:Fallback>
      </mc:AlternateContent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488680" y="4915535"/>
          <a:ext cx="1193165" cy="114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8" imgW="850265" imgH="81915" progId="SmartDraw.2">
                  <p:embed/>
                </p:oleObj>
              </mc:Choice>
              <mc:Fallback>
                <p:oleObj r:id="rId8" imgW="850265" imgH="81915" progId="SmartDraw.2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88680" y="4915535"/>
                        <a:ext cx="1193165" cy="114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id="{2398D482-2506-43FD-B753-1D09B0810EB8}"/>
                  </a:ext>
                </a:extLst>
              </p14:cNvPr>
              <p14:cNvContentPartPr/>
              <p14:nvPr/>
            </p14:nvContentPartPr>
            <p14:xfrm>
              <a:off x="959397" y="2076376"/>
              <a:ext cx="1207440" cy="856440"/>
            </p14:xfrm>
          </p:contentPart>
        </mc:Choice>
        <mc:Fallback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2398D482-2506-43FD-B753-1D09B0810EB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1757" y="2058736"/>
                <a:ext cx="1243080" cy="89208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文本框 10">
            <a:extLst>
              <a:ext uri="{FF2B5EF4-FFF2-40B4-BE49-F238E27FC236}">
                <a16:creationId xmlns:a16="http://schemas.microsoft.com/office/drawing/2014/main" id="{E4785DC5-A506-468A-84D8-89B117B69902}"/>
              </a:ext>
            </a:extLst>
          </p:cNvPr>
          <p:cNvSpPr txBox="1"/>
          <p:nvPr/>
        </p:nvSpPr>
        <p:spPr>
          <a:xfrm>
            <a:off x="1734185" y="1757127"/>
            <a:ext cx="385042" cy="36933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dirty="0">
                <a:latin typeface="等线" pitchFamily="2" charset="-122"/>
                <a:ea typeface="幼圆" charset="0"/>
              </a:rPr>
              <a:t>e</a:t>
            </a:r>
            <a:r>
              <a:rPr lang="en-US" altLang="zh-CN" baseline="-25000" dirty="0">
                <a:latin typeface="等线" pitchFamily="2" charset="-122"/>
                <a:ea typeface="幼圆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2" grpId="0"/>
      <p:bldP spid="5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6075" y="1334135"/>
            <a:ext cx="8915400" cy="2367915"/>
          </a:xfrm>
        </p:spPr>
        <p:txBody>
          <a:bodyPr>
            <a:normAutofit/>
          </a:bodyPr>
          <a:lstStyle/>
          <a:p>
            <a:r>
              <a:rPr lang="zh-CN" altLang="en-US" sz="3200"/>
              <a:t>最大度：</a:t>
            </a:r>
          </a:p>
          <a:p>
            <a:pPr marL="0" indent="0">
              <a:buNone/>
            </a:pPr>
            <a:endParaRPr lang="zh-CN" altLang="en-US" sz="3200"/>
          </a:p>
          <a:p>
            <a:r>
              <a:rPr lang="zh-CN" altLang="en-US" sz="3200"/>
              <a:t>最小度：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34765" y="1414780"/>
          <a:ext cx="4156075" cy="53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1587500" imgH="203200" progId="Equation.KSEE3">
                  <p:embed/>
                </p:oleObj>
              </mc:Choice>
              <mc:Fallback>
                <p:oleObj r:id="rId3" imgW="15875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4765" y="1414780"/>
                        <a:ext cx="4156075" cy="532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46195" y="2589530"/>
          <a:ext cx="4090035" cy="53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5" imgW="1562100" imgH="203200" progId="Equation.KSEE3">
                  <p:embed/>
                </p:oleObj>
              </mc:Choice>
              <mc:Fallback>
                <p:oleObj r:id="rId5" imgW="156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6195" y="2589530"/>
                        <a:ext cx="4090035" cy="532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352675" y="4307840"/>
            <a:ext cx="4810125" cy="94742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sz="2800" b="1" dirty="0">
                <a:solidFill>
                  <a:srgbClr val="C00000"/>
                </a:solidFill>
              </a:rPr>
              <a:t>最大度</a:t>
            </a:r>
            <a:r>
              <a:rPr lang="en-US" altLang="zh-CN" sz="2800" b="1" dirty="0">
                <a:solidFill>
                  <a:srgbClr val="C00000"/>
                </a:solidFill>
              </a:rPr>
              <a:t>=5</a:t>
            </a:r>
            <a:r>
              <a:rPr lang="zh-CN" altLang="en-US" sz="2800" b="1" dirty="0">
                <a:solidFill>
                  <a:srgbClr val="C00000"/>
                </a:solidFill>
              </a:rPr>
              <a:t>，在点</a:t>
            </a:r>
            <a:r>
              <a:rPr lang="en-US" altLang="zh-CN" sz="2800" b="1" dirty="0">
                <a:solidFill>
                  <a:srgbClr val="C00000"/>
                </a:solidFill>
              </a:rPr>
              <a:t>A</a:t>
            </a:r>
            <a:r>
              <a:rPr lang="zh-CN" altLang="en-US" sz="2800" b="1" dirty="0">
                <a:solidFill>
                  <a:srgbClr val="C00000"/>
                </a:solidFill>
              </a:rPr>
              <a:t>处达到</a:t>
            </a:r>
          </a:p>
          <a:p>
            <a:r>
              <a:rPr lang="zh-CN" altLang="en-US" sz="2800" b="1" dirty="0">
                <a:solidFill>
                  <a:srgbClr val="C00000"/>
                </a:solidFill>
              </a:rPr>
              <a:t>最小度</a:t>
            </a:r>
            <a:r>
              <a:rPr lang="en-US" altLang="zh-CN" sz="2800" b="1" dirty="0">
                <a:solidFill>
                  <a:srgbClr val="C00000"/>
                </a:solidFill>
              </a:rPr>
              <a:t>=3</a:t>
            </a:r>
            <a:r>
              <a:rPr lang="zh-CN" altLang="en-US" sz="2800" b="1" dirty="0">
                <a:solidFill>
                  <a:srgbClr val="C00000"/>
                </a:solidFill>
              </a:rPr>
              <a:t>，在点</a:t>
            </a:r>
            <a:r>
              <a:rPr lang="en-US" altLang="zh-CN" sz="2800" b="1" dirty="0">
                <a:solidFill>
                  <a:srgbClr val="C00000"/>
                </a:solidFill>
              </a:rPr>
              <a:t>B,C,D</a:t>
            </a:r>
            <a:r>
              <a:rPr lang="zh-CN" altLang="en-US" sz="2800" b="1" dirty="0">
                <a:solidFill>
                  <a:srgbClr val="C00000"/>
                </a:solidFill>
              </a:rPr>
              <a:t>处达到</a:t>
            </a:r>
          </a:p>
        </p:txBody>
      </p:sp>
      <p:pic>
        <p:nvPicPr>
          <p:cNvPr id="7" name="图片 6" descr="哥尼斯堡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7510" y="3246755"/>
            <a:ext cx="2563495" cy="315722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168289" y="768228"/>
          <a:ext cx="18938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1892300" imgH="711200" progId="Equation.DSMT4">
                  <p:embed/>
                </p:oleObj>
              </mc:Choice>
              <mc:Fallback>
                <p:oleObj r:id="rId3" imgW="18923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289" y="768228"/>
                        <a:ext cx="18938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46935" y="3441412"/>
            <a:ext cx="7300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推论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在任何图中，奇度点个数为偶数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zh-CN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46935" y="703386"/>
            <a:ext cx="2821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6060FB"/>
                </a:solidFill>
                <a:latin typeface="黑体" pitchFamily="49" charset="-122"/>
                <a:ea typeface="黑体" pitchFamily="49" charset="-122"/>
              </a:rPr>
              <a:t>度和关系式：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00923" y="1806938"/>
            <a:ext cx="8378092" cy="95410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（</a:t>
            </a:r>
            <a:r>
              <a:rPr lang="en-US" altLang="zh-CN" sz="2800" b="1" dirty="0">
                <a:solidFill>
                  <a:srgbClr val="C00000"/>
                </a:solidFill>
              </a:rPr>
              <a:t>1</a:t>
            </a:r>
            <a:r>
              <a:rPr lang="zh-CN" altLang="en-US" sz="2800" b="1" dirty="0">
                <a:solidFill>
                  <a:srgbClr val="C00000"/>
                </a:solidFill>
              </a:rPr>
              <a:t>）图中每条不是环的边恰好关联</a:t>
            </a:r>
            <a:r>
              <a:rPr lang="en-US" altLang="zh-CN" sz="2800" b="1" dirty="0">
                <a:solidFill>
                  <a:srgbClr val="C00000"/>
                </a:solidFill>
              </a:rPr>
              <a:t>2</a:t>
            </a:r>
            <a:r>
              <a:rPr lang="zh-CN" altLang="en-US" sz="2800" b="1" dirty="0">
                <a:solidFill>
                  <a:srgbClr val="C00000"/>
                </a:solidFill>
              </a:rPr>
              <a:t>个顶点；</a:t>
            </a:r>
            <a:endParaRPr lang="en-US" altLang="zh-CN" sz="2800" b="1" dirty="0">
              <a:solidFill>
                <a:srgbClr val="C00000"/>
              </a:solidFill>
            </a:endParaRPr>
          </a:p>
          <a:p>
            <a:r>
              <a:rPr lang="zh-CN" altLang="en-US" sz="2800" b="1" dirty="0">
                <a:solidFill>
                  <a:srgbClr val="C00000"/>
                </a:solidFill>
              </a:rPr>
              <a:t>（</a:t>
            </a:r>
            <a:r>
              <a:rPr lang="en-US" altLang="zh-CN" sz="2800" b="1" dirty="0">
                <a:solidFill>
                  <a:srgbClr val="C00000"/>
                </a:solidFill>
              </a:rPr>
              <a:t>2</a:t>
            </a:r>
            <a:r>
              <a:rPr lang="zh-CN" altLang="en-US" sz="2800" b="1" dirty="0">
                <a:solidFill>
                  <a:srgbClr val="C00000"/>
                </a:solidFill>
              </a:rPr>
              <a:t>）图中每个环只关联</a:t>
            </a:r>
            <a:r>
              <a:rPr lang="en-US" altLang="zh-CN" sz="2800" b="1" dirty="0">
                <a:solidFill>
                  <a:srgbClr val="C00000"/>
                </a:solidFill>
              </a:rPr>
              <a:t>1</a:t>
            </a:r>
            <a:r>
              <a:rPr lang="zh-CN" altLang="en-US" sz="2800" b="1" dirty="0">
                <a:solidFill>
                  <a:srgbClr val="C00000"/>
                </a:solidFill>
              </a:rPr>
              <a:t>个顶点，但一个环算</a:t>
            </a:r>
            <a:r>
              <a:rPr lang="en-US" altLang="zh-CN" sz="2800" b="1" dirty="0">
                <a:solidFill>
                  <a:srgbClr val="C00000"/>
                </a:solidFill>
              </a:rPr>
              <a:t>2</a:t>
            </a:r>
            <a:r>
              <a:rPr lang="zh-CN" altLang="en-US" sz="2800" b="1" dirty="0">
                <a:solidFill>
                  <a:srgbClr val="C00000"/>
                </a:solidFill>
              </a:rPr>
              <a:t>条边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00923" y="4530599"/>
            <a:ext cx="8378092" cy="5207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</a:rPr>
              <a:t>奇数 </a:t>
            </a:r>
            <a:r>
              <a:rPr lang="en-US" altLang="zh-CN" sz="2800" b="1" dirty="0">
                <a:solidFill>
                  <a:srgbClr val="C00000"/>
                </a:solidFill>
              </a:rPr>
              <a:t>x </a:t>
            </a:r>
            <a:r>
              <a:rPr lang="zh-CN" altLang="en-US" sz="2800" b="1" dirty="0">
                <a:solidFill>
                  <a:srgbClr val="C00000"/>
                </a:solidFill>
              </a:rPr>
              <a:t>？</a:t>
            </a:r>
            <a:r>
              <a:rPr lang="en-US" altLang="zh-CN" sz="2800" b="1" dirty="0">
                <a:solidFill>
                  <a:srgbClr val="C00000"/>
                </a:solidFill>
              </a:rPr>
              <a:t>+ </a:t>
            </a:r>
            <a:r>
              <a:rPr lang="zh-CN" altLang="en-US" sz="2800" b="1" dirty="0">
                <a:solidFill>
                  <a:srgbClr val="C00000"/>
                </a:solidFill>
              </a:rPr>
              <a:t>偶数 </a:t>
            </a:r>
            <a:r>
              <a:rPr lang="en-US" altLang="zh-CN" sz="2800" b="1" dirty="0">
                <a:solidFill>
                  <a:srgbClr val="C00000"/>
                </a:solidFill>
              </a:rPr>
              <a:t>x </a:t>
            </a:r>
            <a:r>
              <a:rPr lang="zh-CN" altLang="en-US" sz="2800" b="1" dirty="0">
                <a:solidFill>
                  <a:srgbClr val="C00000"/>
                </a:solidFill>
              </a:rPr>
              <a:t>偶数或者奇数 </a:t>
            </a:r>
            <a:r>
              <a:rPr lang="en-US" altLang="zh-CN" sz="2800" b="1" dirty="0">
                <a:solidFill>
                  <a:srgbClr val="C00000"/>
                </a:solidFill>
              </a:rPr>
              <a:t>= </a:t>
            </a:r>
            <a:r>
              <a:rPr lang="zh-CN" altLang="en-US" sz="2800" b="1" dirty="0">
                <a:solidFill>
                  <a:srgbClr val="C00000"/>
                </a:solidFill>
              </a:rPr>
              <a:t>偶数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229" y="-1"/>
            <a:ext cx="3814041" cy="4015047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6547" y="1277736"/>
            <a:ext cx="9599700" cy="5260340"/>
          </a:xfrm>
        </p:spPr>
        <p:txBody>
          <a:bodyPr>
            <a:normAutofit fontScale="97500" lnSpcReduction="10000"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途径</a:t>
            </a:r>
            <a:r>
              <a:rPr lang="zh-CN" altLang="en-US" sz="2000" b="1" dirty="0">
                <a:latin typeface="宋体" charset="0"/>
                <a:ea typeface="宋体" charset="0"/>
              </a:rPr>
              <a:t>：图中点边交替出现的有限序列（以点开始，以点结束）</a:t>
            </a:r>
            <a:endParaRPr lang="en-US" altLang="zh-CN" sz="2000" b="1" dirty="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en-US" altLang="zh-CN" sz="2000" b="1" dirty="0">
                <a:latin typeface="宋体" charset="0"/>
                <a:ea typeface="宋体" charset="0"/>
              </a:rPr>
              <a:t>        v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1</a:t>
            </a:r>
            <a:r>
              <a:rPr lang="en-US" altLang="zh-CN" sz="2000" b="1" dirty="0"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12</a:t>
            </a:r>
            <a:r>
              <a:rPr lang="en-US" altLang="zh-CN" sz="2000" b="1" dirty="0"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2</a:t>
            </a:r>
            <a:r>
              <a:rPr lang="en-US" altLang="zh-CN" sz="2000" b="1" dirty="0"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23</a:t>
            </a:r>
            <a:r>
              <a:rPr lang="en-US" altLang="zh-CN" sz="2000" b="1" dirty="0"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3</a:t>
            </a:r>
            <a:r>
              <a:rPr lang="en-US" altLang="zh-CN" sz="2000" b="1" dirty="0"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23</a:t>
            </a:r>
            <a:r>
              <a:rPr lang="en-US" altLang="zh-CN" sz="2000" b="1" dirty="0"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latin typeface="宋体" charset="0"/>
                <a:ea typeface="宋体" charset="0"/>
              </a:rPr>
              <a:t>2</a:t>
            </a:r>
            <a:endParaRPr lang="zh-CN" altLang="en-US" sz="2000" b="1" baseline="-25000" dirty="0">
              <a:latin typeface="宋体" charset="0"/>
              <a:ea typeface="宋体" charset="0"/>
            </a:endParaRPr>
          </a:p>
          <a:p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迹</a:t>
            </a:r>
            <a:r>
              <a:rPr lang="zh-CN" altLang="en-US" sz="2000" b="1" dirty="0">
                <a:latin typeface="宋体" charset="0"/>
                <a:ea typeface="宋体" charset="0"/>
              </a:rPr>
              <a:t>：一条边互不相同的途径</a:t>
            </a:r>
          </a:p>
          <a:p>
            <a:pPr marL="0" indent="0">
              <a:buNone/>
            </a:pPr>
            <a:r>
              <a:rPr lang="en-US" altLang="zh-CN" sz="2000" b="1" dirty="0">
                <a:latin typeface="宋体" charset="0"/>
                <a:ea typeface="宋体" charset="0"/>
              </a:rPr>
              <a:t>       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路</a:t>
            </a:r>
            <a:r>
              <a:rPr lang="zh-CN" altLang="en-US" sz="2000" b="1" dirty="0">
                <a:latin typeface="宋体" charset="0"/>
                <a:ea typeface="宋体" charset="0"/>
              </a:rPr>
              <a:t>：一条点互不相同的迹</a:t>
            </a:r>
          </a:p>
          <a:p>
            <a:pPr marL="0" indent="0">
              <a:buNone/>
            </a:pPr>
            <a:r>
              <a:rPr lang="en-US" altLang="zh-CN" sz="2000" b="1" dirty="0">
                <a:latin typeface="宋体" charset="0"/>
                <a:ea typeface="宋体" charset="0"/>
              </a:rPr>
              <a:t>       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r>
              <a:rPr lang="en-US" altLang="zh-CN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Euler</a:t>
            </a: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迹</a:t>
            </a:r>
            <a:r>
              <a:rPr lang="zh-CN" altLang="en-US" sz="2000" b="1" dirty="0">
                <a:latin typeface="宋体" charset="0"/>
                <a:ea typeface="宋体" charset="0"/>
              </a:rPr>
              <a:t>：经过图的每一条边的迹</a:t>
            </a:r>
          </a:p>
          <a:p>
            <a:pPr marL="0" indent="0">
              <a:buNone/>
            </a:pPr>
            <a:r>
              <a:rPr lang="en-US" altLang="zh-CN" sz="2000" b="1" dirty="0">
                <a:latin typeface="宋体" charset="0"/>
                <a:ea typeface="宋体" charset="0"/>
              </a:rPr>
              <a:t>       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34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 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45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5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56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64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42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26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61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</a:rPr>
              <a:t>1 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r>
              <a:rPr lang="en-US" altLang="zh-CN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Euler</a:t>
            </a: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环游</a:t>
            </a:r>
            <a:r>
              <a:rPr lang="zh-CN" altLang="en-US" sz="2000" b="1" dirty="0">
                <a:latin typeface="宋体" charset="0"/>
                <a:ea typeface="宋体" charset="0"/>
              </a:rPr>
              <a:t>：闭（起点和终点一样）</a:t>
            </a:r>
            <a:r>
              <a:rPr lang="zh-CN" altLang="en-US" sz="2000" b="1" dirty="0">
                <a:latin typeface="宋体" charset="0"/>
                <a:ea typeface="宋体" charset="0"/>
                <a:sym typeface="+mn-ea"/>
              </a:rPr>
              <a:t>的</a:t>
            </a:r>
            <a:r>
              <a:rPr lang="en-US" altLang="zh-CN" sz="2000" b="1" dirty="0">
                <a:latin typeface="宋体" charset="0"/>
                <a:ea typeface="宋体" charset="0"/>
              </a:rPr>
              <a:t>Euler</a:t>
            </a:r>
            <a:r>
              <a:rPr lang="zh-CN" altLang="en-US" sz="2000" b="1" dirty="0">
                <a:latin typeface="宋体" charset="0"/>
                <a:ea typeface="宋体" charset="0"/>
              </a:rPr>
              <a:t>迹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      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12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26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56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5 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45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42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2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23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3 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34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64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6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e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61</a:t>
            </a: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 v</a:t>
            </a:r>
            <a:r>
              <a:rPr lang="en-US" altLang="zh-CN" sz="2000" b="1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1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r>
              <a:rPr lang="en-US" altLang="zh-CN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  <a:sym typeface="+mn-ea"/>
              </a:rPr>
              <a:t>Euler</a:t>
            </a: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  <a:sym typeface="+mn-ea"/>
              </a:rPr>
              <a:t>通路</a:t>
            </a:r>
            <a:r>
              <a:rPr lang="zh-CN" altLang="en-US" sz="2000" b="1" dirty="0">
                <a:latin typeface="宋体" charset="0"/>
                <a:ea typeface="宋体" charset="0"/>
                <a:sym typeface="+mn-ea"/>
              </a:rPr>
              <a:t>：开（起点和终点不一样）的</a:t>
            </a:r>
            <a:r>
              <a:rPr lang="en-US" altLang="zh-CN" sz="2000" b="1" dirty="0">
                <a:latin typeface="宋体" charset="0"/>
                <a:ea typeface="宋体" charset="0"/>
                <a:sym typeface="+mn-ea"/>
              </a:rPr>
              <a:t>Euler</a:t>
            </a:r>
            <a:r>
              <a:rPr lang="zh-CN" altLang="en-US" sz="2000" b="1" dirty="0">
                <a:latin typeface="宋体" charset="0"/>
                <a:ea typeface="宋体" charset="0"/>
                <a:sym typeface="+mn-ea"/>
              </a:rPr>
              <a:t>迹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en-US" altLang="zh-CN" sz="2000" b="1" dirty="0">
                <a:latin typeface="宋体" charset="0"/>
                <a:ea typeface="宋体" charset="0"/>
                <a:sym typeface="+mn-ea"/>
              </a:rPr>
              <a:t>        </a:t>
            </a:r>
            <a:r>
              <a:rPr lang="zh-CN" altLang="en-US" sz="2000" b="1" dirty="0">
                <a:latin typeface="宋体" charset="0"/>
                <a:ea typeface="宋体" charset="0"/>
                <a:sym typeface="+mn-ea"/>
              </a:rPr>
              <a:t>此图存在</a:t>
            </a:r>
            <a:r>
              <a:rPr lang="en-US" altLang="zh-CN" sz="2000" b="1" dirty="0">
                <a:latin typeface="宋体" charset="0"/>
                <a:ea typeface="宋体" charset="0"/>
                <a:sym typeface="+mn-ea"/>
              </a:rPr>
              <a:t>Euler</a:t>
            </a:r>
            <a:r>
              <a:rPr lang="zh-CN" altLang="en-US" sz="2000" b="1" dirty="0">
                <a:latin typeface="宋体" charset="0"/>
                <a:ea typeface="宋体" charset="0"/>
                <a:sym typeface="+mn-ea"/>
              </a:rPr>
              <a:t>通路吗 </a:t>
            </a: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宋体" charset="0"/>
                <a:ea typeface="宋体" charset="0"/>
                <a:sym typeface="+mn-ea"/>
              </a:rPr>
              <a:t>？？？</a:t>
            </a:r>
            <a:endParaRPr lang="zh-CN" altLang="en-US" sz="2000" b="1" dirty="0">
              <a:latin typeface="宋体" charset="0"/>
              <a:ea typeface="宋体" charset="0"/>
            </a:endParaRPr>
          </a:p>
          <a:p>
            <a:r>
              <a:rPr lang="en-US" altLang="zh-CN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Euler</a:t>
            </a: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charset="0"/>
                <a:ea typeface="宋体" charset="0"/>
              </a:rPr>
              <a:t>图</a:t>
            </a:r>
            <a:r>
              <a:rPr lang="zh-CN" altLang="en-US" sz="2000" b="1" dirty="0">
                <a:latin typeface="宋体" charset="0"/>
                <a:ea typeface="宋体" charset="0"/>
              </a:rPr>
              <a:t>：存在</a:t>
            </a:r>
            <a:r>
              <a:rPr lang="en-US" altLang="zh-CN" sz="2000" b="1" dirty="0">
                <a:latin typeface="宋体" charset="0"/>
                <a:ea typeface="宋体" charset="0"/>
              </a:rPr>
              <a:t>Euler</a:t>
            </a:r>
            <a:r>
              <a:rPr lang="zh-CN" altLang="en-US" sz="2000" b="1" dirty="0">
                <a:latin typeface="宋体" charset="0"/>
                <a:ea typeface="宋体" charset="0"/>
              </a:rPr>
              <a:t>环游的图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1423</Words>
  <Application>Microsoft Office PowerPoint</Application>
  <PresentationFormat>宽屏</PresentationFormat>
  <Paragraphs>126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等线</vt:lpstr>
      <vt:lpstr>等线 Light</vt:lpstr>
      <vt:lpstr>黑体</vt:lpstr>
      <vt:lpstr>宋体</vt:lpstr>
      <vt:lpstr>微软雅黑</vt:lpstr>
      <vt:lpstr>幼圆</vt:lpstr>
      <vt:lpstr>Arial</vt:lpstr>
      <vt:lpstr>Century Gothic</vt:lpstr>
      <vt:lpstr>Times New Roman</vt:lpstr>
      <vt:lpstr>Wingdings</vt:lpstr>
      <vt:lpstr>Wingdings 3</vt:lpstr>
      <vt:lpstr>丝状</vt:lpstr>
      <vt:lpstr>Office 主题​​</vt:lpstr>
      <vt:lpstr>1_丝状</vt:lpstr>
      <vt:lpstr>SmartDraw Drawing</vt:lpstr>
      <vt:lpstr>Equation.KSEE3</vt:lpstr>
      <vt:lpstr>MathType 6.0 Equation</vt:lpstr>
      <vt:lpstr>PowerPoint 演示文稿</vt:lpstr>
      <vt:lpstr>1736年29岁的欧拉向圣彼得堡科学院递交了《哥尼斯堡的七座桥》的报告，在解答问题的同时，开创了数学的一个新的分支——图论，也由此展开了数学史上的新历程。</vt:lpstr>
      <vt:lpstr>PowerPoint 演示文稿</vt:lpstr>
      <vt:lpstr>再论七桥问题：从图的基本概念说起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引理2：设简单连通图G中有一个圈C，             G'是从G中去掉C的所有边所得到的图。             如果H是图G'的任何一个连通分支，则                          V(C)∩V(H)≠Φ            </vt:lpstr>
      <vt:lpstr>七桥问题的解答：Euler一笔画问题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 Xin</dc:creator>
  <cp:lastModifiedBy>Administrator</cp:lastModifiedBy>
  <cp:revision>70</cp:revision>
  <dcterms:created xsi:type="dcterms:W3CDTF">2016-04-28T15:26:00Z</dcterms:created>
  <dcterms:modified xsi:type="dcterms:W3CDTF">2024-03-01T09:02:45Z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