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285" r:id="rId17"/>
  </p:sldIdLst>
  <p:sldSz cx="9144000" cy="6858000" type="screen4x3"/>
  <p:notesSz cx="7102475" cy="102330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CCFF"/>
    <a:srgbClr val="65B065"/>
    <a:srgbClr val="0000FF"/>
    <a:srgbClr val="FF0000"/>
    <a:srgbClr val="009900"/>
    <a:srgbClr val="005700"/>
    <a:srgbClr val="0079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87433" autoAdjust="0"/>
  </p:normalViewPr>
  <p:slideViewPr>
    <p:cSldViewPr>
      <p:cViewPr varScale="1">
        <p:scale>
          <a:sx n="72" d="100"/>
          <a:sy n="72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90" y="-9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10" Type="http://schemas.openxmlformats.org/officeDocument/2006/relationships/image" Target="../media/image90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Relationship Id="rId9" Type="http://schemas.openxmlformats.org/officeDocument/2006/relationships/image" Target="../media/image9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image" Target="../media/image111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12" Type="http://schemas.openxmlformats.org/officeDocument/2006/relationships/image" Target="../media/image110.wmf"/><Relationship Id="rId2" Type="http://schemas.openxmlformats.org/officeDocument/2006/relationships/image" Target="../media/image100.wmf"/><Relationship Id="rId16" Type="http://schemas.openxmlformats.org/officeDocument/2006/relationships/image" Target="../media/image114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11" Type="http://schemas.openxmlformats.org/officeDocument/2006/relationships/image" Target="../media/image109.wmf"/><Relationship Id="rId5" Type="http://schemas.openxmlformats.org/officeDocument/2006/relationships/image" Target="../media/image103.wmf"/><Relationship Id="rId15" Type="http://schemas.openxmlformats.org/officeDocument/2006/relationships/image" Target="../media/image11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Relationship Id="rId14" Type="http://schemas.openxmlformats.org/officeDocument/2006/relationships/image" Target="../media/image1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e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52.wmf"/><Relationship Id="rId7" Type="http://schemas.openxmlformats.org/officeDocument/2006/relationships/image" Target="../media/image53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30.wmf"/><Relationship Id="rId11" Type="http://schemas.openxmlformats.org/officeDocument/2006/relationships/image" Target="../media/image55.wmf"/><Relationship Id="rId5" Type="http://schemas.openxmlformats.org/officeDocument/2006/relationships/image" Target="../media/image29.wmf"/><Relationship Id="rId10" Type="http://schemas.openxmlformats.org/officeDocument/2006/relationships/image" Target="../media/image54.wmf"/><Relationship Id="rId4" Type="http://schemas.openxmlformats.org/officeDocument/2006/relationships/image" Target="../media/image28.wmf"/><Relationship Id="rId9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emf"/><Relationship Id="rId7" Type="http://schemas.openxmlformats.org/officeDocument/2006/relationships/image" Target="../media/image62.wmf"/><Relationship Id="rId2" Type="http://schemas.openxmlformats.org/officeDocument/2006/relationships/image" Target="../media/image57.emf"/><Relationship Id="rId1" Type="http://schemas.openxmlformats.org/officeDocument/2006/relationships/image" Target="../media/image56.e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7FDFB-D9F4-4767-952D-B65A61FD4F77}" type="datetimeFigureOut">
              <a:rPr lang="zh-CN" altLang="en-US" smtClean="0"/>
              <a:t>2019/9/28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EB28-582B-4E6A-BCB7-50C08E88F2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347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D3B67AC3-F631-4195-A680-43FB1105972F}" type="datetimeFigureOut">
              <a:rPr lang="zh-CN" altLang="en-US" smtClean="0"/>
              <a:pPr/>
              <a:t>2019/9/28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D2BA162F-BB34-4FD2-A419-F168193585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7306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A162F-BB34-4FD2-A419-F168193585E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62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88424" y="6165304"/>
            <a:ext cx="504056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9FB57F-93BE-49B8-A242-D4694BE9B24B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6444208" y="6525344"/>
            <a:ext cx="198002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000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1000" dirty="0">
                <a:latin typeface="楷体_GB2312" pitchFamily="49" charset="-122"/>
                <a:ea typeface="楷体_GB2312" pitchFamily="49" charset="-122"/>
              </a:rPr>
              <a:t>首页  上页  下页  结束   </a:t>
            </a:r>
          </a:p>
        </p:txBody>
      </p:sp>
      <p:sp>
        <p:nvSpPr>
          <p:cNvPr id="11" name="动作按钮: 后退或前一项 10">
            <a:hlinkClick r:id="" action="ppaction://hlinkshowjump?jump=previousslide" highlightClick="1"/>
          </p:cNvPr>
          <p:cNvSpPr/>
          <p:nvPr userDrawn="1"/>
        </p:nvSpPr>
        <p:spPr>
          <a:xfrm>
            <a:off x="7020272" y="6237312"/>
            <a:ext cx="288032" cy="2635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动作按钮: 前进或下一项 11">
            <a:hlinkClick r:id="" action="ppaction://hlinkshowjump?jump=nextslide" highlightClick="1"/>
          </p:cNvPr>
          <p:cNvSpPr/>
          <p:nvPr userDrawn="1"/>
        </p:nvSpPr>
        <p:spPr>
          <a:xfrm>
            <a:off x="7380312" y="6237312"/>
            <a:ext cx="288032" cy="2635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动作按钮: 结束 12">
            <a:hlinkClick r:id="" action="ppaction://hlinkshowjump?jump=lastslide" highlightClick="1"/>
          </p:cNvPr>
          <p:cNvSpPr/>
          <p:nvPr userDrawn="1"/>
        </p:nvSpPr>
        <p:spPr>
          <a:xfrm>
            <a:off x="7740352" y="6237312"/>
            <a:ext cx="360040" cy="2635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动作按钮: 开始 13">
            <a:hlinkClick r:id="" action="ppaction://hlinkshowjump?jump=firstslide" highlightClick="1"/>
          </p:cNvPr>
          <p:cNvSpPr/>
          <p:nvPr userDrawn="1"/>
        </p:nvSpPr>
        <p:spPr>
          <a:xfrm>
            <a:off x="6588224" y="6237312"/>
            <a:ext cx="360040" cy="2635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 userDrawn="1"/>
        </p:nvGrpSpPr>
        <p:grpSpPr>
          <a:xfrm>
            <a:off x="-36512" y="-27384"/>
            <a:ext cx="9180512" cy="584747"/>
            <a:chOff x="-9525" y="0"/>
            <a:chExt cx="9252799" cy="692697"/>
          </a:xfrm>
        </p:grpSpPr>
        <p:sp>
          <p:nvSpPr>
            <p:cNvPr id="25" name="矩形 24"/>
            <p:cNvSpPr/>
            <p:nvPr userDrawn="1"/>
          </p:nvSpPr>
          <p:spPr bwMode="auto">
            <a:xfrm>
              <a:off x="2675751" y="0"/>
              <a:ext cx="6567523" cy="6926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C8C8FF"/>
                </a:solidFill>
              </a:endParaRPr>
            </a:p>
          </p:txBody>
        </p:sp>
        <p:cxnSp>
          <p:nvCxnSpPr>
            <p:cNvPr id="19" name="直接连接符 18"/>
            <p:cNvCxnSpPr/>
            <p:nvPr userDrawn="1"/>
          </p:nvCxnSpPr>
          <p:spPr bwMode="auto">
            <a:xfrm>
              <a:off x="-9525" y="3688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 userDrawn="1"/>
          </p:nvCxnSpPr>
          <p:spPr bwMode="auto">
            <a:xfrm>
              <a:off x="-9525" y="1529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 userDrawn="1"/>
          </p:nvCxnSpPr>
          <p:spPr bwMode="auto">
            <a:xfrm>
              <a:off x="-9525" y="2608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 userDrawn="1"/>
          </p:nvCxnSpPr>
          <p:spPr bwMode="auto">
            <a:xfrm>
              <a:off x="-9525" y="4767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 userDrawn="1"/>
          </p:nvCxnSpPr>
          <p:spPr bwMode="auto">
            <a:xfrm>
              <a:off x="-9525" y="5847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 bwMode="auto">
            <a:xfrm>
              <a:off x="-9525" y="449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图片 25" descr="u=197745729,1271080517&amp;fm=214&amp;gp=0.jpg"/>
            <p:cNvPicPr>
              <a:picLocks noChangeAspect="1"/>
            </p:cNvPicPr>
            <p:nvPr userDrawn="1"/>
          </p:nvPicPr>
          <p:blipFill>
            <a:blip r:embed="rId2" cstate="print"/>
            <a:srcRect l="-298" t="2638" r="-298" b="54511"/>
            <a:stretch>
              <a:fillRect/>
            </a:stretch>
          </p:blipFill>
          <p:spPr>
            <a:xfrm>
              <a:off x="314326" y="0"/>
              <a:ext cx="2361425" cy="642617"/>
            </a:xfrm>
            <a:prstGeom prst="rect">
              <a:avLst/>
            </a:prstGeom>
          </p:spPr>
        </p:pic>
        <p:cxnSp>
          <p:nvCxnSpPr>
            <p:cNvPr id="27" name="直接连接符 26"/>
            <p:cNvCxnSpPr/>
            <p:nvPr userDrawn="1"/>
          </p:nvCxnSpPr>
          <p:spPr bwMode="auto">
            <a:xfrm>
              <a:off x="251520" y="692697"/>
              <a:ext cx="8991754" cy="0"/>
            </a:xfrm>
            <a:prstGeom prst="line">
              <a:avLst/>
            </a:prstGeom>
            <a:ln w="635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 userDrawn="1"/>
          </p:nvCxnSpPr>
          <p:spPr bwMode="auto">
            <a:xfrm>
              <a:off x="-9525" y="682412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2808312" y="-27384"/>
            <a:ext cx="6372200" cy="62068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楷体" pitchFamily="49" charset="-122"/>
                <a:ea typeface="楷体" pitchFamily="49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88424" y="6165304"/>
            <a:ext cx="504056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9FB57F-93BE-49B8-A242-D4694BE9B24B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664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华文楷体" pitchFamily="2" charset="-122"/>
          <a:ea typeface="华文楷体" pitchFamily="2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3.wmf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1.wmf"/><Relationship Id="rId22" Type="http://schemas.openxmlformats.org/officeDocument/2006/relationships/image" Target="../media/image7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7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7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88.wmf"/><Relationship Id="rId3" Type="http://schemas.openxmlformats.org/officeDocument/2006/relationships/oleObject" Target="../embeddings/oleObject88.bin"/><Relationship Id="rId21" Type="http://schemas.openxmlformats.org/officeDocument/2006/relationships/oleObject" Target="../embeddings/oleObject97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wmf"/><Relationship Id="rId20" Type="http://schemas.openxmlformats.org/officeDocument/2006/relationships/image" Target="../media/image8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84.wmf"/><Relationship Id="rId19" Type="http://schemas.openxmlformats.org/officeDocument/2006/relationships/oleObject" Target="../embeddings/oleObject96.bin"/><Relationship Id="rId4" Type="http://schemas.openxmlformats.org/officeDocument/2006/relationships/image" Target="../media/image81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86.wmf"/><Relationship Id="rId22" Type="http://schemas.openxmlformats.org/officeDocument/2006/relationships/image" Target="../media/image9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wmf"/><Relationship Id="rId20" Type="http://schemas.openxmlformats.org/officeDocument/2006/relationships/image" Target="../media/image9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106.bin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6.wmf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106.wmf"/><Relationship Id="rId26" Type="http://schemas.openxmlformats.org/officeDocument/2006/relationships/image" Target="../media/image110.wmf"/><Relationship Id="rId3" Type="http://schemas.openxmlformats.org/officeDocument/2006/relationships/oleObject" Target="../embeddings/oleObject107.bin"/><Relationship Id="rId21" Type="http://schemas.openxmlformats.org/officeDocument/2006/relationships/oleObject" Target="../embeddings/oleObject116.bin"/><Relationship Id="rId34" Type="http://schemas.openxmlformats.org/officeDocument/2006/relationships/image" Target="../media/image114.wmf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03.wmf"/><Relationship Id="rId17" Type="http://schemas.openxmlformats.org/officeDocument/2006/relationships/oleObject" Target="../embeddings/oleObject114.bin"/><Relationship Id="rId25" Type="http://schemas.openxmlformats.org/officeDocument/2006/relationships/oleObject" Target="../embeddings/oleObject118.bin"/><Relationship Id="rId33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5.wmf"/><Relationship Id="rId20" Type="http://schemas.openxmlformats.org/officeDocument/2006/relationships/image" Target="../media/image107.wmf"/><Relationship Id="rId29" Type="http://schemas.openxmlformats.org/officeDocument/2006/relationships/oleObject" Target="../embeddings/oleObject120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11.bin"/><Relationship Id="rId24" Type="http://schemas.openxmlformats.org/officeDocument/2006/relationships/image" Target="../media/image109.wmf"/><Relationship Id="rId32" Type="http://schemas.openxmlformats.org/officeDocument/2006/relationships/image" Target="../media/image113.wmf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113.bin"/><Relationship Id="rId23" Type="http://schemas.openxmlformats.org/officeDocument/2006/relationships/oleObject" Target="../embeddings/oleObject117.bin"/><Relationship Id="rId28" Type="http://schemas.openxmlformats.org/officeDocument/2006/relationships/image" Target="../media/image111.wmf"/><Relationship Id="rId10" Type="http://schemas.openxmlformats.org/officeDocument/2006/relationships/image" Target="../media/image102.wmf"/><Relationship Id="rId19" Type="http://schemas.openxmlformats.org/officeDocument/2006/relationships/oleObject" Target="../embeddings/oleObject115.bin"/><Relationship Id="rId31" Type="http://schemas.openxmlformats.org/officeDocument/2006/relationships/oleObject" Target="../embeddings/oleObject121.bin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104.wmf"/><Relationship Id="rId22" Type="http://schemas.openxmlformats.org/officeDocument/2006/relationships/image" Target="../media/image108.wmf"/><Relationship Id="rId27" Type="http://schemas.openxmlformats.org/officeDocument/2006/relationships/oleObject" Target="../embeddings/oleObject119.bin"/><Relationship Id="rId30" Type="http://schemas.openxmlformats.org/officeDocument/2006/relationships/image" Target="../media/image112.wmf"/><Relationship Id="rId8" Type="http://schemas.openxmlformats.org/officeDocument/2006/relationships/image" Target="../media/image101.wmf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wmf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24" Type="http://schemas.openxmlformats.org/officeDocument/2006/relationships/oleObject" Target="../embeddings/oleObject28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image" Target="../media/image26.wmf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7.e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Relationship Id="rId22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38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28" Type="http://schemas.openxmlformats.org/officeDocument/2006/relationships/image" Target="../media/image40.wmf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58.bin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5.bin"/><Relationship Id="rId24" Type="http://schemas.openxmlformats.org/officeDocument/2006/relationships/oleObject" Target="../embeddings/oleObject62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image" Target="../media/image54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30.wmf"/><Relationship Id="rId22" Type="http://schemas.openxmlformats.org/officeDocument/2006/relationships/oleObject" Target="../embeddings/oleObject6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e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56.e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9752" y="2924944"/>
            <a:ext cx="4786346" cy="158417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9600" b="1" cap="none" spc="0" dirty="0">
                <a:ln w="11430"/>
                <a:solidFill>
                  <a:srgbClr val="320078"/>
                </a:solidFill>
                <a:latin typeface="华文行楷" pitchFamily="2" charset="-122"/>
                <a:ea typeface="华文行楷" pitchFamily="2" charset="-122"/>
              </a:rPr>
              <a:t>高   等   数  学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7704" y="4365104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华文行楷" panose="02010800040101010101" pitchFamily="2" charset="-122"/>
                <a:ea typeface="华文行楷" panose="02010800040101010101" pitchFamily="2" charset="-122"/>
              </a:rPr>
              <a:t>第九节  连续函数的运算与初等</a:t>
            </a:r>
            <a:endParaRPr lang="en-US" altLang="zh-CN" sz="36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3600" dirty="0">
                <a:latin typeface="华文行楷" panose="02010800040101010101" pitchFamily="2" charset="-122"/>
                <a:ea typeface="华文行楷" panose="02010800040101010101" pitchFamily="2" charset="-122"/>
              </a:rPr>
              <a:t>       </a:t>
            </a:r>
            <a:r>
              <a:rPr lang="zh-CN" altLang="en-US" sz="3600" dirty="0">
                <a:latin typeface="华文行楷" panose="02010800040101010101" pitchFamily="2" charset="-122"/>
                <a:ea typeface="华文行楷" panose="02010800040101010101" pitchFamily="2" charset="-122"/>
              </a:rPr>
              <a:t>              函数的连续性</a:t>
            </a:r>
          </a:p>
        </p:txBody>
      </p:sp>
    </p:spTree>
    <p:extLst>
      <p:ext uri="{BB962C8B-B14F-4D97-AF65-F5344CB8AC3E}">
        <p14:creationId xmlns:p14="http://schemas.microsoft.com/office/powerpoint/2010/main" val="304154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0570" y="-40972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A985B29-F159-4693-85FF-C6F7751C1C03}"/>
              </a:ext>
            </a:extLst>
          </p:cNvPr>
          <p:cNvGrpSpPr/>
          <p:nvPr/>
        </p:nvGrpSpPr>
        <p:grpSpPr>
          <a:xfrm>
            <a:off x="503312" y="990825"/>
            <a:ext cx="8008271" cy="609600"/>
            <a:chOff x="833669" y="976699"/>
            <a:chExt cx="8008271" cy="609600"/>
          </a:xfrm>
        </p:grpSpPr>
        <p:sp>
          <p:nvSpPr>
            <p:cNvPr id="4" name="Rectangle 2">
              <a:extLst>
                <a:ext uri="{FF2B5EF4-FFF2-40B4-BE49-F238E27FC236}">
                  <a16:creationId xmlns:a16="http://schemas.microsoft.com/office/drawing/2014/main" id="{D10B61BA-D327-4830-B972-32058DF47A3D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833669" y="976699"/>
              <a:ext cx="1295400" cy="609600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  <a:cs typeface="+mn-cs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+mn-ea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0131E7CE-893E-426F-B940-C9AC52F34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5156" y="978917"/>
              <a:ext cx="70567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讨论幂函数      在       内的连续性</a:t>
              </a:r>
              <a:r>
                <a:rPr kumimoji="1" lang="en-US" altLang="zh-CN" sz="2400" b="1" dirty="0">
                  <a:latin typeface="+mn-ea"/>
                  <a:ea typeface="+mn-ea"/>
                </a:rPr>
                <a:t>.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6" name="Object 13">
              <a:extLst>
                <a:ext uri="{FF2B5EF4-FFF2-40B4-BE49-F238E27FC236}">
                  <a16:creationId xmlns:a16="http://schemas.microsoft.com/office/drawing/2014/main" id="{3E653DC8-6E29-4533-9387-980E1777631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101594"/>
                </p:ext>
              </p:extLst>
            </p:nvPr>
          </p:nvGraphicFramePr>
          <p:xfrm>
            <a:off x="3491619" y="1004220"/>
            <a:ext cx="849313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16" name="Equation" r:id="rId3" imgW="838080" imgH="406080" progId="Equation.DSMT4">
                    <p:embed/>
                  </p:oleObj>
                </mc:Choice>
                <mc:Fallback>
                  <p:oleObj name="Equation" r:id="rId3" imgW="838080" imgH="406080" progId="Equation.DSMT4">
                    <p:embed/>
                    <p:pic>
                      <p:nvPicPr>
                        <p:cNvPr id="5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1619" y="1004220"/>
                          <a:ext cx="849313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3">
              <a:extLst>
                <a:ext uri="{FF2B5EF4-FFF2-40B4-BE49-F238E27FC236}">
                  <a16:creationId xmlns:a16="http://schemas.microsoft.com/office/drawing/2014/main" id="{E534B8F7-941F-4778-AC20-7F0985CB9DB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2481188"/>
                </p:ext>
              </p:extLst>
            </p:nvPr>
          </p:nvGraphicFramePr>
          <p:xfrm>
            <a:off x="4773488" y="1068981"/>
            <a:ext cx="9144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17" name="Equation" r:id="rId5" imgW="901440" imgH="342720" progId="Equation.DSMT4">
                    <p:embed/>
                  </p:oleObj>
                </mc:Choice>
                <mc:Fallback>
                  <p:oleObj name="Equation" r:id="rId5" imgW="901440" imgH="342720" progId="Equation.DSMT4">
                    <p:embed/>
                    <p:pic>
                      <p:nvPicPr>
                        <p:cNvPr id="6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3488" y="1068981"/>
                          <a:ext cx="9144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3CD4E557-A46F-4029-A44C-310C3E693D12}"/>
              </a:ext>
            </a:extLst>
          </p:cNvPr>
          <p:cNvGrpSpPr/>
          <p:nvPr/>
        </p:nvGrpSpPr>
        <p:grpSpPr>
          <a:xfrm>
            <a:off x="492489" y="1965008"/>
            <a:ext cx="8159021" cy="609600"/>
            <a:chOff x="381000" y="985118"/>
            <a:chExt cx="8159021" cy="609600"/>
          </a:xfrm>
        </p:grpSpPr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7D142555-4AF1-43BB-9F70-2766EDFF6101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81000" y="985118"/>
              <a:ext cx="1295400" cy="609600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  <a:cs typeface="+mn-cs"/>
                </a:rPr>
                <a:t>解</a:t>
              </a:r>
              <a:endParaRPr lang="en-US" altLang="zh-CN" sz="2400" b="1" dirty="0">
                <a:solidFill>
                  <a:srgbClr val="0064FF"/>
                </a:solidFill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0" name="Text Box 4">
              <a:extLst>
                <a:ext uri="{FF2B5EF4-FFF2-40B4-BE49-F238E27FC236}">
                  <a16:creationId xmlns:a16="http://schemas.microsoft.com/office/drawing/2014/main" id="{C3DCA304-E29E-4D00-BBD2-54080027C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3237" y="1007702"/>
              <a:ext cx="70567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宋体" panose="02010600030101010101" pitchFamily="2" charset="-122"/>
                </a:rPr>
                <a:t>因为幂函数</a:t>
              </a:r>
            </a:p>
          </p:txBody>
        </p:sp>
        <p:graphicFrame>
          <p:nvGraphicFramePr>
            <p:cNvPr id="11" name="Object 13">
              <a:extLst>
                <a:ext uri="{FF2B5EF4-FFF2-40B4-BE49-F238E27FC236}">
                  <a16:creationId xmlns:a16="http://schemas.microsoft.com/office/drawing/2014/main" id="{A5DA8D0A-9236-4F46-B853-034D278A1DE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8044543"/>
                </p:ext>
              </p:extLst>
            </p:nvPr>
          </p:nvGraphicFramePr>
          <p:xfrm>
            <a:off x="3146623" y="999406"/>
            <a:ext cx="849313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18" name="Equation" r:id="rId7" imgW="838080" imgH="406080" progId="Equation.DSMT4">
                    <p:embed/>
                  </p:oleObj>
                </mc:Choice>
                <mc:Fallback>
                  <p:oleObj name="Equation" r:id="rId7" imgW="838080" imgH="406080" progId="Equation.DSMT4">
                    <p:embed/>
                    <p:pic>
                      <p:nvPicPr>
                        <p:cNvPr id="11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6623" y="999406"/>
                          <a:ext cx="849313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3">
              <a:extLst>
                <a:ext uri="{FF2B5EF4-FFF2-40B4-BE49-F238E27FC236}">
                  <a16:creationId xmlns:a16="http://schemas.microsoft.com/office/drawing/2014/main" id="{8F9EF9C1-F6CD-4CAA-AB49-3A1FE872EFD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1257799"/>
                </p:ext>
              </p:extLst>
            </p:nvPr>
          </p:nvGraphicFramePr>
          <p:xfrm>
            <a:off x="4037732" y="1013533"/>
            <a:ext cx="823912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19" name="Equation" r:id="rId9" imgW="812520" imgH="342720" progId="Equation.DSMT4">
                    <p:embed/>
                  </p:oleObj>
                </mc:Choice>
                <mc:Fallback>
                  <p:oleObj name="Equation" r:id="rId9" imgW="812520" imgH="342720" progId="Equation.DSMT4">
                    <p:embed/>
                    <p:pic>
                      <p:nvPicPr>
                        <p:cNvPr id="12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7732" y="1013533"/>
                          <a:ext cx="823912" cy="3571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3">
            <a:extLst>
              <a:ext uri="{FF2B5EF4-FFF2-40B4-BE49-F238E27FC236}">
                <a16:creationId xmlns:a16="http://schemas.microsoft.com/office/drawing/2014/main" id="{0FB7E178-A23A-47E1-9579-599318C895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213022"/>
              </p:ext>
            </p:extLst>
          </p:nvPr>
        </p:nvGraphicFramePr>
        <p:xfrm>
          <a:off x="1203677" y="2805453"/>
          <a:ext cx="106838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420" name="Equation" r:id="rId11" imgW="1054080" imgH="406080" progId="Equation.DSMT4">
                  <p:embed/>
                </p:oleObj>
              </mc:Choice>
              <mc:Fallback>
                <p:oleObj name="Equation" r:id="rId11" imgW="1054080" imgH="406080" progId="Equation.DSMT4">
                  <p:embed/>
                  <p:pic>
                    <p:nvPicPr>
                      <p:cNvPr id="13" name="Object 13">
                        <a:extLst>
                          <a:ext uri="{FF2B5EF4-FFF2-40B4-BE49-F238E27FC236}">
                            <a16:creationId xmlns:a16="http://schemas.microsoft.com/office/drawing/2014/main" id="{6D287870-DC25-4902-8604-828D2DB035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677" y="2805453"/>
                        <a:ext cx="106838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组合 13">
            <a:extLst>
              <a:ext uri="{FF2B5EF4-FFF2-40B4-BE49-F238E27FC236}">
                <a16:creationId xmlns:a16="http://schemas.microsoft.com/office/drawing/2014/main" id="{F47CDC75-FC43-4295-8090-8CD8251A16CB}"/>
              </a:ext>
            </a:extLst>
          </p:cNvPr>
          <p:cNvGrpSpPr/>
          <p:nvPr/>
        </p:nvGrpSpPr>
        <p:grpSpPr>
          <a:xfrm>
            <a:off x="2349904" y="2772656"/>
            <a:ext cx="6223683" cy="461665"/>
            <a:chOff x="2372622" y="2142327"/>
            <a:chExt cx="6223683" cy="461665"/>
          </a:xfrm>
        </p:grpSpPr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E5E3ED74-1DD1-4215-8B3F-E426D90BC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2622" y="2142327"/>
              <a:ext cx="62236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宋体" panose="02010600030101010101" pitchFamily="2" charset="-122"/>
                </a:rPr>
                <a:t>是由               复合而成的复合函数，</a:t>
              </a:r>
            </a:p>
          </p:txBody>
        </p:sp>
        <p:graphicFrame>
          <p:nvGraphicFramePr>
            <p:cNvPr id="16" name="Object 13">
              <a:extLst>
                <a:ext uri="{FF2B5EF4-FFF2-40B4-BE49-F238E27FC236}">
                  <a16:creationId xmlns:a16="http://schemas.microsoft.com/office/drawing/2014/main" id="{48B16D19-DC36-458E-86C5-1763C772D98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2903405"/>
                </p:ext>
              </p:extLst>
            </p:nvPr>
          </p:nvGraphicFramePr>
          <p:xfrm>
            <a:off x="3193047" y="2150971"/>
            <a:ext cx="2084388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21" name="Equation" r:id="rId13" imgW="2057400" imgH="406080" progId="Equation.DSMT4">
                    <p:embed/>
                  </p:oleObj>
                </mc:Choice>
                <mc:Fallback>
                  <p:oleObj name="Equation" r:id="rId13" imgW="2057400" imgH="406080" progId="Equation.DSMT4">
                    <p:embed/>
                    <p:pic>
                      <p:nvPicPr>
                        <p:cNvPr id="15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3047" y="2150971"/>
                          <a:ext cx="2084388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 Box 4">
            <a:extLst>
              <a:ext uri="{FF2B5EF4-FFF2-40B4-BE49-F238E27FC236}">
                <a16:creationId xmlns:a16="http://schemas.microsoft.com/office/drawing/2014/main" id="{D11F1818-4B08-4B25-B591-ECDB1425A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478" y="3570214"/>
            <a:ext cx="6375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由定理</a:t>
            </a:r>
            <a:r>
              <a:rPr kumimoji="1" lang="en-US" altLang="zh-CN" sz="2400" b="1" dirty="0">
                <a:latin typeface="+mn-ea"/>
                <a:ea typeface="+mn-ea"/>
              </a:rPr>
              <a:t>4</a:t>
            </a:r>
            <a:r>
              <a:rPr kumimoji="1" lang="zh-CN" altLang="en-US" sz="2400" b="1" dirty="0">
                <a:latin typeface="+mn-ea"/>
                <a:ea typeface="+mn-ea"/>
              </a:rPr>
              <a:t>知，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8298E1FB-91EE-46B0-BE67-AA26F84FE768}"/>
              </a:ext>
            </a:extLst>
          </p:cNvPr>
          <p:cNvGrpSpPr/>
          <p:nvPr/>
        </p:nvGrpSpPr>
        <p:grpSpPr>
          <a:xfrm>
            <a:off x="2632079" y="3583924"/>
            <a:ext cx="4536504" cy="461665"/>
            <a:chOff x="1475656" y="981984"/>
            <a:chExt cx="4536504" cy="461665"/>
          </a:xfrm>
        </p:grpSpPr>
        <p:sp>
          <p:nvSpPr>
            <p:cNvPr id="19" name="Text Box 4">
              <a:extLst>
                <a:ext uri="{FF2B5EF4-FFF2-40B4-BE49-F238E27FC236}">
                  <a16:creationId xmlns:a16="http://schemas.microsoft.com/office/drawing/2014/main" id="{0D922864-3243-489B-89B0-90D2F83B38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5656" y="981984"/>
              <a:ext cx="453650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幂函数      在       内连续</a:t>
              </a:r>
              <a:r>
                <a:rPr kumimoji="1" lang="en-US" altLang="zh-CN" sz="2400" b="1" dirty="0">
                  <a:latin typeface="+mn-ea"/>
                  <a:ea typeface="+mn-ea"/>
                </a:rPr>
                <a:t>.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20" name="Object 13">
              <a:extLst>
                <a:ext uri="{FF2B5EF4-FFF2-40B4-BE49-F238E27FC236}">
                  <a16:creationId xmlns:a16="http://schemas.microsoft.com/office/drawing/2014/main" id="{35E3E3B5-4D21-4920-9744-A66D45672E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8537624"/>
                </p:ext>
              </p:extLst>
            </p:nvPr>
          </p:nvGraphicFramePr>
          <p:xfrm>
            <a:off x="2555776" y="999406"/>
            <a:ext cx="849313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22" name="Equation" r:id="rId15" imgW="838080" imgH="406080" progId="Equation.DSMT4">
                    <p:embed/>
                  </p:oleObj>
                </mc:Choice>
                <mc:Fallback>
                  <p:oleObj name="Equation" r:id="rId15" imgW="838080" imgH="406080" progId="Equation.DSMT4">
                    <p:embed/>
                    <p:pic>
                      <p:nvPicPr>
                        <p:cNvPr id="20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776" y="999406"/>
                          <a:ext cx="849313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13">
              <a:extLst>
                <a:ext uri="{FF2B5EF4-FFF2-40B4-BE49-F238E27FC236}">
                  <a16:creationId xmlns:a16="http://schemas.microsoft.com/office/drawing/2014/main" id="{A37C51DC-E625-4B5D-AB7E-A9D099465F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744646"/>
                </p:ext>
              </p:extLst>
            </p:nvPr>
          </p:nvGraphicFramePr>
          <p:xfrm>
            <a:off x="3827481" y="1074852"/>
            <a:ext cx="9144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23" name="Equation" r:id="rId17" imgW="901440" imgH="342720" progId="Equation.DSMT4">
                    <p:embed/>
                  </p:oleObj>
                </mc:Choice>
                <mc:Fallback>
                  <p:oleObj name="Equation" r:id="rId17" imgW="901440" imgH="342720" progId="Equation.DSMT4">
                    <p:embed/>
                    <p:pic>
                      <p:nvPicPr>
                        <p:cNvPr id="21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7481" y="1074852"/>
                          <a:ext cx="9144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D1C7C1BF-8A0C-44A5-ABF0-B33222775F26}"/>
              </a:ext>
            </a:extLst>
          </p:cNvPr>
          <p:cNvGrpSpPr/>
          <p:nvPr/>
        </p:nvGrpSpPr>
        <p:grpSpPr>
          <a:xfrm>
            <a:off x="971648" y="4536715"/>
            <a:ext cx="8631353" cy="461665"/>
            <a:chOff x="512646" y="3532409"/>
            <a:chExt cx="8631353" cy="461665"/>
          </a:xfrm>
        </p:grpSpPr>
        <p:sp>
          <p:nvSpPr>
            <p:cNvPr id="23" name="Text Box 4">
              <a:extLst>
                <a:ext uri="{FF2B5EF4-FFF2-40B4-BE49-F238E27FC236}">
                  <a16:creationId xmlns:a16="http://schemas.microsoft.com/office/drawing/2014/main" id="{40BCBA75-2711-4B20-B2BC-29BCF3F39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46" y="3532409"/>
              <a:ext cx="86313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注</a:t>
              </a:r>
              <a:r>
                <a:rPr kumimoji="1" lang="zh-CN" altLang="en-US" sz="2400" b="1" dirty="0">
                  <a:latin typeface="+mn-ea"/>
                  <a:ea typeface="+mn-ea"/>
                </a:rPr>
                <a:t>  当      在      内有定义时，同样可证它是连续的</a:t>
              </a:r>
              <a:r>
                <a:rPr kumimoji="1" lang="en-US" altLang="zh-CN" sz="2400" b="1" dirty="0">
                  <a:latin typeface="+mn-ea"/>
                  <a:ea typeface="+mn-ea"/>
                </a:rPr>
                <a:t>.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24" name="Object 13">
              <a:extLst>
                <a:ext uri="{FF2B5EF4-FFF2-40B4-BE49-F238E27FC236}">
                  <a16:creationId xmlns:a16="http://schemas.microsoft.com/office/drawing/2014/main" id="{064DC2B5-1168-4598-971F-787988D6D2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7507157"/>
                </p:ext>
              </p:extLst>
            </p:nvPr>
          </p:nvGraphicFramePr>
          <p:xfrm>
            <a:off x="1555055" y="3555083"/>
            <a:ext cx="849313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24" name="Equation" r:id="rId19" imgW="838080" imgH="406080" progId="Equation.DSMT4">
                    <p:embed/>
                  </p:oleObj>
                </mc:Choice>
                <mc:Fallback>
                  <p:oleObj name="Equation" r:id="rId19" imgW="838080" imgH="406080" progId="Equation.DSMT4">
                    <p:embed/>
                    <p:pic>
                      <p:nvPicPr>
                        <p:cNvPr id="23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5055" y="3555083"/>
                          <a:ext cx="849313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3">
              <a:extLst>
                <a:ext uri="{FF2B5EF4-FFF2-40B4-BE49-F238E27FC236}">
                  <a16:creationId xmlns:a16="http://schemas.microsoft.com/office/drawing/2014/main" id="{0AA6BF45-F122-43E4-8792-EBA249154D0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0374140"/>
                </p:ext>
              </p:extLst>
            </p:nvPr>
          </p:nvGraphicFramePr>
          <p:xfrm>
            <a:off x="2821069" y="3620171"/>
            <a:ext cx="9144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25" name="Equation" r:id="rId21" imgW="901440" imgH="342720" progId="Equation.DSMT4">
                    <p:embed/>
                  </p:oleObj>
                </mc:Choice>
                <mc:Fallback>
                  <p:oleObj name="Equation" r:id="rId21" imgW="901440" imgH="342720" progId="Equation.DSMT4">
                    <p:embed/>
                    <p:pic>
                      <p:nvPicPr>
                        <p:cNvPr id="24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1069" y="3620171"/>
                          <a:ext cx="9144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 Box 4">
            <a:extLst>
              <a:ext uri="{FF2B5EF4-FFF2-40B4-BE49-F238E27FC236}">
                <a16:creationId xmlns:a16="http://schemas.microsoft.com/office/drawing/2014/main" id="{014FB8F8-1FB0-458A-8BE1-6E568F682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31" y="5682049"/>
            <a:ext cx="4568200" cy="461665"/>
          </a:xfrm>
          <a:prstGeom prst="rect">
            <a:avLst/>
          </a:prstGeom>
          <a:solidFill>
            <a:srgbClr val="FFFF00"/>
          </a:solidFill>
          <a:ln w="19050">
            <a:solidFill>
              <a:srgbClr val="0064FF"/>
            </a:solidFill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结论</a:t>
            </a:r>
            <a:r>
              <a:rPr kumimoji="1" lang="zh-CN" altLang="en-US" sz="2400" b="1" dirty="0">
                <a:latin typeface="+mn-ea"/>
                <a:ea typeface="+mn-ea"/>
              </a:rPr>
              <a:t> 幂函数在其定义域内连续</a:t>
            </a:r>
            <a:r>
              <a:rPr kumimoji="1" lang="en-US" altLang="zh-CN" sz="2400" b="1" dirty="0">
                <a:latin typeface="+mn-ea"/>
                <a:ea typeface="+mn-ea"/>
              </a:rPr>
              <a:t>.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8353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3" name="矩形 50">
            <a:extLst>
              <a:ext uri="{FF2B5EF4-FFF2-40B4-BE49-F238E27FC236}">
                <a16:creationId xmlns:a16="http://schemas.microsoft.com/office/drawing/2014/main" id="{B41AE169-384D-4FD1-B3B3-97325F382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732504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四、初等函数的连续性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BB85F7B1-5A05-4718-9456-D0299FB75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496" y="3034486"/>
            <a:ext cx="6546034" cy="55976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定义区间 </a:t>
            </a:r>
            <a:r>
              <a:rPr kumimoji="1" lang="zh-CN" altLang="en-US" sz="2400" b="1" dirty="0">
                <a:latin typeface="+mn-ea"/>
                <a:ea typeface="+mn-ea"/>
              </a:rPr>
              <a:t>包含在定义域内的区间</a:t>
            </a:r>
            <a:r>
              <a:rPr kumimoji="1" lang="en-US" altLang="zh-CN" sz="2400" b="1" dirty="0">
                <a:latin typeface="+mn-ea"/>
                <a:ea typeface="+mn-ea"/>
              </a:rPr>
              <a:t>.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C014F4CF-040A-4F47-85CC-B7894A988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0157" y="1534263"/>
            <a:ext cx="6408712" cy="461665"/>
          </a:xfrm>
          <a:prstGeom prst="rect">
            <a:avLst/>
          </a:prstGeom>
          <a:solidFill>
            <a:srgbClr val="FFFF00"/>
          </a:solidFill>
          <a:ln w="19050">
            <a:solidFill>
              <a:srgbClr val="0064FF"/>
            </a:solidFill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结论</a:t>
            </a:r>
            <a:r>
              <a:rPr kumimoji="1" lang="zh-CN" altLang="en-US" sz="2400" b="1" dirty="0">
                <a:latin typeface="+mn-ea"/>
                <a:ea typeface="+mn-ea"/>
              </a:rPr>
              <a:t> 基本初等函数在其定义域内都是连续的</a:t>
            </a:r>
            <a:r>
              <a:rPr kumimoji="1" lang="en-US" altLang="zh-CN" sz="2400" b="1" dirty="0">
                <a:latin typeface="+mn-ea"/>
                <a:ea typeface="+mn-ea"/>
              </a:rPr>
              <a:t>.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16B74B4B-8E18-49F9-BEFA-1F20A7F02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210" y="2368914"/>
            <a:ext cx="6705136" cy="461665"/>
          </a:xfrm>
          <a:prstGeom prst="rect">
            <a:avLst/>
          </a:prstGeom>
          <a:solidFill>
            <a:srgbClr val="FFFF00"/>
          </a:solidFill>
          <a:ln w="19050">
            <a:solidFill>
              <a:srgbClr val="0064FF"/>
            </a:solidFill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结论</a:t>
            </a:r>
            <a:r>
              <a:rPr kumimoji="1" lang="zh-CN" altLang="en-US" sz="2400" b="1" dirty="0">
                <a:latin typeface="+mn-ea"/>
                <a:ea typeface="+mn-ea"/>
              </a:rPr>
              <a:t>  一切初等函数在其</a:t>
            </a:r>
            <a:r>
              <a:rPr kumimoji="1"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定义区间</a:t>
            </a:r>
            <a:r>
              <a:rPr kumimoji="1" lang="zh-CN" altLang="en-US" sz="2400" b="1" dirty="0">
                <a:latin typeface="+mn-ea"/>
                <a:ea typeface="+mn-ea"/>
              </a:rPr>
              <a:t>内都是连续的</a:t>
            </a:r>
            <a:r>
              <a:rPr kumimoji="1" lang="en-US" altLang="zh-CN" sz="2400" b="1" dirty="0">
                <a:latin typeface="+mn-ea"/>
                <a:ea typeface="+mn-ea"/>
              </a:rPr>
              <a:t>.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  <p:sp>
        <p:nvSpPr>
          <p:cNvPr id="9" name="Text Box 42">
            <a:extLst>
              <a:ext uri="{FF2B5EF4-FFF2-40B4-BE49-F238E27FC236}">
                <a16:creationId xmlns:a16="http://schemas.microsoft.com/office/drawing/2014/main" id="{71A590CA-7B1A-47BD-BA7C-3B5414F0C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897200"/>
            <a:ext cx="864096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    注 </a:t>
            </a:r>
            <a:r>
              <a:rPr kumimoji="1" lang="zh-CN" altLang="en-US" sz="2400" b="1" dirty="0">
                <a:latin typeface="+mn-ea"/>
                <a:ea typeface="+mn-ea"/>
              </a:rPr>
              <a:t>初等函数仅在其定义区间内连续，在其定义域内不一定</a:t>
            </a:r>
            <a:endParaRPr kumimoji="1" lang="en-US" altLang="zh-CN" sz="2400" b="1" dirty="0">
              <a:latin typeface="+mn-ea"/>
              <a:ea typeface="+mn-ea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DDB519F-4D0D-42AF-8959-E0724DA9DA02}"/>
              </a:ext>
            </a:extLst>
          </p:cNvPr>
          <p:cNvGrpSpPr/>
          <p:nvPr/>
        </p:nvGrpSpPr>
        <p:grpSpPr>
          <a:xfrm>
            <a:off x="1008172" y="5360219"/>
            <a:ext cx="3604363" cy="646331"/>
            <a:chOff x="683568" y="1818024"/>
            <a:chExt cx="3604363" cy="646331"/>
          </a:xfrm>
        </p:grpSpPr>
        <p:sp>
          <p:nvSpPr>
            <p:cNvPr id="11" name="Text Box 42">
              <a:extLst>
                <a:ext uri="{FF2B5EF4-FFF2-40B4-BE49-F238E27FC236}">
                  <a16:creationId xmlns:a16="http://schemas.microsoft.com/office/drawing/2014/main" id="{417EDC0D-D45F-44DD-ABE6-3A4755D2F8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1818024"/>
              <a:ext cx="352839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例如</a:t>
              </a:r>
              <a:r>
                <a:rPr kumimoji="1" lang="en-US" altLang="zh-CN" sz="2400" b="1" dirty="0">
                  <a:latin typeface="+mn-ea"/>
                  <a:ea typeface="+mn-ea"/>
                </a:rPr>
                <a:t> 1)</a:t>
              </a:r>
              <a:r>
                <a:rPr kumimoji="1" lang="zh-CN" altLang="en-US" sz="2400" b="1" dirty="0">
                  <a:latin typeface="+mn-ea"/>
                  <a:ea typeface="+mn-ea"/>
                </a:rPr>
                <a:t>函数</a:t>
              </a:r>
            </a:p>
          </p:txBody>
        </p:sp>
        <p:graphicFrame>
          <p:nvGraphicFramePr>
            <p:cNvPr id="12" name="Object 20">
              <a:extLst>
                <a:ext uri="{FF2B5EF4-FFF2-40B4-BE49-F238E27FC236}">
                  <a16:creationId xmlns:a16="http://schemas.microsoft.com/office/drawing/2014/main" id="{8B4D2C1C-C1B3-4AA0-ADDD-6802D832F73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4390616"/>
                </p:ext>
              </p:extLst>
            </p:nvPr>
          </p:nvGraphicFramePr>
          <p:xfrm>
            <a:off x="2573431" y="1925289"/>
            <a:ext cx="17145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92" name="Equation" r:id="rId3" imgW="1714320" imgH="431640" progId="Equation.DSMT4">
                    <p:embed/>
                  </p:oleObj>
                </mc:Choice>
                <mc:Fallback>
                  <p:oleObj name="Equation" r:id="rId3" imgW="1714320" imgH="431640" progId="Equation.DSMT4">
                    <p:embed/>
                    <p:pic>
                      <p:nvPicPr>
                        <p:cNvPr id="6" name="Object 20">
                          <a:extLst>
                            <a:ext uri="{FF2B5EF4-FFF2-40B4-BE49-F238E27FC236}">
                              <a16:creationId xmlns:a16="http://schemas.microsoft.com/office/drawing/2014/main" id="{33B9C15A-EF68-4245-A4EA-D7009CB2B3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3431" y="1925289"/>
                          <a:ext cx="1714500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9C280EB0-AD6A-4E60-ACE7-8D368AC05F70}"/>
              </a:ext>
            </a:extLst>
          </p:cNvPr>
          <p:cNvGrpSpPr/>
          <p:nvPr/>
        </p:nvGrpSpPr>
        <p:grpSpPr>
          <a:xfrm>
            <a:off x="4847904" y="5339515"/>
            <a:ext cx="3312368" cy="559769"/>
            <a:chOff x="4716016" y="1754039"/>
            <a:chExt cx="3312368" cy="559769"/>
          </a:xfrm>
        </p:grpSpPr>
        <p:sp>
          <p:nvSpPr>
            <p:cNvPr id="14" name="Text Box 42">
              <a:extLst>
                <a:ext uri="{FF2B5EF4-FFF2-40B4-BE49-F238E27FC236}">
                  <a16:creationId xmlns:a16="http://schemas.microsoft.com/office/drawing/2014/main" id="{8635E296-9CBF-455D-B3DE-5E84CB2AFF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6016" y="1754039"/>
              <a:ext cx="1224136" cy="559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dirty="0">
                  <a:latin typeface="+mn-ea"/>
                  <a:ea typeface="+mn-ea"/>
                </a:rPr>
                <a:t>定义域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15" name="Object 20">
              <a:extLst>
                <a:ext uri="{FF2B5EF4-FFF2-40B4-BE49-F238E27FC236}">
                  <a16:creationId xmlns:a16="http://schemas.microsoft.com/office/drawing/2014/main" id="{97158046-321A-426A-8CD2-5174E0038A9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8236107"/>
                </p:ext>
              </p:extLst>
            </p:nvPr>
          </p:nvGraphicFramePr>
          <p:xfrm>
            <a:off x="5805884" y="1961407"/>
            <a:ext cx="22225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93" name="Equation" r:id="rId5" imgW="2222280" imgH="330120" progId="Equation.DSMT4">
                    <p:embed/>
                  </p:oleObj>
                </mc:Choice>
                <mc:Fallback>
                  <p:oleObj name="Equation" r:id="rId5" imgW="2222280" imgH="330120" progId="Equation.DSMT4">
                    <p:embed/>
                    <p:pic>
                      <p:nvPicPr>
                        <p:cNvPr id="8" name="Object 20">
                          <a:extLst>
                            <a:ext uri="{FF2B5EF4-FFF2-40B4-BE49-F238E27FC236}">
                              <a16:creationId xmlns:a16="http://schemas.microsoft.com/office/drawing/2014/main" id="{33B9C15A-EF68-4245-A4EA-D7009CB2B3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5884" y="1961407"/>
                          <a:ext cx="22225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 Box 42">
            <a:extLst>
              <a:ext uri="{FF2B5EF4-FFF2-40B4-BE49-F238E27FC236}">
                <a16:creationId xmlns:a16="http://schemas.microsoft.com/office/drawing/2014/main" id="{7DF1724E-1A17-4A1D-8205-0618BFFDF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678" y="5982368"/>
            <a:ext cx="6570583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函数在定义域内的每个点处都不连续</a:t>
            </a:r>
            <a:r>
              <a:rPr kumimoji="1" lang="en-US" altLang="zh-CN" sz="2400" b="1" dirty="0">
                <a:latin typeface="+mn-ea"/>
                <a:ea typeface="+mn-ea"/>
              </a:rPr>
              <a:t>.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C1DF154-6B11-499F-BD04-0045E54B3478}"/>
              </a:ext>
            </a:extLst>
          </p:cNvPr>
          <p:cNvSpPr/>
          <p:nvPr/>
        </p:nvSpPr>
        <p:spPr>
          <a:xfrm>
            <a:off x="1347793" y="4586343"/>
            <a:ext cx="1037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b="1" dirty="0">
                <a:latin typeface="+mn-ea"/>
              </a:rPr>
              <a:t> </a:t>
            </a:r>
            <a:r>
              <a:rPr kumimoji="1" lang="zh-CN" altLang="en-US" sz="2400" b="1" dirty="0">
                <a:latin typeface="+mn-ea"/>
              </a:rPr>
              <a:t>连续</a:t>
            </a:r>
            <a:r>
              <a:rPr kumimoji="1" lang="en-US" altLang="zh-CN" b="1" dirty="0">
                <a:latin typeface="+mn-ea"/>
              </a:rPr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2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7" grpId="0" animBg="1" autoUpdateAnimBg="0"/>
      <p:bldP spid="8" grpId="0" animBg="1" autoUpdateAnimBg="0"/>
      <p:bldP spid="9" grpId="0"/>
      <p:bldP spid="16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3" name="Text Box 42">
            <a:extLst>
              <a:ext uri="{FF2B5EF4-FFF2-40B4-BE49-F238E27FC236}">
                <a16:creationId xmlns:a16="http://schemas.microsoft.com/office/drawing/2014/main" id="{1CE7F75A-D0F9-4EC7-82CB-3E0D04F1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866" y="1394999"/>
            <a:ext cx="82809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初等函数的连续性</a:t>
            </a:r>
            <a:r>
              <a:rPr lang="zh-CN" altLang="en-US" sz="2400" b="1" dirty="0">
                <a:latin typeface="+mn-ea"/>
                <a:ea typeface="+mn-ea"/>
              </a:rPr>
              <a:t>提供了一个求函数极限的方法，即</a:t>
            </a: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代入法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  <p:graphicFrame>
        <p:nvGraphicFramePr>
          <p:cNvPr id="4" name="Object 20">
            <a:extLst>
              <a:ext uri="{FF2B5EF4-FFF2-40B4-BE49-F238E27FC236}">
                <a16:creationId xmlns:a16="http://schemas.microsoft.com/office/drawing/2014/main" id="{CF09EBA5-7276-43B1-B3A2-7CB9049993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932469"/>
              </p:ext>
            </p:extLst>
          </p:nvPr>
        </p:nvGraphicFramePr>
        <p:xfrm>
          <a:off x="3258008" y="4005064"/>
          <a:ext cx="2120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48" name="Equation" r:id="rId3" imgW="2120760" imgH="520560" progId="Equation.DSMT4">
                  <p:embed/>
                </p:oleObj>
              </mc:Choice>
              <mc:Fallback>
                <p:oleObj name="Equation" r:id="rId3" imgW="2120760" imgH="520560" progId="Equation.DSMT4">
                  <p:embed/>
                  <p:pic>
                    <p:nvPicPr>
                      <p:cNvPr id="6" name="Object 20">
                        <a:extLst>
                          <a:ext uri="{FF2B5EF4-FFF2-40B4-BE49-F238E27FC236}">
                            <a16:creationId xmlns:a16="http://schemas.microsoft.com/office/drawing/2014/main" id="{33B9C15A-EF68-4245-A4EA-D7009CB2B3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8008" y="4005064"/>
                        <a:ext cx="21209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>
            <a:extLst>
              <a:ext uri="{FF2B5EF4-FFF2-40B4-BE49-F238E27FC236}">
                <a16:creationId xmlns:a16="http://schemas.microsoft.com/office/drawing/2014/main" id="{F2EF0636-F7F5-416B-856C-9EDF2F200875}"/>
              </a:ext>
            </a:extLst>
          </p:cNvPr>
          <p:cNvGrpSpPr/>
          <p:nvPr/>
        </p:nvGrpSpPr>
        <p:grpSpPr>
          <a:xfrm>
            <a:off x="483878" y="2560187"/>
            <a:ext cx="8064896" cy="646331"/>
            <a:chOff x="683568" y="1233058"/>
            <a:chExt cx="8064896" cy="646331"/>
          </a:xfrm>
        </p:grpSpPr>
        <p:graphicFrame>
          <p:nvGraphicFramePr>
            <p:cNvPr id="6" name="Object 20">
              <a:extLst>
                <a:ext uri="{FF2B5EF4-FFF2-40B4-BE49-F238E27FC236}">
                  <a16:creationId xmlns:a16="http://schemas.microsoft.com/office/drawing/2014/main" id="{77F7F531-99B2-4D4B-A741-A5E7049C58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6220063"/>
                </p:ext>
              </p:extLst>
            </p:nvPr>
          </p:nvGraphicFramePr>
          <p:xfrm>
            <a:off x="2289708" y="1415926"/>
            <a:ext cx="6223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149" name="Equation" r:id="rId5" imgW="622080" imgH="342720" progId="Equation.DSMT4">
                    <p:embed/>
                  </p:oleObj>
                </mc:Choice>
                <mc:Fallback>
                  <p:oleObj name="Equation" r:id="rId5" imgW="622080" imgH="342720" progId="Equation.DSMT4">
                    <p:embed/>
                    <p:pic>
                      <p:nvPicPr>
                        <p:cNvPr id="4" name="Object 20">
                          <a:extLst>
                            <a:ext uri="{FF2B5EF4-FFF2-40B4-BE49-F238E27FC236}">
                              <a16:creationId xmlns:a16="http://schemas.microsoft.com/office/drawing/2014/main" id="{33B9C15A-EF68-4245-A4EA-D7009CB2B3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9708" y="1415926"/>
                          <a:ext cx="6223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20">
              <a:extLst>
                <a:ext uri="{FF2B5EF4-FFF2-40B4-BE49-F238E27FC236}">
                  <a16:creationId xmlns:a16="http://schemas.microsoft.com/office/drawing/2014/main" id="{3E4A68B6-79C7-4CE6-8420-4FB2C38EF6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4506071"/>
                </p:ext>
              </p:extLst>
            </p:nvPr>
          </p:nvGraphicFramePr>
          <p:xfrm>
            <a:off x="4238748" y="1365723"/>
            <a:ext cx="279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150" name="Equation" r:id="rId7" imgW="279360" imgH="380880" progId="Equation.DSMT4">
                    <p:embed/>
                  </p:oleObj>
                </mc:Choice>
                <mc:Fallback>
                  <p:oleObj name="Equation" r:id="rId7" imgW="279360" imgH="380880" progId="Equation.DSMT4">
                    <p:embed/>
                    <p:pic>
                      <p:nvPicPr>
                        <p:cNvPr id="5" name="Object 20">
                          <a:extLst>
                            <a:ext uri="{FF2B5EF4-FFF2-40B4-BE49-F238E27FC236}">
                              <a16:creationId xmlns:a16="http://schemas.microsoft.com/office/drawing/2014/main" id="{33B9C15A-EF68-4245-A4EA-D7009CB2B3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8748" y="1365723"/>
                          <a:ext cx="2794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42">
              <a:extLst>
                <a:ext uri="{FF2B5EF4-FFF2-40B4-BE49-F238E27FC236}">
                  <a16:creationId xmlns:a16="http://schemas.microsoft.com/office/drawing/2014/main" id="{B0B31E4F-8C99-43B2-BC72-14B8E3C2CC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1233058"/>
              <a:ext cx="806489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dirty="0">
                  <a:latin typeface="+mn-ea"/>
                  <a:ea typeface="+mn-ea"/>
                </a:rPr>
                <a:t>对初等函数    来说，若   是其定义区间内一点，则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21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8BC72FD-2D5F-49EE-B31C-F7A129D12366}"/>
              </a:ext>
            </a:extLst>
          </p:cNvPr>
          <p:cNvSpPr/>
          <p:nvPr/>
        </p:nvSpPr>
        <p:spPr>
          <a:xfrm>
            <a:off x="4812982" y="5247744"/>
            <a:ext cx="2729181" cy="619745"/>
          </a:xfrm>
          <a:prstGeom prst="rect">
            <a:avLst/>
          </a:prstGeom>
          <a:solidFill>
            <a:srgbClr val="FFFF00"/>
          </a:solidFill>
          <a:ln w="19050">
            <a:solidFill>
              <a:srgbClr val="00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8E81175-3B6B-44F5-B4FA-645C2A97AA1C}"/>
              </a:ext>
            </a:extLst>
          </p:cNvPr>
          <p:cNvSpPr/>
          <p:nvPr/>
        </p:nvSpPr>
        <p:spPr>
          <a:xfrm>
            <a:off x="2815834" y="4149266"/>
            <a:ext cx="3888432" cy="648072"/>
          </a:xfrm>
          <a:prstGeom prst="rect">
            <a:avLst/>
          </a:prstGeom>
          <a:solidFill>
            <a:srgbClr val="FFFF00"/>
          </a:solidFill>
          <a:ln w="19050">
            <a:solidFill>
              <a:srgbClr val="00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4E2713-B7B3-4194-BC17-55CDE5471666}"/>
              </a:ext>
            </a:extLst>
          </p:cNvPr>
          <p:cNvSpPr txBox="1">
            <a:spLocks noChangeArrowheads="1"/>
          </p:cNvSpPr>
          <p:nvPr/>
        </p:nvSpPr>
        <p:spPr>
          <a:xfrm>
            <a:off x="937433" y="1300383"/>
            <a:ext cx="2160588" cy="6096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  <a:cs typeface="+mn-cs"/>
              </a:rPr>
              <a:t>例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  <a:cs typeface="+mn-cs"/>
              </a:rPr>
              <a:t>4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 </a:t>
            </a:r>
            <a:r>
              <a:rPr lang="zh-CN" altLang="en-US" sz="2400" b="1" dirty="0">
                <a:latin typeface="+mn-ea"/>
                <a:ea typeface="+mn-ea"/>
              </a:rPr>
              <a:t>求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7AA33712-86AB-41C2-8353-47D35A777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655" y="2687471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解</a:t>
            </a:r>
            <a:endParaRPr lang="en-US" altLang="zh-CN" sz="2400" b="1" dirty="0">
              <a:solidFill>
                <a:srgbClr val="0064FF"/>
              </a:solidFill>
              <a:latin typeface="+mn-ea"/>
              <a:ea typeface="+mn-ea"/>
            </a:endParaRPr>
          </a:p>
        </p:txBody>
      </p: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0F8F09B2-F190-4BE0-B32B-728861B399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093365"/>
              </p:ext>
            </p:extLst>
          </p:nvPr>
        </p:nvGraphicFramePr>
        <p:xfrm>
          <a:off x="2017727" y="1240277"/>
          <a:ext cx="1790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28" name="Equation" r:id="rId3" imgW="1790640" imgH="736560" progId="Equation.DSMT4">
                  <p:embed/>
                </p:oleObj>
              </mc:Choice>
              <mc:Fallback>
                <p:oleObj name="Equation" r:id="rId3" imgW="1790640" imgH="736560" progId="Equation.DSMT4">
                  <p:embed/>
                  <p:pic>
                    <p:nvPicPr>
                      <p:cNvPr id="15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27" y="1240277"/>
                        <a:ext cx="1790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69FA33B5-A5DB-4E6D-B8AB-D2D756C8D2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635398"/>
              </p:ext>
            </p:extLst>
          </p:nvPr>
        </p:nvGraphicFramePr>
        <p:xfrm>
          <a:off x="1786155" y="2585492"/>
          <a:ext cx="1790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29" name="Equation" r:id="rId5" imgW="1790640" imgH="736560" progId="Equation.DSMT4">
                  <p:embed/>
                </p:oleObj>
              </mc:Choice>
              <mc:Fallback>
                <p:oleObj name="Equation" r:id="rId5" imgW="1790640" imgH="736560" progId="Equation.DSMT4">
                  <p:embed/>
                  <p:pic>
                    <p:nvPicPr>
                      <p:cNvPr id="16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155" y="2585492"/>
                        <a:ext cx="17907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AE14B4C8-5312-43D2-B5C6-1A58D275E6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00839"/>
              </p:ext>
            </p:extLst>
          </p:nvPr>
        </p:nvGraphicFramePr>
        <p:xfrm>
          <a:off x="3576855" y="2513484"/>
          <a:ext cx="2120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30" name="Equation" r:id="rId7" imgW="2120760" imgH="723600" progId="Equation.DSMT4">
                  <p:embed/>
                </p:oleObj>
              </mc:Choice>
              <mc:Fallback>
                <p:oleObj name="Equation" r:id="rId7" imgW="2120760" imgH="723600" progId="Equation.DSMT4">
                  <p:embed/>
                  <p:pic>
                    <p:nvPicPr>
                      <p:cNvPr id="17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855" y="2513484"/>
                        <a:ext cx="21209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3C824CE8-4EE7-4E77-8CF8-DE055854A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026773"/>
              </p:ext>
            </p:extLst>
          </p:nvPr>
        </p:nvGraphicFramePr>
        <p:xfrm>
          <a:off x="5736034" y="2495009"/>
          <a:ext cx="241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31" name="Equation" r:id="rId9" imgW="2412720" imgH="914400" progId="Equation.DSMT4">
                  <p:embed/>
                </p:oleObj>
              </mc:Choice>
              <mc:Fallback>
                <p:oleObj name="Equation" r:id="rId9" imgW="2412720" imgH="914400" progId="Equation.DSMT4">
                  <p:embed/>
                  <p:pic>
                    <p:nvPicPr>
                      <p:cNvPr id="18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6034" y="2495009"/>
                        <a:ext cx="2413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7C9A75A0-4C33-4A5A-BE31-0AC8B4E397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086427"/>
              </p:ext>
            </p:extLst>
          </p:nvPr>
        </p:nvGraphicFramePr>
        <p:xfrm>
          <a:off x="3576855" y="3416503"/>
          <a:ext cx="977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32" name="Equation" r:id="rId11" imgW="977760" imgH="380880" progId="Equation.DSMT4">
                  <p:embed/>
                </p:oleObj>
              </mc:Choice>
              <mc:Fallback>
                <p:oleObj name="Equation" r:id="rId11" imgW="977760" imgH="380880" progId="Equation.DSMT4">
                  <p:embed/>
                  <p:pic>
                    <p:nvPicPr>
                      <p:cNvPr id="19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855" y="3416503"/>
                        <a:ext cx="977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01005A6C-FCAA-4F70-ADDB-F4F740389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918134"/>
              </p:ext>
            </p:extLst>
          </p:nvPr>
        </p:nvGraphicFramePr>
        <p:xfrm>
          <a:off x="3178175" y="4071324"/>
          <a:ext cx="3175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33" name="Equation" r:id="rId13" imgW="3174840" imgH="736560" progId="Equation.DSMT4">
                  <p:embed/>
                </p:oleObj>
              </mc:Choice>
              <mc:Fallback>
                <p:oleObj name="Equation" r:id="rId13" imgW="3174840" imgH="736560" progId="Equation.DSMT4">
                  <p:embed/>
                  <p:pic>
                    <p:nvPicPr>
                      <p:cNvPr id="20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175" y="4071324"/>
                        <a:ext cx="3175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>
            <a:extLst>
              <a:ext uri="{FF2B5EF4-FFF2-40B4-BE49-F238E27FC236}">
                <a16:creationId xmlns:a16="http://schemas.microsoft.com/office/drawing/2014/main" id="{2C16282D-CEFB-4CDC-9C09-24D921CA1E37}"/>
              </a:ext>
            </a:extLst>
          </p:cNvPr>
          <p:cNvGrpSpPr/>
          <p:nvPr/>
        </p:nvGrpSpPr>
        <p:grpSpPr>
          <a:xfrm>
            <a:off x="996558" y="5333816"/>
            <a:ext cx="6415732" cy="490885"/>
            <a:chOff x="996558" y="5333816"/>
            <a:chExt cx="6415732" cy="490885"/>
          </a:xfrm>
        </p:grpSpPr>
        <p:sp>
          <p:nvSpPr>
            <p:cNvPr id="7" name="Text Box 20">
              <a:extLst>
                <a:ext uri="{FF2B5EF4-FFF2-40B4-BE49-F238E27FC236}">
                  <a16:creationId xmlns:a16="http://schemas.microsoft.com/office/drawing/2014/main" id="{98E08D8C-45EF-4E45-A56C-6BBDAC84B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6558" y="5363036"/>
              <a:ext cx="25209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注</a:t>
              </a:r>
              <a:r>
                <a:rPr kumimoji="1" lang="en-US" altLang="zh-CN" sz="2400" b="1" dirty="0">
                  <a:latin typeface="+mn-ea"/>
                  <a:ea typeface="+mn-ea"/>
                </a:rPr>
                <a:t>   </a:t>
              </a:r>
              <a:r>
                <a:rPr kumimoji="1" lang="zh-CN" altLang="en-US" sz="2400" b="1" dirty="0">
                  <a:latin typeface="+mn-ea"/>
                  <a:ea typeface="+mn-ea"/>
                </a:rPr>
                <a:t>特别地</a:t>
              </a:r>
              <a:r>
                <a:rPr kumimoji="1" lang="en-US" altLang="zh-CN" sz="2400" b="1" dirty="0">
                  <a:latin typeface="+mn-ea"/>
                  <a:ea typeface="+mn-ea"/>
                </a:rPr>
                <a:t>,</a:t>
              </a:r>
            </a:p>
          </p:txBody>
        </p:sp>
        <p:sp>
          <p:nvSpPr>
            <p:cNvPr id="8" name="Text Box 22">
              <a:extLst>
                <a:ext uri="{FF2B5EF4-FFF2-40B4-BE49-F238E27FC236}">
                  <a16:creationId xmlns:a16="http://schemas.microsoft.com/office/drawing/2014/main" id="{C9078D35-127E-4D10-9F96-4731B11F57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2932" y="5333816"/>
              <a:ext cx="1524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时</a:t>
              </a:r>
              <a:r>
                <a:rPr kumimoji="1" lang="en-US" altLang="zh-CN" sz="2400" b="1" dirty="0">
                  <a:latin typeface="+mn-ea"/>
                  <a:ea typeface="+mn-ea"/>
                </a:rPr>
                <a:t>,</a:t>
              </a:r>
              <a:r>
                <a:rPr kumimoji="1" lang="zh-CN" altLang="en-US" sz="2400" b="1" dirty="0">
                  <a:latin typeface="+mn-ea"/>
                  <a:ea typeface="+mn-ea"/>
                </a:rPr>
                <a:t>有</a:t>
              </a:r>
            </a:p>
          </p:txBody>
        </p:sp>
        <p:graphicFrame>
          <p:nvGraphicFramePr>
            <p:cNvPr id="15" name="Object 2">
              <a:extLst>
                <a:ext uri="{FF2B5EF4-FFF2-40B4-BE49-F238E27FC236}">
                  <a16:creationId xmlns:a16="http://schemas.microsoft.com/office/drawing/2014/main" id="{6DDF9B47-BEFD-4A82-BCFB-E22182A0B55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8394520"/>
                </p:ext>
              </p:extLst>
            </p:nvPr>
          </p:nvGraphicFramePr>
          <p:xfrm>
            <a:off x="3171620" y="5514568"/>
            <a:ext cx="6350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434" name="Equation" r:id="rId15" imgW="634680" imgH="215640" progId="Equation.DSMT4">
                    <p:embed/>
                  </p:oleObj>
                </mc:Choice>
                <mc:Fallback>
                  <p:oleObj name="Equation" r:id="rId15" imgW="634680" imgH="215640" progId="Equation.DSMT4">
                    <p:embed/>
                    <p:pic>
                      <p:nvPicPr>
                        <p:cNvPr id="21" name="Object 2">
                          <a:extLst>
                            <a:ext uri="{FF2B5EF4-FFF2-40B4-BE49-F238E27FC236}">
                              <a16:creationId xmlns:a16="http://schemas.microsoft.com/office/drawing/2014/main" id="{514C9EA2-5373-42ED-A914-7460D1DC35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620" y="5514568"/>
                          <a:ext cx="6350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">
              <a:extLst>
                <a:ext uri="{FF2B5EF4-FFF2-40B4-BE49-F238E27FC236}">
                  <a16:creationId xmlns:a16="http://schemas.microsoft.com/office/drawing/2014/main" id="{BC009FC6-F35A-4509-AACD-43CA09D40C6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3585730"/>
                </p:ext>
              </p:extLst>
            </p:nvPr>
          </p:nvGraphicFramePr>
          <p:xfrm>
            <a:off x="4884990" y="5435441"/>
            <a:ext cx="25273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435" name="Equation" r:id="rId17" imgW="2527200" imgH="342720" progId="Equation.DSMT4">
                    <p:embed/>
                  </p:oleObj>
                </mc:Choice>
                <mc:Fallback>
                  <p:oleObj name="Equation" r:id="rId17" imgW="2527200" imgH="342720" progId="Equation.DSMT4">
                    <p:embed/>
                    <p:pic>
                      <p:nvPicPr>
                        <p:cNvPr id="22" name="Object 2">
                          <a:extLst>
                            <a:ext uri="{FF2B5EF4-FFF2-40B4-BE49-F238E27FC236}">
                              <a16:creationId xmlns:a16="http://schemas.microsoft.com/office/drawing/2014/main" id="{514C9EA2-5373-42ED-A914-7460D1DC35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4990" y="5435441"/>
                          <a:ext cx="25273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0293A539-F10A-40D1-BD59-14A52D4E0F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677962"/>
              </p:ext>
            </p:extLst>
          </p:nvPr>
        </p:nvGraphicFramePr>
        <p:xfrm>
          <a:off x="4624932" y="3250016"/>
          <a:ext cx="762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36" name="Equation" r:id="rId19" imgW="761760" imgH="736560" progId="Equation.DSMT4">
                  <p:embed/>
                </p:oleObj>
              </mc:Choice>
              <mc:Fallback>
                <p:oleObj name="Equation" r:id="rId19" imgW="761760" imgH="736560" progId="Equation.DSMT4">
                  <p:embed/>
                  <p:pic>
                    <p:nvPicPr>
                      <p:cNvPr id="24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932" y="3250016"/>
                        <a:ext cx="762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>
            <a:extLst>
              <a:ext uri="{FF2B5EF4-FFF2-40B4-BE49-F238E27FC236}">
                <a16:creationId xmlns:a16="http://schemas.microsoft.com/office/drawing/2014/main" id="{1808BB9E-1164-4D64-AAE7-234B4BC3DA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436483"/>
              </p:ext>
            </p:extLst>
          </p:nvPr>
        </p:nvGraphicFramePr>
        <p:xfrm>
          <a:off x="3991700" y="1428533"/>
          <a:ext cx="153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37" name="Equation" r:id="rId21" imgW="1536480" imgH="342720" progId="Equation.DSMT4">
                  <p:embed/>
                </p:oleObj>
              </mc:Choice>
              <mc:Fallback>
                <p:oleObj name="Equation" r:id="rId21" imgW="1536480" imgH="342720" progId="Equation.DSMT4">
                  <p:embed/>
                  <p:pic>
                    <p:nvPicPr>
                      <p:cNvPr id="26" name="Object 2">
                        <a:extLst>
                          <a:ext uri="{FF2B5EF4-FFF2-40B4-BE49-F238E27FC236}">
                            <a16:creationId xmlns:a16="http://schemas.microsoft.com/office/drawing/2014/main" id="{9AB155C5-0D82-42AF-8DC2-369CF9F3F6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700" y="1428533"/>
                        <a:ext cx="153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774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D8DDA74-1DDF-4D40-88B9-9B658637EE57}"/>
              </a:ext>
            </a:extLst>
          </p:cNvPr>
          <p:cNvSpPr/>
          <p:nvPr/>
        </p:nvSpPr>
        <p:spPr>
          <a:xfrm>
            <a:off x="4720912" y="5264267"/>
            <a:ext cx="2729181" cy="619745"/>
          </a:xfrm>
          <a:prstGeom prst="rect">
            <a:avLst/>
          </a:prstGeom>
          <a:solidFill>
            <a:srgbClr val="FFFF00"/>
          </a:solidFill>
          <a:ln w="19050">
            <a:solidFill>
              <a:srgbClr val="00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CE25381-5BD6-4337-B683-FD7E950C0B6C}"/>
              </a:ext>
            </a:extLst>
          </p:cNvPr>
          <p:cNvSpPr/>
          <p:nvPr/>
        </p:nvSpPr>
        <p:spPr>
          <a:xfrm>
            <a:off x="3115946" y="4223017"/>
            <a:ext cx="2952328" cy="648072"/>
          </a:xfrm>
          <a:prstGeom prst="rect">
            <a:avLst/>
          </a:prstGeom>
          <a:solidFill>
            <a:srgbClr val="FFFF00"/>
          </a:solidFill>
          <a:ln w="19050">
            <a:solidFill>
              <a:srgbClr val="00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936D6A42-44AE-4217-920E-38BF71ABA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341" y="1031263"/>
            <a:ext cx="182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例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</a:rPr>
              <a:t>5  </a:t>
            </a:r>
            <a:r>
              <a:rPr lang="zh-CN" altLang="en-US" sz="2400" b="1" dirty="0">
                <a:latin typeface="+mn-ea"/>
                <a:ea typeface="+mn-ea"/>
              </a:rPr>
              <a:t>求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87E7CC75-2999-48FD-959E-D5D3894B5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682" y="2165639"/>
            <a:ext cx="152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解</a:t>
            </a:r>
            <a:endParaRPr kumimoji="1" lang="zh-CN" altLang="en-US" sz="2400" b="1" dirty="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3CAE4DB3-C001-477C-B145-52D72AD53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323" y="2133200"/>
            <a:ext cx="76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宋体" panose="02010600030101010101" pitchFamily="2" charset="-122"/>
              </a:rPr>
              <a:t>则</a:t>
            </a:r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99987B71-0ABC-487E-AE57-2A38F769F4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700151"/>
              </p:ext>
            </p:extLst>
          </p:nvPr>
        </p:nvGraphicFramePr>
        <p:xfrm>
          <a:off x="2189121" y="867271"/>
          <a:ext cx="1181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6" name="Equation" r:id="rId3" imgW="1180800" imgH="774360" progId="Equation.DSMT4">
                  <p:embed/>
                </p:oleObj>
              </mc:Choice>
              <mc:Fallback>
                <p:oleObj name="Equation" r:id="rId3" imgW="1180800" imgH="774360" progId="Equation.DSMT4">
                  <p:embed/>
                  <p:pic>
                    <p:nvPicPr>
                      <p:cNvPr id="17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21" y="867271"/>
                        <a:ext cx="11811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AB820258-F79A-442B-B92C-C31D45D3AB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337811"/>
              </p:ext>
            </p:extLst>
          </p:nvPr>
        </p:nvGraphicFramePr>
        <p:xfrm>
          <a:off x="2094542" y="2192583"/>
          <a:ext cx="1092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7" name="Equation" r:id="rId5" imgW="1091880" imgH="342720" progId="Equation.DSMT4">
                  <p:embed/>
                </p:oleObj>
              </mc:Choice>
              <mc:Fallback>
                <p:oleObj name="Equation" r:id="rId5" imgW="1091880" imgH="342720" progId="Equation.DSMT4">
                  <p:embed/>
                  <p:pic>
                    <p:nvPicPr>
                      <p:cNvPr id="18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4542" y="2192583"/>
                        <a:ext cx="1092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D0999A6C-5CC8-4A7D-A0CC-19B5564954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49407"/>
              </p:ext>
            </p:extLst>
          </p:nvPr>
        </p:nvGraphicFramePr>
        <p:xfrm>
          <a:off x="3864465" y="2199832"/>
          <a:ext cx="1701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8" name="Equation" r:id="rId7" imgW="1701720" imgH="380880" progId="Equation.DSMT4">
                  <p:embed/>
                </p:oleObj>
              </mc:Choice>
              <mc:Fallback>
                <p:oleObj name="Equation" r:id="rId7" imgW="1701720" imgH="380880" progId="Equation.DSMT4">
                  <p:embed/>
                  <p:pic>
                    <p:nvPicPr>
                      <p:cNvPr id="19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4465" y="2199832"/>
                        <a:ext cx="1701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5">
            <a:extLst>
              <a:ext uri="{FF2B5EF4-FFF2-40B4-BE49-F238E27FC236}">
                <a16:creationId xmlns:a16="http://schemas.microsoft.com/office/drawing/2014/main" id="{8231DFB5-ADF9-4B95-ADEA-7B5EB385E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883" y="3162521"/>
            <a:ext cx="1255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宋体" panose="02010600030101010101" pitchFamily="2" charset="-122"/>
              </a:rPr>
              <a:t>原式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5B593369-A5B9-4E20-B338-A62D8F8CAA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246502"/>
              </p:ext>
            </p:extLst>
          </p:nvPr>
        </p:nvGraphicFramePr>
        <p:xfrm>
          <a:off x="2166823" y="3001814"/>
          <a:ext cx="1968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9" name="Equation" r:id="rId9" imgW="1968480" imgH="812520" progId="Equation.DSMT4">
                  <p:embed/>
                </p:oleObj>
              </mc:Choice>
              <mc:Fallback>
                <p:oleObj name="Equation" r:id="rId9" imgW="1968480" imgH="812520" progId="Equation.DSMT4">
                  <p:embed/>
                  <p:pic>
                    <p:nvPicPr>
                      <p:cNvPr id="21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823" y="3001814"/>
                        <a:ext cx="1968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E6365890-87C2-42A0-89FA-CA6BE77896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555958"/>
              </p:ext>
            </p:extLst>
          </p:nvPr>
        </p:nvGraphicFramePr>
        <p:xfrm>
          <a:off x="4203322" y="3237514"/>
          <a:ext cx="7239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0" name="Equation" r:id="rId11" imgW="723600" imgH="279360" progId="Equation.DSMT4">
                  <p:embed/>
                </p:oleObj>
              </mc:Choice>
              <mc:Fallback>
                <p:oleObj name="Equation" r:id="rId11" imgW="723600" imgH="279360" progId="Equation.DSMT4">
                  <p:embed/>
                  <p:pic>
                    <p:nvPicPr>
                      <p:cNvPr id="24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322" y="3237514"/>
                        <a:ext cx="7239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3F9EDB0B-E4C0-46C3-AFB4-153BDF632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185725"/>
              </p:ext>
            </p:extLst>
          </p:nvPr>
        </p:nvGraphicFramePr>
        <p:xfrm>
          <a:off x="3188532" y="4353927"/>
          <a:ext cx="269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1" name="Equation" r:id="rId13" imgW="2692080" imgH="406080" progId="Equation.DSMT4">
                  <p:embed/>
                </p:oleObj>
              </mc:Choice>
              <mc:Fallback>
                <p:oleObj name="Equation" r:id="rId13" imgW="2692080" imgH="406080" progId="Equation.DSMT4">
                  <p:embed/>
                  <p:pic>
                    <p:nvPicPr>
                      <p:cNvPr id="25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8532" y="4353927"/>
                        <a:ext cx="2692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>
            <a:extLst>
              <a:ext uri="{FF2B5EF4-FFF2-40B4-BE49-F238E27FC236}">
                <a16:creationId xmlns:a16="http://schemas.microsoft.com/office/drawing/2014/main" id="{0F18A5DE-D76F-4EC7-A0AC-9C8D5ED528D6}"/>
              </a:ext>
            </a:extLst>
          </p:cNvPr>
          <p:cNvGrpSpPr/>
          <p:nvPr/>
        </p:nvGrpSpPr>
        <p:grpSpPr>
          <a:xfrm>
            <a:off x="904488" y="5393127"/>
            <a:ext cx="6216848" cy="490885"/>
            <a:chOff x="904488" y="5393127"/>
            <a:chExt cx="6216848" cy="490885"/>
          </a:xfrm>
        </p:grpSpPr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69BDDF3F-EB53-4A81-BFAE-BED881F7E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4488" y="5422347"/>
              <a:ext cx="25209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注</a:t>
              </a:r>
              <a:r>
                <a:rPr kumimoji="1" lang="en-US" altLang="zh-CN" sz="2400" b="1" dirty="0">
                  <a:latin typeface="+mn-ea"/>
                  <a:ea typeface="+mn-ea"/>
                </a:rPr>
                <a:t>   </a:t>
              </a:r>
              <a:r>
                <a:rPr kumimoji="1" lang="zh-CN" altLang="en-US" sz="2400" b="1" dirty="0">
                  <a:latin typeface="+mn-ea"/>
                  <a:ea typeface="+mn-ea"/>
                </a:rPr>
                <a:t>特别地</a:t>
              </a:r>
              <a:r>
                <a:rPr kumimoji="1" lang="en-US" altLang="zh-CN" sz="2400" b="1" dirty="0">
                  <a:latin typeface="+mn-ea"/>
                  <a:ea typeface="+mn-ea"/>
                </a:rPr>
                <a:t>,</a:t>
              </a:r>
            </a:p>
          </p:txBody>
        </p:sp>
        <p:sp>
          <p:nvSpPr>
            <p:cNvPr id="19" name="Text Box 22">
              <a:extLst>
                <a:ext uri="{FF2B5EF4-FFF2-40B4-BE49-F238E27FC236}">
                  <a16:creationId xmlns:a16="http://schemas.microsoft.com/office/drawing/2014/main" id="{4150B106-9152-4D1A-86E6-A425F1A3B6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0862" y="5393127"/>
              <a:ext cx="1524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时</a:t>
              </a:r>
              <a:r>
                <a:rPr kumimoji="1" lang="en-US" altLang="zh-CN" sz="2400" b="1" dirty="0">
                  <a:latin typeface="+mn-ea"/>
                  <a:ea typeface="+mn-ea"/>
                </a:rPr>
                <a:t>,</a:t>
              </a:r>
              <a:r>
                <a:rPr kumimoji="1" lang="zh-CN" altLang="en-US" sz="2400" b="1" dirty="0">
                  <a:latin typeface="+mn-ea"/>
                  <a:ea typeface="+mn-ea"/>
                </a:rPr>
                <a:t>有</a:t>
              </a:r>
            </a:p>
          </p:txBody>
        </p:sp>
        <p:graphicFrame>
          <p:nvGraphicFramePr>
            <p:cNvPr id="20" name="Object 2">
              <a:extLst>
                <a:ext uri="{FF2B5EF4-FFF2-40B4-BE49-F238E27FC236}">
                  <a16:creationId xmlns:a16="http://schemas.microsoft.com/office/drawing/2014/main" id="{0F819AC5-6C02-4E7F-B309-6140FCE5583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5059933"/>
                </p:ext>
              </p:extLst>
            </p:nvPr>
          </p:nvGraphicFramePr>
          <p:xfrm>
            <a:off x="3079096" y="5574372"/>
            <a:ext cx="6350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12" name="Equation" r:id="rId15" imgW="634680" imgH="215640" progId="Equation.DSMT4">
                    <p:embed/>
                  </p:oleObj>
                </mc:Choice>
                <mc:Fallback>
                  <p:oleObj name="Equation" r:id="rId15" imgW="634680" imgH="215640" progId="Equation.DSMT4">
                    <p:embed/>
                    <p:pic>
                      <p:nvPicPr>
                        <p:cNvPr id="28" name="Object 2">
                          <a:extLst>
                            <a:ext uri="{FF2B5EF4-FFF2-40B4-BE49-F238E27FC236}">
                              <a16:creationId xmlns:a16="http://schemas.microsoft.com/office/drawing/2014/main" id="{514C9EA2-5373-42ED-A914-7460D1DC35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9096" y="5574372"/>
                          <a:ext cx="6350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">
              <a:extLst>
                <a:ext uri="{FF2B5EF4-FFF2-40B4-BE49-F238E27FC236}">
                  <a16:creationId xmlns:a16="http://schemas.microsoft.com/office/drawing/2014/main" id="{4354DE74-303E-4869-ACBC-2904E21952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0545774"/>
                </p:ext>
              </p:extLst>
            </p:nvPr>
          </p:nvGraphicFramePr>
          <p:xfrm>
            <a:off x="4936936" y="5415432"/>
            <a:ext cx="21844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13" name="Equation" r:id="rId17" imgW="2184120" imgH="406080" progId="Equation.DSMT4">
                    <p:embed/>
                  </p:oleObj>
                </mc:Choice>
                <mc:Fallback>
                  <p:oleObj name="Equation" r:id="rId17" imgW="2184120" imgH="406080" progId="Equation.DSMT4">
                    <p:embed/>
                    <p:pic>
                      <p:nvPicPr>
                        <p:cNvPr id="29" name="Object 2">
                          <a:extLst>
                            <a:ext uri="{FF2B5EF4-FFF2-40B4-BE49-F238E27FC236}">
                              <a16:creationId xmlns:a16="http://schemas.microsoft.com/office/drawing/2014/main" id="{514C9EA2-5373-42ED-A914-7460D1DC35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6936" y="5415432"/>
                          <a:ext cx="21844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F5F04E57-EDBC-4B32-A6BA-0E0665343C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060887"/>
              </p:ext>
            </p:extLst>
          </p:nvPr>
        </p:nvGraphicFramePr>
        <p:xfrm>
          <a:off x="3536074" y="1114521"/>
          <a:ext cx="153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4" name="Equation" r:id="rId19" imgW="1536480" imgH="342720" progId="Equation.DSMT4">
                  <p:embed/>
                </p:oleObj>
              </mc:Choice>
              <mc:Fallback>
                <p:oleObj name="Equation" r:id="rId19" imgW="1536480" imgH="342720" progId="Equation.DSMT4">
                  <p:embed/>
                  <p:pic>
                    <p:nvPicPr>
                      <p:cNvPr id="32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074" y="1114521"/>
                        <a:ext cx="153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3">
            <a:extLst>
              <a:ext uri="{FF2B5EF4-FFF2-40B4-BE49-F238E27FC236}">
                <a16:creationId xmlns:a16="http://schemas.microsoft.com/office/drawing/2014/main" id="{94BFB289-DD55-4F89-A954-49894A62A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922" y="2155357"/>
            <a:ext cx="5740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宋体" panose="02010600030101010101" pitchFamily="2" charset="-122"/>
              </a:rPr>
              <a:t>令</a:t>
            </a:r>
          </a:p>
        </p:txBody>
      </p:sp>
    </p:spTree>
    <p:extLst>
      <p:ext uri="{BB962C8B-B14F-4D97-AF65-F5344CB8AC3E}">
        <p14:creationId xmlns:p14="http://schemas.microsoft.com/office/powerpoint/2010/main" val="228355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utoUpdateAnimBg="0"/>
      <p:bldP spid="7" grpId="0" autoUpdateAnimBg="0"/>
      <p:bldP spid="11" grpId="0" autoUpdateAnimBg="0"/>
      <p:bldP spid="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D583163-C3F1-44F7-AC37-6BE78DD5983F}"/>
              </a:ext>
            </a:extLst>
          </p:cNvPr>
          <p:cNvGrpSpPr/>
          <p:nvPr/>
        </p:nvGrpSpPr>
        <p:grpSpPr>
          <a:xfrm>
            <a:off x="410359" y="622172"/>
            <a:ext cx="8169856" cy="928687"/>
            <a:chOff x="370006" y="200442"/>
            <a:chExt cx="8169856" cy="928687"/>
          </a:xfrm>
        </p:grpSpPr>
        <p:sp>
          <p:nvSpPr>
            <p:cNvPr id="25" name="Text Box 27">
              <a:extLst>
                <a:ext uri="{FF2B5EF4-FFF2-40B4-BE49-F238E27FC236}">
                  <a16:creationId xmlns:a16="http://schemas.microsoft.com/office/drawing/2014/main" id="{4E6B75A3-DD51-4EDA-8ECD-D67881DEE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006" y="427891"/>
              <a:ext cx="60580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+mn-ea"/>
                  <a:ea typeface="+mn-ea"/>
                </a:rPr>
                <a:t>6.</a:t>
              </a:r>
              <a:r>
                <a:rPr lang="en-US" altLang="zh-CN" sz="2800" dirty="0"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  <a:r>
                <a:rPr lang="zh-CN" altLang="en-US" sz="2400" b="1" dirty="0">
                  <a:latin typeface="+mn-ea"/>
                  <a:ea typeface="+mn-ea"/>
                </a:rPr>
                <a:t>设</a:t>
              </a:r>
              <a:r>
                <a:rPr lang="zh-CN" altLang="en-US" sz="2800" dirty="0">
                  <a:latin typeface="Times New Roman" panose="02020603050405020304" pitchFamily="18" charset="0"/>
                  <a:ea typeface="楷体_GB2312" pitchFamily="49" charset="-122"/>
                </a:rPr>
                <a:t>         </a:t>
              </a:r>
              <a:r>
                <a:rPr lang="zh-CN" altLang="en-US" sz="2400" b="1" dirty="0">
                  <a:latin typeface="+mn-ea"/>
                  <a:ea typeface="+mn-ea"/>
                </a:rPr>
                <a:t>在</a:t>
              </a:r>
              <a:r>
                <a:rPr lang="zh-CN" altLang="en-US" sz="2800" dirty="0">
                  <a:latin typeface="Times New Roman" panose="02020603050405020304" pitchFamily="18" charset="0"/>
                  <a:ea typeface="楷体_GB2312" pitchFamily="49" charset="-122"/>
                </a:rPr>
                <a:t>         </a:t>
              </a:r>
              <a:r>
                <a:rPr lang="zh-CN" altLang="en-US" sz="2400" b="1" dirty="0">
                  <a:latin typeface="+mn-ea"/>
                  <a:ea typeface="+mn-ea"/>
                </a:rPr>
                <a:t>处连续，且     </a:t>
              </a:r>
            </a:p>
          </p:txBody>
        </p:sp>
        <p:graphicFrame>
          <p:nvGraphicFramePr>
            <p:cNvPr id="26" name="对象 25">
              <a:extLst>
                <a:ext uri="{FF2B5EF4-FFF2-40B4-BE49-F238E27FC236}">
                  <a16:creationId xmlns:a16="http://schemas.microsoft.com/office/drawing/2014/main" id="{C639BBDD-1330-460E-89E2-0855FCA326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6248558"/>
                </p:ext>
              </p:extLst>
            </p:nvPr>
          </p:nvGraphicFramePr>
          <p:xfrm>
            <a:off x="1590556" y="488237"/>
            <a:ext cx="735037" cy="435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1" name="Equation" r:id="rId3" imgW="342720" imgH="203040" progId="Equation.DSMT4">
                    <p:embed/>
                  </p:oleObj>
                </mc:Choice>
                <mc:Fallback>
                  <p:oleObj name="Equation" r:id="rId3" imgW="342720" imgH="203040" progId="Equation.DSMT4">
                    <p:embed/>
                    <p:pic>
                      <p:nvPicPr>
                        <p:cNvPr id="3" name="对象 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590556" y="488237"/>
                          <a:ext cx="735037" cy="4355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对象 26">
              <a:extLst>
                <a:ext uri="{FF2B5EF4-FFF2-40B4-BE49-F238E27FC236}">
                  <a16:creationId xmlns:a16="http://schemas.microsoft.com/office/drawing/2014/main" id="{AAA0B107-F6BA-4E66-9DD1-05DE672C2F8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796075"/>
                </p:ext>
              </p:extLst>
            </p:nvPr>
          </p:nvGraphicFramePr>
          <p:xfrm>
            <a:off x="2672357" y="487363"/>
            <a:ext cx="762000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2" name="Equation" r:id="rId5" imgW="355320" imgH="177480" progId="Equation.DSMT4">
                    <p:embed/>
                  </p:oleObj>
                </mc:Choice>
                <mc:Fallback>
                  <p:oleObj name="Equation" r:id="rId5" imgW="355320" imgH="177480" progId="Equation.DSMT4">
                    <p:embed/>
                    <p:pic>
                      <p:nvPicPr>
                        <p:cNvPr id="4" name="对象 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672357" y="487363"/>
                          <a:ext cx="762000" cy="3825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对象 27">
              <a:extLst>
                <a:ext uri="{FF2B5EF4-FFF2-40B4-BE49-F238E27FC236}">
                  <a16:creationId xmlns:a16="http://schemas.microsoft.com/office/drawing/2014/main" id="{14E30F53-5EDC-440D-9A62-FE5BD768137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7098160"/>
                </p:ext>
              </p:extLst>
            </p:nvPr>
          </p:nvGraphicFramePr>
          <p:xfrm>
            <a:off x="4972749" y="200442"/>
            <a:ext cx="3567113" cy="92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3" name="Equation" r:id="rId7" imgW="1663560" imgH="431640" progId="Equation.DSMT4">
                    <p:embed/>
                  </p:oleObj>
                </mc:Choice>
                <mc:Fallback>
                  <p:oleObj name="Equation" r:id="rId7" imgW="1663560" imgH="431640" progId="Equation.DSMT4">
                    <p:embed/>
                    <p:pic>
                      <p:nvPicPr>
                        <p:cNvPr id="5" name="对象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972749" y="200442"/>
                          <a:ext cx="3567113" cy="928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7C9F5998-0352-4DE1-A802-C5701533E005}"/>
              </a:ext>
            </a:extLst>
          </p:cNvPr>
          <p:cNvGrpSpPr/>
          <p:nvPr/>
        </p:nvGrpSpPr>
        <p:grpSpPr>
          <a:xfrm>
            <a:off x="1068367" y="1406265"/>
            <a:ext cx="1297579" cy="479097"/>
            <a:chOff x="1081964" y="1133982"/>
            <a:chExt cx="1297579" cy="479097"/>
          </a:xfrm>
        </p:grpSpPr>
        <p:sp>
          <p:nvSpPr>
            <p:cNvPr id="30" name="Text Box 27">
              <a:extLst>
                <a:ext uri="{FF2B5EF4-FFF2-40B4-BE49-F238E27FC236}">
                  <a16:creationId xmlns:a16="http://schemas.microsoft.com/office/drawing/2014/main" id="{06A077A0-F224-4DBA-81EE-913BAE929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964" y="1133982"/>
              <a:ext cx="61035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求</a:t>
              </a:r>
            </a:p>
          </p:txBody>
        </p:sp>
        <p:graphicFrame>
          <p:nvGraphicFramePr>
            <p:cNvPr id="31" name="对象 30">
              <a:extLst>
                <a:ext uri="{FF2B5EF4-FFF2-40B4-BE49-F238E27FC236}">
                  <a16:creationId xmlns:a16="http://schemas.microsoft.com/office/drawing/2014/main" id="{B2149075-D0AE-4086-A294-A282F98C780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511542"/>
                </p:ext>
              </p:extLst>
            </p:nvPr>
          </p:nvGraphicFramePr>
          <p:xfrm>
            <a:off x="1590556" y="1178104"/>
            <a:ext cx="788987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4" name="Equation" r:id="rId9" imgW="368280" imgH="203040" progId="Equation.DSMT4">
                    <p:embed/>
                  </p:oleObj>
                </mc:Choice>
                <mc:Fallback>
                  <p:oleObj name="Equation" r:id="rId9" imgW="368280" imgH="203040" progId="Equation.DSMT4">
                    <p:embed/>
                    <p:pic>
                      <p:nvPicPr>
                        <p:cNvPr id="7" name="对象 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590556" y="1178104"/>
                          <a:ext cx="788987" cy="434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Text Box 27">
            <a:extLst>
              <a:ext uri="{FF2B5EF4-FFF2-40B4-BE49-F238E27FC236}">
                <a16:creationId xmlns:a16="http://schemas.microsoft.com/office/drawing/2014/main" id="{EFF90769-51EE-452B-80F5-5D6DE4866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16" y="2209166"/>
            <a:ext cx="6103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解：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0499A5EA-738B-4D76-8D82-BFD7AB9DBC4F}"/>
              </a:ext>
            </a:extLst>
          </p:cNvPr>
          <p:cNvGrpSpPr/>
          <p:nvPr/>
        </p:nvGrpSpPr>
        <p:grpSpPr>
          <a:xfrm>
            <a:off x="1230958" y="2195275"/>
            <a:ext cx="4734873" cy="523220"/>
            <a:chOff x="1405623" y="1906600"/>
            <a:chExt cx="4734873" cy="523220"/>
          </a:xfrm>
        </p:grpSpPr>
        <p:graphicFrame>
          <p:nvGraphicFramePr>
            <p:cNvPr id="34" name="对象 33">
              <a:extLst>
                <a:ext uri="{FF2B5EF4-FFF2-40B4-BE49-F238E27FC236}">
                  <a16:creationId xmlns:a16="http://schemas.microsoft.com/office/drawing/2014/main" id="{D02B43A5-9111-4DF0-A395-27FDDA59C52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8542131"/>
                </p:ext>
              </p:extLst>
            </p:nvPr>
          </p:nvGraphicFramePr>
          <p:xfrm>
            <a:off x="1405623" y="1993578"/>
            <a:ext cx="735037" cy="435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5" name="Equation" r:id="rId11" imgW="342720" imgH="203040" progId="Equation.DSMT4">
                    <p:embed/>
                  </p:oleObj>
                </mc:Choice>
                <mc:Fallback>
                  <p:oleObj name="Equation" r:id="rId11" imgW="342720" imgH="203040" progId="Equation.DSMT4">
                    <p:embed/>
                    <p:pic>
                      <p:nvPicPr>
                        <p:cNvPr id="9" name="对象 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405623" y="1993578"/>
                          <a:ext cx="735037" cy="4355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27">
              <a:extLst>
                <a:ext uri="{FF2B5EF4-FFF2-40B4-BE49-F238E27FC236}">
                  <a16:creationId xmlns:a16="http://schemas.microsoft.com/office/drawing/2014/main" id="{E86C0575-1EDE-4B87-ADA4-97CEB7C03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9905" y="1906600"/>
              <a:ext cx="405059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在</a:t>
              </a:r>
              <a:r>
                <a:rPr lang="zh-CN" altLang="en-US" sz="2800" dirty="0">
                  <a:latin typeface="Times New Roman" panose="02020603050405020304" pitchFamily="18" charset="0"/>
                  <a:ea typeface="楷体_GB2312" pitchFamily="49" charset="-122"/>
                </a:rPr>
                <a:t>           </a:t>
              </a:r>
              <a:r>
                <a:rPr lang="zh-CN" altLang="en-US" sz="2400" b="1" dirty="0">
                  <a:latin typeface="+mn-ea"/>
                  <a:ea typeface="+mn-ea"/>
                </a:rPr>
                <a:t>处连续，则</a:t>
              </a:r>
            </a:p>
          </p:txBody>
        </p:sp>
        <p:graphicFrame>
          <p:nvGraphicFramePr>
            <p:cNvPr id="36" name="对象 35">
              <a:extLst>
                <a:ext uri="{FF2B5EF4-FFF2-40B4-BE49-F238E27FC236}">
                  <a16:creationId xmlns:a16="http://schemas.microsoft.com/office/drawing/2014/main" id="{2069A1D6-72A5-4448-AEAC-CA4A6389A2F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6549936"/>
                </p:ext>
              </p:extLst>
            </p:nvPr>
          </p:nvGraphicFramePr>
          <p:xfrm>
            <a:off x="2611783" y="2002746"/>
            <a:ext cx="762000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6" name="Equation" r:id="rId13" imgW="355320" imgH="177480" progId="Equation.DSMT4">
                    <p:embed/>
                  </p:oleObj>
                </mc:Choice>
                <mc:Fallback>
                  <p:oleObj name="Equation" r:id="rId13" imgW="355320" imgH="177480" progId="Equation.DSMT4">
                    <p:embed/>
                    <p:pic>
                      <p:nvPicPr>
                        <p:cNvPr id="11" name="对象 10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611783" y="2002746"/>
                          <a:ext cx="762000" cy="3825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" name="对象 36">
            <a:extLst>
              <a:ext uri="{FF2B5EF4-FFF2-40B4-BE49-F238E27FC236}">
                <a16:creationId xmlns:a16="http://schemas.microsoft.com/office/drawing/2014/main" id="{3800E5D0-391B-4F6F-A444-89554F9A3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795424"/>
              </p:ext>
            </p:extLst>
          </p:nvPr>
        </p:nvGraphicFramePr>
        <p:xfrm>
          <a:off x="5007834" y="2216196"/>
          <a:ext cx="21510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7" name="Equation" r:id="rId15" imgW="1002960" imgH="279360" progId="Equation.DSMT4">
                  <p:embed/>
                </p:oleObj>
              </mc:Choice>
              <mc:Fallback>
                <p:oleObj name="Equation" r:id="rId15" imgW="1002960" imgH="279360" progId="Equation.DSMT4">
                  <p:embed/>
                  <p:pic>
                    <p:nvPicPr>
                      <p:cNvPr id="12" name="对象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07834" y="2216196"/>
                        <a:ext cx="2151063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extLst>
              <a:ext uri="{FF2B5EF4-FFF2-40B4-BE49-F238E27FC236}">
                <a16:creationId xmlns:a16="http://schemas.microsoft.com/office/drawing/2014/main" id="{1A31CB06-B5EC-4EFC-A8E3-6F76462AE9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891959"/>
              </p:ext>
            </p:extLst>
          </p:nvPr>
        </p:nvGraphicFramePr>
        <p:xfrm>
          <a:off x="1187624" y="2976116"/>
          <a:ext cx="31305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8" name="Equation" r:id="rId17" imgW="1460160" imgH="279360" progId="Equation.DSMT4">
                  <p:embed/>
                </p:oleObj>
              </mc:Choice>
              <mc:Fallback>
                <p:oleObj name="Equation" r:id="rId17" imgW="1460160" imgH="279360" progId="Equation.DSMT4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187624" y="2976116"/>
                        <a:ext cx="313055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对象 38">
            <a:extLst>
              <a:ext uri="{FF2B5EF4-FFF2-40B4-BE49-F238E27FC236}">
                <a16:creationId xmlns:a16="http://schemas.microsoft.com/office/drawing/2014/main" id="{1E9C169D-F45D-4F50-AEF4-CDDBCEF97D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309914"/>
              </p:ext>
            </p:extLst>
          </p:nvPr>
        </p:nvGraphicFramePr>
        <p:xfrm>
          <a:off x="1112848" y="3878304"/>
          <a:ext cx="44672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9" name="Equation" r:id="rId19" imgW="2082600" imgH="431640" progId="Equation.DSMT4">
                  <p:embed/>
                </p:oleObj>
              </mc:Choice>
              <mc:Fallback>
                <p:oleObj name="Equation" r:id="rId19" imgW="2082600" imgH="431640" progId="Equation.DSMT4">
                  <p:embed/>
                  <p:pic>
                    <p:nvPicPr>
                      <p:cNvPr id="14" name="对象 1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12848" y="3878304"/>
                        <a:ext cx="4467225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>
            <a:extLst>
              <a:ext uri="{FF2B5EF4-FFF2-40B4-BE49-F238E27FC236}">
                <a16:creationId xmlns:a16="http://schemas.microsoft.com/office/drawing/2014/main" id="{47EEB110-8750-428B-9EBB-B892C0F9FB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275303"/>
              </p:ext>
            </p:extLst>
          </p:nvPr>
        </p:nvGraphicFramePr>
        <p:xfrm>
          <a:off x="5662602" y="3599975"/>
          <a:ext cx="2368550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0" name="Equation" r:id="rId21" imgW="1104840" imgH="571320" progId="Equation.DSMT4">
                  <p:embed/>
                </p:oleObj>
              </mc:Choice>
              <mc:Fallback>
                <p:oleObj name="Equation" r:id="rId21" imgW="1104840" imgH="571320" progId="Equation.DSMT4">
                  <p:embed/>
                  <p:pic>
                    <p:nvPicPr>
                      <p:cNvPr id="15" name="对象 1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662602" y="3599975"/>
                        <a:ext cx="2368550" cy="1230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对象 40">
            <a:extLst>
              <a:ext uri="{FF2B5EF4-FFF2-40B4-BE49-F238E27FC236}">
                <a16:creationId xmlns:a16="http://schemas.microsoft.com/office/drawing/2014/main" id="{DC857152-7E6E-4D64-8072-2CB0CD3FD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881325"/>
              </p:ext>
            </p:extLst>
          </p:nvPr>
        </p:nvGraphicFramePr>
        <p:xfrm>
          <a:off x="2082806" y="5024474"/>
          <a:ext cx="23129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1" name="Equation" r:id="rId23" imgW="1079280" imgH="393480" progId="Equation.DSMT4">
                  <p:embed/>
                </p:oleObj>
              </mc:Choice>
              <mc:Fallback>
                <p:oleObj name="Equation" r:id="rId23" imgW="1079280" imgH="393480" progId="Equation.DSMT4">
                  <p:embed/>
                  <p:pic>
                    <p:nvPicPr>
                      <p:cNvPr id="16" name="对象 15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082806" y="5024474"/>
                        <a:ext cx="2312988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对象 41">
            <a:extLst>
              <a:ext uri="{FF2B5EF4-FFF2-40B4-BE49-F238E27FC236}">
                <a16:creationId xmlns:a16="http://schemas.microsoft.com/office/drawing/2014/main" id="{C44430A6-0F54-49FE-8D74-24DC3D38B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153277"/>
              </p:ext>
            </p:extLst>
          </p:nvPr>
        </p:nvGraphicFramePr>
        <p:xfrm>
          <a:off x="4365056" y="5049896"/>
          <a:ext cx="10334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2" name="Equation" r:id="rId25" imgW="482400" imgH="393480" progId="Equation.DSMT4">
                  <p:embed/>
                </p:oleObj>
              </mc:Choice>
              <mc:Fallback>
                <p:oleObj name="Equation" r:id="rId25" imgW="482400" imgH="393480" progId="Equation.DSMT4">
                  <p:embed/>
                  <p:pic>
                    <p:nvPicPr>
                      <p:cNvPr id="17" name="对象 16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365056" y="5049896"/>
                        <a:ext cx="1033462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>
            <a:extLst>
              <a:ext uri="{FF2B5EF4-FFF2-40B4-BE49-F238E27FC236}">
                <a16:creationId xmlns:a16="http://schemas.microsoft.com/office/drawing/2014/main" id="{B453D2A8-C94A-48DB-B104-D90AD98C04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808970"/>
              </p:ext>
            </p:extLst>
          </p:nvPr>
        </p:nvGraphicFramePr>
        <p:xfrm>
          <a:off x="1824044" y="4205571"/>
          <a:ext cx="5175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3" name="Equation" r:id="rId27" imgW="241200" imgH="164880" progId="Equation.DSMT4">
                  <p:embed/>
                </p:oleObj>
              </mc:Choice>
              <mc:Fallback>
                <p:oleObj name="Equation" r:id="rId27" imgW="241200" imgH="164880" progId="Equation.DSMT4">
                  <p:embed/>
                  <p:pic>
                    <p:nvPicPr>
                      <p:cNvPr id="19" name="对象 18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824044" y="4205571"/>
                        <a:ext cx="517525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对象 43">
            <a:extLst>
              <a:ext uri="{FF2B5EF4-FFF2-40B4-BE49-F238E27FC236}">
                <a16:creationId xmlns:a16="http://schemas.microsoft.com/office/drawing/2014/main" id="{C6165577-4F59-4D95-9D09-0B6781CB58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941998"/>
              </p:ext>
            </p:extLst>
          </p:nvPr>
        </p:nvGraphicFramePr>
        <p:xfrm>
          <a:off x="1078066" y="6061644"/>
          <a:ext cx="20669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4" name="Equation" r:id="rId29" imgW="965160" imgH="203040" progId="Equation.DSMT4">
                  <p:embed/>
                </p:oleObj>
              </mc:Choice>
              <mc:Fallback>
                <p:oleObj name="Equation" r:id="rId29" imgW="965160" imgH="203040" progId="Equation.DSMT4">
                  <p:embed/>
                  <p:pic>
                    <p:nvPicPr>
                      <p:cNvPr id="20" name="对象 19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078066" y="6061644"/>
                        <a:ext cx="206692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组合 44">
            <a:extLst>
              <a:ext uri="{FF2B5EF4-FFF2-40B4-BE49-F238E27FC236}">
                <a16:creationId xmlns:a16="http://schemas.microsoft.com/office/drawing/2014/main" id="{D93223BE-274A-45C3-B1A2-002AD1111CE8}"/>
              </a:ext>
            </a:extLst>
          </p:cNvPr>
          <p:cNvGrpSpPr/>
          <p:nvPr/>
        </p:nvGrpSpPr>
        <p:grpSpPr>
          <a:xfrm>
            <a:off x="6435049" y="5049896"/>
            <a:ext cx="2074459" cy="1441322"/>
            <a:chOff x="6428096" y="5067047"/>
            <a:chExt cx="2074459" cy="1441322"/>
          </a:xfrm>
        </p:grpSpPr>
        <p:sp>
          <p:nvSpPr>
            <p:cNvPr id="46" name="圆角矩形 17">
              <a:extLst>
                <a:ext uri="{FF2B5EF4-FFF2-40B4-BE49-F238E27FC236}">
                  <a16:creationId xmlns:a16="http://schemas.microsoft.com/office/drawing/2014/main" id="{E70B44BF-452F-4A7A-B88A-3B3B5739CEF4}"/>
                </a:ext>
              </a:extLst>
            </p:cNvPr>
            <p:cNvSpPr/>
            <p:nvPr/>
          </p:nvSpPr>
          <p:spPr>
            <a:xfrm>
              <a:off x="6428096" y="5067047"/>
              <a:ext cx="2074459" cy="14413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47" name="对象 46">
              <a:extLst>
                <a:ext uri="{FF2B5EF4-FFF2-40B4-BE49-F238E27FC236}">
                  <a16:creationId xmlns:a16="http://schemas.microsoft.com/office/drawing/2014/main" id="{F064E66D-7EB6-40DD-BA39-77174B912A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4947926"/>
                </p:ext>
              </p:extLst>
            </p:nvPr>
          </p:nvGraphicFramePr>
          <p:xfrm>
            <a:off x="6535738" y="5067300"/>
            <a:ext cx="1849437" cy="849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75" name="Equation" r:id="rId31" imgW="863280" imgH="393480" progId="Equation.DSMT4">
                    <p:embed/>
                  </p:oleObj>
                </mc:Choice>
                <mc:Fallback>
                  <p:oleObj name="Equation" r:id="rId31" imgW="863280" imgH="393480" progId="Equation.DSMT4">
                    <p:embed/>
                    <p:pic>
                      <p:nvPicPr>
                        <p:cNvPr id="24" name="对象 23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6535738" y="5067300"/>
                          <a:ext cx="1849437" cy="8493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对象 47">
              <a:extLst>
                <a:ext uri="{FF2B5EF4-FFF2-40B4-BE49-F238E27FC236}">
                  <a16:creationId xmlns:a16="http://schemas.microsoft.com/office/drawing/2014/main" id="{E37AA2C5-F789-4AC7-9B80-BDEEF23F88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9880329"/>
                </p:ext>
              </p:extLst>
            </p:nvPr>
          </p:nvGraphicFramePr>
          <p:xfrm>
            <a:off x="6821487" y="5947366"/>
            <a:ext cx="1277938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76" name="Equation" r:id="rId33" imgW="596880" imgH="203040" progId="Equation.DSMT4">
                    <p:embed/>
                  </p:oleObj>
                </mc:Choice>
                <mc:Fallback>
                  <p:oleObj name="Equation" r:id="rId33" imgW="596880" imgH="203040" progId="Equation.DSMT4">
                    <p:embed/>
                    <p:pic>
                      <p:nvPicPr>
                        <p:cNvPr id="25" name="对象 24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6821487" y="5947366"/>
                          <a:ext cx="1277938" cy="4381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2CE2EA42-0B2E-4E78-8F6A-4F4E9AEA59A8}"/>
              </a:ext>
            </a:extLst>
          </p:cNvPr>
          <p:cNvCxnSpPr/>
          <p:nvPr/>
        </p:nvCxnSpPr>
        <p:spPr>
          <a:xfrm flipH="1" flipV="1">
            <a:off x="5809720" y="4700960"/>
            <a:ext cx="696036" cy="1078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76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t="3832" r="23430" b="8406"/>
          <a:stretch/>
        </p:blipFill>
        <p:spPr bwMode="auto">
          <a:xfrm>
            <a:off x="395536" y="74540"/>
            <a:ext cx="7001516" cy="601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矩形 3"/>
          <p:cNvSpPr/>
          <p:nvPr/>
        </p:nvSpPr>
        <p:spPr>
          <a:xfrm>
            <a:off x="5147895" y="5013176"/>
            <a:ext cx="4786346" cy="30517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r>
              <a:rPr lang="zh-CN" altLang="en-US" sz="7200" b="1" cap="none" spc="0" dirty="0">
                <a:ln w="11430"/>
                <a:solidFill>
                  <a:srgbClr val="320064"/>
                </a:solidFill>
                <a:latin typeface="华文行楷" pitchFamily="2" charset="-122"/>
                <a:ea typeface="华文行楷" pitchFamily="2" charset="-122"/>
              </a:rPr>
              <a:t>谢</a:t>
            </a:r>
            <a:endParaRPr lang="en-US" altLang="zh-CN" sz="72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r>
              <a:rPr lang="zh-CN" altLang="en-US" sz="7200" b="1" cap="none" spc="0" dirty="0">
                <a:ln w="11430"/>
                <a:solidFill>
                  <a:srgbClr val="320064"/>
                </a:solidFill>
                <a:latin typeface="华文行楷" pitchFamily="2" charset="-122"/>
                <a:ea typeface="华文行楷" pitchFamily="2" charset="-122"/>
              </a:rPr>
              <a:t>谢</a:t>
            </a:r>
          </a:p>
        </p:txBody>
      </p:sp>
    </p:spTree>
    <p:extLst>
      <p:ext uri="{BB962C8B-B14F-4D97-AF65-F5344CB8AC3E}">
        <p14:creationId xmlns:p14="http://schemas.microsoft.com/office/powerpoint/2010/main" val="283074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E80B52C-69F9-4643-8FDB-2A4F40259606}"/>
              </a:ext>
            </a:extLst>
          </p:cNvPr>
          <p:cNvSpPr txBox="1"/>
          <p:nvPr/>
        </p:nvSpPr>
        <p:spPr>
          <a:xfrm>
            <a:off x="665876" y="1854024"/>
            <a:ext cx="1332865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</a:rPr>
              <a:t>定理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</a:rPr>
              <a:t>1</a:t>
            </a:r>
          </a:p>
        </p:txBody>
      </p:sp>
      <p:sp>
        <p:nvSpPr>
          <p:cNvPr id="12" name="矩形 25">
            <a:extLst>
              <a:ext uri="{FF2B5EF4-FFF2-40B4-BE49-F238E27FC236}">
                <a16:creationId xmlns:a16="http://schemas.microsoft.com/office/drawing/2014/main" id="{DE4D4781-D6F9-41CF-89C1-47438CD86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980728"/>
            <a:ext cx="66967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一、连续函数的和、差、积、商的连续性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43433D9A-0C5B-4C66-8C14-4D56C0B127B6}"/>
              </a:ext>
            </a:extLst>
          </p:cNvPr>
          <p:cNvGrpSpPr/>
          <p:nvPr/>
        </p:nvGrpSpPr>
        <p:grpSpPr>
          <a:xfrm>
            <a:off x="1475656" y="1844824"/>
            <a:ext cx="4607843" cy="559769"/>
            <a:chOff x="1691680" y="1439787"/>
            <a:chExt cx="4607843" cy="559769"/>
          </a:xfrm>
        </p:grpSpPr>
        <p:sp>
          <p:nvSpPr>
            <p:cNvPr id="14" name="Text Box 2">
              <a:extLst>
                <a:ext uri="{FF2B5EF4-FFF2-40B4-BE49-F238E27FC236}">
                  <a16:creationId xmlns:a16="http://schemas.microsoft.com/office/drawing/2014/main" id="{9AF73E15-0135-4ADE-A91A-08A734EC7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1680" y="1439787"/>
              <a:ext cx="4607843" cy="559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2400" b="1" dirty="0">
                  <a:latin typeface="+mn-ea"/>
                  <a:ea typeface="+mn-ea"/>
                </a:rPr>
                <a:t> </a:t>
              </a:r>
              <a:r>
                <a:rPr kumimoji="1" lang="zh-CN" altLang="en-US" sz="2400" b="1" dirty="0">
                  <a:latin typeface="+mn-ea"/>
                  <a:ea typeface="+mn-ea"/>
                </a:rPr>
                <a:t>若         </a:t>
              </a:r>
              <a:r>
                <a:rPr kumimoji="1" lang="zh-CN" altLang="zh-CN" sz="2400" b="1" dirty="0">
                  <a:latin typeface="+mn-ea"/>
                  <a:ea typeface="+mn-ea"/>
                </a:rPr>
                <a:t>在点</a:t>
              </a:r>
              <a:r>
                <a:rPr kumimoji="1" lang="en-US" altLang="zh-CN" sz="2400" b="1" dirty="0">
                  <a:latin typeface="+mn-ea"/>
                  <a:ea typeface="+mn-ea"/>
                </a:rPr>
                <a:t>  </a:t>
              </a:r>
              <a:r>
                <a:rPr kumimoji="1" lang="zh-CN" altLang="en-US" sz="2400" b="1" dirty="0">
                  <a:latin typeface="+mn-ea"/>
                  <a:ea typeface="+mn-ea"/>
                </a:rPr>
                <a:t>处</a:t>
              </a:r>
              <a:r>
                <a:rPr kumimoji="1" lang="zh-CN" altLang="zh-CN" sz="2400" b="1" dirty="0">
                  <a:latin typeface="+mn-ea"/>
                  <a:ea typeface="+mn-ea"/>
                </a:rPr>
                <a:t>连续, 则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21" name="Object 20">
              <a:extLst>
                <a:ext uri="{FF2B5EF4-FFF2-40B4-BE49-F238E27FC236}">
                  <a16:creationId xmlns:a16="http://schemas.microsoft.com/office/drawing/2014/main" id="{44A0A47C-7F20-4481-B4B5-34DB48858D1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4550962"/>
                </p:ext>
              </p:extLst>
            </p:nvPr>
          </p:nvGraphicFramePr>
          <p:xfrm>
            <a:off x="2260040" y="1615714"/>
            <a:ext cx="129528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364" name="Equation" r:id="rId3" imgW="1295280" imgH="342720" progId="Equation.DSMT4">
                    <p:embed/>
                  </p:oleObj>
                </mc:Choice>
                <mc:Fallback>
                  <p:oleObj name="Equation" r:id="rId3" imgW="1295280" imgH="342720" progId="Equation.DSMT4">
                    <p:embed/>
                    <p:pic>
                      <p:nvPicPr>
                        <p:cNvPr id="22" name="Object 20">
                          <a:extLst>
                            <a:ext uri="{FF2B5EF4-FFF2-40B4-BE49-F238E27FC236}">
                              <a16:creationId xmlns:a16="http://schemas.microsoft.com/office/drawing/2014/main" id="{A48B8247-02D9-4764-B768-A86825B8FB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0040" y="1615714"/>
                          <a:ext cx="129528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0">
              <a:extLst>
                <a:ext uri="{FF2B5EF4-FFF2-40B4-BE49-F238E27FC236}">
                  <a16:creationId xmlns:a16="http://schemas.microsoft.com/office/drawing/2014/main" id="{FBB1455A-DA3F-4A44-AF4A-8EC154514C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5371761"/>
                </p:ext>
              </p:extLst>
            </p:nvPr>
          </p:nvGraphicFramePr>
          <p:xfrm>
            <a:off x="4232982" y="1571105"/>
            <a:ext cx="279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365" name="Equation" r:id="rId5" imgW="279360" imgH="380880" progId="Equation.DSMT4">
                    <p:embed/>
                  </p:oleObj>
                </mc:Choice>
                <mc:Fallback>
                  <p:oleObj name="Equation" r:id="rId5" imgW="279360" imgH="380880" progId="Equation.DSMT4">
                    <p:embed/>
                    <p:pic>
                      <p:nvPicPr>
                        <p:cNvPr id="23" name="Object 20">
                          <a:extLst>
                            <a:ext uri="{FF2B5EF4-FFF2-40B4-BE49-F238E27FC236}">
                              <a16:creationId xmlns:a16="http://schemas.microsoft.com/office/drawing/2014/main" id="{C80E2D7E-D935-4BA1-B629-DE4B04C2DDC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2982" y="1571105"/>
                          <a:ext cx="2794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1E7F35BE-D1B0-4808-9CD4-6E464845687C}"/>
              </a:ext>
            </a:extLst>
          </p:cNvPr>
          <p:cNvGrpSpPr/>
          <p:nvPr/>
        </p:nvGrpSpPr>
        <p:grpSpPr>
          <a:xfrm>
            <a:off x="971600" y="2736899"/>
            <a:ext cx="3970709" cy="559769"/>
            <a:chOff x="1187624" y="2250287"/>
            <a:chExt cx="3970709" cy="559769"/>
          </a:xfrm>
        </p:grpSpPr>
        <p:sp>
          <p:nvSpPr>
            <p:cNvPr id="24" name="Text Box 3">
              <a:extLst>
                <a:ext uri="{FF2B5EF4-FFF2-40B4-BE49-F238E27FC236}">
                  <a16:creationId xmlns:a16="http://schemas.microsoft.com/office/drawing/2014/main" id="{59B7AF09-5A44-4CB7-8B4C-5542673EA9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4" y="2250287"/>
              <a:ext cx="3970709" cy="559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2400" b="1" dirty="0">
                  <a:latin typeface="+mn-ea"/>
                  <a:ea typeface="+mn-ea"/>
                </a:rPr>
                <a:t>(1)           </a:t>
              </a:r>
              <a:r>
                <a:rPr kumimoji="1" lang="zh-CN" altLang="zh-CN" sz="2400" b="1" dirty="0">
                  <a:latin typeface="+mn-ea"/>
                  <a:ea typeface="+mn-ea"/>
                </a:rPr>
                <a:t>在</a:t>
              </a:r>
              <a:r>
                <a:rPr kumimoji="1" lang="en-US" altLang="zh-CN" sz="2400" b="1" dirty="0">
                  <a:latin typeface="+mn-ea"/>
                  <a:ea typeface="+mn-ea"/>
                </a:rPr>
                <a:t>  </a:t>
              </a:r>
              <a:r>
                <a:rPr kumimoji="1" lang="zh-CN" altLang="en-US" sz="2400" b="1" dirty="0">
                  <a:latin typeface="+mn-ea"/>
                  <a:ea typeface="+mn-ea"/>
                </a:rPr>
                <a:t>处</a:t>
              </a:r>
              <a:r>
                <a:rPr kumimoji="1" lang="zh-CN" altLang="zh-CN" sz="2400" b="1" dirty="0">
                  <a:latin typeface="+mn-ea"/>
                  <a:ea typeface="+mn-ea"/>
                </a:rPr>
                <a:t>连续</a:t>
              </a:r>
              <a:r>
                <a:rPr kumimoji="1" lang="zh-CN" altLang="en-US" sz="2400" b="1" dirty="0">
                  <a:latin typeface="+mn-ea"/>
                  <a:ea typeface="+mn-ea"/>
                </a:rPr>
                <a:t>；</a:t>
              </a:r>
              <a:r>
                <a:rPr kumimoji="1" lang="en-US" altLang="zh-CN" sz="2400" b="1" dirty="0">
                  <a:latin typeface="+mn-ea"/>
                  <a:ea typeface="+mn-ea"/>
                </a:rPr>
                <a:t> </a:t>
              </a:r>
            </a:p>
          </p:txBody>
        </p:sp>
        <p:graphicFrame>
          <p:nvGraphicFramePr>
            <p:cNvPr id="25" name="Object 20">
              <a:extLst>
                <a:ext uri="{FF2B5EF4-FFF2-40B4-BE49-F238E27FC236}">
                  <a16:creationId xmlns:a16="http://schemas.microsoft.com/office/drawing/2014/main" id="{05468C66-93F0-4475-B10C-362C7A1471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186268"/>
                </p:ext>
              </p:extLst>
            </p:nvPr>
          </p:nvGraphicFramePr>
          <p:xfrm>
            <a:off x="1949450" y="2443596"/>
            <a:ext cx="14601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366" name="Equation" r:id="rId7" imgW="1460160" imgH="342720" progId="Equation.DSMT4">
                    <p:embed/>
                  </p:oleObj>
                </mc:Choice>
                <mc:Fallback>
                  <p:oleObj name="Equation" r:id="rId7" imgW="1460160" imgH="342720" progId="Equation.DSMT4">
                    <p:embed/>
                    <p:pic>
                      <p:nvPicPr>
                        <p:cNvPr id="21" name="Object 20">
                          <a:extLst>
                            <a:ext uri="{FF2B5EF4-FFF2-40B4-BE49-F238E27FC236}">
                              <a16:creationId xmlns:a16="http://schemas.microsoft.com/office/drawing/2014/main" id="{33B9C15A-EF68-4245-A4EA-D7009CB2B3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9450" y="2443596"/>
                          <a:ext cx="14601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0">
              <a:extLst>
                <a:ext uri="{FF2B5EF4-FFF2-40B4-BE49-F238E27FC236}">
                  <a16:creationId xmlns:a16="http://schemas.microsoft.com/office/drawing/2014/main" id="{943443BC-106D-4339-B605-DB4552AF2B9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6905767"/>
                </p:ext>
              </p:extLst>
            </p:nvPr>
          </p:nvGraphicFramePr>
          <p:xfrm>
            <a:off x="3779912" y="2378008"/>
            <a:ext cx="279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367" name="Equation" r:id="rId9" imgW="279360" imgH="380880" progId="Equation.DSMT4">
                    <p:embed/>
                  </p:oleObj>
                </mc:Choice>
                <mc:Fallback>
                  <p:oleObj name="Equation" r:id="rId9" imgW="279360" imgH="380880" progId="Equation.DSMT4">
                    <p:embed/>
                    <p:pic>
                      <p:nvPicPr>
                        <p:cNvPr id="24" name="Object 20">
                          <a:extLst>
                            <a:ext uri="{FF2B5EF4-FFF2-40B4-BE49-F238E27FC236}">
                              <a16:creationId xmlns:a16="http://schemas.microsoft.com/office/drawing/2014/main" id="{ACBB888C-69B7-4BA8-B4C4-75E0D73C5F5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912" y="2378008"/>
                          <a:ext cx="2794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26EABB0F-979A-4897-9BA7-9F61A64D5EA5}"/>
              </a:ext>
            </a:extLst>
          </p:cNvPr>
          <p:cNvGrpSpPr/>
          <p:nvPr/>
        </p:nvGrpSpPr>
        <p:grpSpPr>
          <a:xfrm>
            <a:off x="971601" y="3528987"/>
            <a:ext cx="4032448" cy="559769"/>
            <a:chOff x="1187625" y="3046189"/>
            <a:chExt cx="4032448" cy="559769"/>
          </a:xfrm>
        </p:grpSpPr>
        <p:sp>
          <p:nvSpPr>
            <p:cNvPr id="28" name="Text Box 3">
              <a:extLst>
                <a:ext uri="{FF2B5EF4-FFF2-40B4-BE49-F238E27FC236}">
                  <a16:creationId xmlns:a16="http://schemas.microsoft.com/office/drawing/2014/main" id="{1600DADB-C153-490E-8F0A-AD221D9CA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5" y="3046189"/>
              <a:ext cx="4032448" cy="559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2400" b="1" dirty="0">
                  <a:latin typeface="+mn-ea"/>
                  <a:ea typeface="+mn-ea"/>
                </a:rPr>
                <a:t>(2)           </a:t>
              </a:r>
              <a:r>
                <a:rPr kumimoji="1" lang="zh-CN" altLang="zh-CN" sz="2400" b="1" dirty="0">
                  <a:latin typeface="+mn-ea"/>
                  <a:ea typeface="+mn-ea"/>
                </a:rPr>
                <a:t>在</a:t>
              </a:r>
              <a:r>
                <a:rPr kumimoji="1" lang="en-US" altLang="zh-CN" sz="2400" b="1" dirty="0">
                  <a:latin typeface="+mn-ea"/>
                  <a:ea typeface="+mn-ea"/>
                </a:rPr>
                <a:t>  </a:t>
              </a:r>
              <a:r>
                <a:rPr kumimoji="1" lang="zh-CN" altLang="en-US" sz="2400" b="1" dirty="0">
                  <a:latin typeface="+mn-ea"/>
                  <a:ea typeface="+mn-ea"/>
                </a:rPr>
                <a:t>处</a:t>
              </a:r>
              <a:r>
                <a:rPr kumimoji="1" lang="zh-CN" altLang="zh-CN" sz="2400" b="1" dirty="0">
                  <a:latin typeface="+mn-ea"/>
                  <a:ea typeface="+mn-ea"/>
                </a:rPr>
                <a:t>连续</a:t>
              </a:r>
              <a:r>
                <a:rPr kumimoji="1" lang="zh-CN" altLang="en-US" sz="2400" b="1" dirty="0">
                  <a:latin typeface="+mn-ea"/>
                  <a:ea typeface="+mn-ea"/>
                </a:rPr>
                <a:t>；</a:t>
              </a:r>
              <a:r>
                <a:rPr kumimoji="1" lang="en-US" altLang="zh-CN" sz="2400" b="1" dirty="0">
                  <a:latin typeface="+mn-ea"/>
                  <a:ea typeface="+mn-ea"/>
                </a:rPr>
                <a:t> </a:t>
              </a:r>
            </a:p>
          </p:txBody>
        </p:sp>
        <p:graphicFrame>
          <p:nvGraphicFramePr>
            <p:cNvPr id="29" name="Object 20">
              <a:extLst>
                <a:ext uri="{FF2B5EF4-FFF2-40B4-BE49-F238E27FC236}">
                  <a16:creationId xmlns:a16="http://schemas.microsoft.com/office/drawing/2014/main" id="{962A8C18-CE85-42F6-AF29-4645C3B408F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5290059"/>
                </p:ext>
              </p:extLst>
            </p:nvPr>
          </p:nvGraphicFramePr>
          <p:xfrm>
            <a:off x="1949450" y="3207345"/>
            <a:ext cx="13335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368" name="Equation" r:id="rId11" imgW="1333440" imgH="342720" progId="Equation.DSMT4">
                    <p:embed/>
                  </p:oleObj>
                </mc:Choice>
                <mc:Fallback>
                  <p:oleObj name="Equation" r:id="rId11" imgW="1333440" imgH="342720" progId="Equation.DSMT4">
                    <p:embed/>
                    <p:pic>
                      <p:nvPicPr>
                        <p:cNvPr id="26" name="Object 20">
                          <a:extLst>
                            <a:ext uri="{FF2B5EF4-FFF2-40B4-BE49-F238E27FC236}">
                              <a16:creationId xmlns:a16="http://schemas.microsoft.com/office/drawing/2014/main" id="{953C30D5-149F-4495-89B2-A42A835B520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9450" y="3207345"/>
                          <a:ext cx="13335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0">
              <a:extLst>
                <a:ext uri="{FF2B5EF4-FFF2-40B4-BE49-F238E27FC236}">
                  <a16:creationId xmlns:a16="http://schemas.microsoft.com/office/drawing/2014/main" id="{C7804A54-D03A-4D5B-BD3B-F508B2390E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7838854"/>
                </p:ext>
              </p:extLst>
            </p:nvPr>
          </p:nvGraphicFramePr>
          <p:xfrm>
            <a:off x="3779912" y="3169245"/>
            <a:ext cx="279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369" name="Equation" r:id="rId13" imgW="279360" imgH="380880" progId="Equation.DSMT4">
                    <p:embed/>
                  </p:oleObj>
                </mc:Choice>
                <mc:Fallback>
                  <p:oleObj name="Equation" r:id="rId13" imgW="279360" imgH="380880" progId="Equation.DSMT4">
                    <p:embed/>
                    <p:pic>
                      <p:nvPicPr>
                        <p:cNvPr id="27" name="Object 20">
                          <a:extLst>
                            <a:ext uri="{FF2B5EF4-FFF2-40B4-BE49-F238E27FC236}">
                              <a16:creationId xmlns:a16="http://schemas.microsoft.com/office/drawing/2014/main" id="{D36768FF-4CEB-463E-902F-E61840BB1C4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912" y="3169245"/>
                          <a:ext cx="2794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AA65B229-37B7-4C8A-9660-C891349BF4BA}"/>
              </a:ext>
            </a:extLst>
          </p:cNvPr>
          <p:cNvGrpSpPr/>
          <p:nvPr/>
        </p:nvGrpSpPr>
        <p:grpSpPr>
          <a:xfrm>
            <a:off x="971600" y="4381476"/>
            <a:ext cx="6048672" cy="787400"/>
            <a:chOff x="1187624" y="3776541"/>
            <a:chExt cx="6048672" cy="787400"/>
          </a:xfrm>
        </p:grpSpPr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2EAF33BB-D91F-4DDD-B3CD-DA309970165C}"/>
                </a:ext>
              </a:extLst>
            </p:cNvPr>
            <p:cNvGrpSpPr/>
            <p:nvPr/>
          </p:nvGrpSpPr>
          <p:grpSpPr>
            <a:xfrm>
              <a:off x="1187624" y="3795886"/>
              <a:ext cx="6048672" cy="565919"/>
              <a:chOff x="1187625" y="3046189"/>
              <a:chExt cx="6048672" cy="565919"/>
            </a:xfrm>
          </p:grpSpPr>
          <p:sp>
            <p:nvSpPr>
              <p:cNvPr id="34" name="Text Box 3">
                <a:extLst>
                  <a:ext uri="{FF2B5EF4-FFF2-40B4-BE49-F238E27FC236}">
                    <a16:creationId xmlns:a16="http://schemas.microsoft.com/office/drawing/2014/main" id="{BF2A0A86-1810-40B2-95B4-A821C8A00B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625" y="3046189"/>
                <a:ext cx="6048672" cy="559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kumimoji="1" lang="en-US" altLang="zh-CN" sz="2400" b="1" dirty="0">
                    <a:latin typeface="+mn-ea"/>
                    <a:ea typeface="+mn-ea"/>
                  </a:rPr>
                  <a:t>(3) </a:t>
                </a:r>
                <a:r>
                  <a:rPr kumimoji="1" lang="zh-CN" altLang="en-US" sz="2400" b="1" dirty="0">
                    <a:latin typeface="+mn-ea"/>
                    <a:ea typeface="+mn-ea"/>
                  </a:rPr>
                  <a:t>当</a:t>
                </a:r>
                <a:r>
                  <a:rPr kumimoji="1" lang="en-US" altLang="zh-CN" sz="2400" b="1" dirty="0">
                    <a:latin typeface="+mn-ea"/>
                    <a:ea typeface="+mn-ea"/>
                  </a:rPr>
                  <a:t>         </a:t>
                </a:r>
                <a:r>
                  <a:rPr kumimoji="1" lang="zh-CN" altLang="en-US" sz="2400" b="1" dirty="0">
                    <a:latin typeface="+mn-ea"/>
                    <a:ea typeface="+mn-ea"/>
                  </a:rPr>
                  <a:t>时，   </a:t>
                </a:r>
                <a:r>
                  <a:rPr kumimoji="1" lang="en-US" altLang="zh-CN" sz="2400" b="1" dirty="0">
                    <a:latin typeface="+mn-ea"/>
                    <a:ea typeface="+mn-ea"/>
                  </a:rPr>
                  <a:t> </a:t>
                </a:r>
                <a:r>
                  <a:rPr kumimoji="1" lang="zh-CN" altLang="zh-CN" sz="2400" b="1" dirty="0">
                    <a:latin typeface="+mn-ea"/>
                    <a:ea typeface="+mn-ea"/>
                  </a:rPr>
                  <a:t>在</a:t>
                </a:r>
                <a:r>
                  <a:rPr kumimoji="1" lang="en-US" altLang="zh-CN" sz="2400" b="1" dirty="0">
                    <a:latin typeface="+mn-ea"/>
                    <a:ea typeface="+mn-ea"/>
                  </a:rPr>
                  <a:t>   </a:t>
                </a:r>
                <a:r>
                  <a:rPr kumimoji="1" lang="zh-CN" altLang="en-US" sz="2400" b="1" dirty="0">
                    <a:latin typeface="+mn-ea"/>
                    <a:ea typeface="+mn-ea"/>
                  </a:rPr>
                  <a:t>处</a:t>
                </a:r>
                <a:r>
                  <a:rPr kumimoji="1" lang="zh-CN" altLang="zh-CN" sz="2400" b="1" dirty="0">
                    <a:latin typeface="+mn-ea"/>
                    <a:ea typeface="+mn-ea"/>
                  </a:rPr>
                  <a:t>连续.</a:t>
                </a:r>
                <a:r>
                  <a:rPr kumimoji="1" lang="en-US" altLang="zh-CN" sz="2400" b="1" dirty="0">
                    <a:latin typeface="+mn-ea"/>
                    <a:ea typeface="+mn-ea"/>
                  </a:rPr>
                  <a:t> </a:t>
                </a:r>
              </a:p>
            </p:txBody>
          </p:sp>
          <p:graphicFrame>
            <p:nvGraphicFramePr>
              <p:cNvPr id="35" name="Object 20">
                <a:extLst>
                  <a:ext uri="{FF2B5EF4-FFF2-40B4-BE49-F238E27FC236}">
                    <a16:creationId xmlns:a16="http://schemas.microsoft.com/office/drawing/2014/main" id="{6B7E058D-961A-4AC2-96CD-CD70CDAE057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6783576"/>
                  </p:ext>
                </p:extLst>
              </p:nvPr>
            </p:nvGraphicFramePr>
            <p:xfrm>
              <a:off x="2323481" y="3231108"/>
              <a:ext cx="1168400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2370" name="Equation" r:id="rId14" imgW="1168200" imgH="380880" progId="Equation.DSMT4">
                      <p:embed/>
                    </p:oleObj>
                  </mc:Choice>
                  <mc:Fallback>
                    <p:oleObj name="Equation" r:id="rId14" imgW="1168200" imgH="380880" progId="Equation.DSMT4">
                      <p:embed/>
                      <p:pic>
                        <p:nvPicPr>
                          <p:cNvPr id="30" name="Object 20">
                            <a:extLst>
                              <a:ext uri="{FF2B5EF4-FFF2-40B4-BE49-F238E27FC236}">
                                <a16:creationId xmlns:a16="http://schemas.microsoft.com/office/drawing/2014/main" id="{D7C983B4-D4AC-4F27-BFA9-999561B0737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3481" y="3231108"/>
                            <a:ext cx="1168400" cy="381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" name="Object 20">
                <a:extLst>
                  <a:ext uri="{FF2B5EF4-FFF2-40B4-BE49-F238E27FC236}">
                    <a16:creationId xmlns:a16="http://schemas.microsoft.com/office/drawing/2014/main" id="{E47FBB55-FD64-4AF4-8F4F-AF155814F5A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27345030"/>
                  </p:ext>
                </p:extLst>
              </p:nvPr>
            </p:nvGraphicFramePr>
            <p:xfrm>
              <a:off x="5220074" y="3187002"/>
              <a:ext cx="279400" cy="381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2371" name="Equation" r:id="rId16" imgW="279360" imgH="380880" progId="Equation.DSMT4">
                      <p:embed/>
                    </p:oleObj>
                  </mc:Choice>
                  <mc:Fallback>
                    <p:oleObj name="Equation" r:id="rId16" imgW="279360" imgH="380880" progId="Equation.DSMT4">
                      <p:embed/>
                      <p:pic>
                        <p:nvPicPr>
                          <p:cNvPr id="31" name="Object 20">
                            <a:extLst>
                              <a:ext uri="{FF2B5EF4-FFF2-40B4-BE49-F238E27FC236}">
                                <a16:creationId xmlns:a16="http://schemas.microsoft.com/office/drawing/2014/main" id="{8656F25B-E4BA-418A-BD25-26D2ABB647D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20074" y="3187002"/>
                            <a:ext cx="279400" cy="381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3" name="Object 20">
              <a:extLst>
                <a:ext uri="{FF2B5EF4-FFF2-40B4-BE49-F238E27FC236}">
                  <a16:creationId xmlns:a16="http://schemas.microsoft.com/office/drawing/2014/main" id="{2DB8537C-C2F7-4B29-B59A-3930FD4CEFD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856731"/>
                </p:ext>
              </p:extLst>
            </p:nvPr>
          </p:nvGraphicFramePr>
          <p:xfrm>
            <a:off x="4114924" y="3776541"/>
            <a:ext cx="6731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372" name="Equation" r:id="rId17" imgW="672840" imgH="787320" progId="Equation.DSMT4">
                    <p:embed/>
                  </p:oleObj>
                </mc:Choice>
                <mc:Fallback>
                  <p:oleObj name="Equation" r:id="rId17" imgW="672840" imgH="787320" progId="Equation.DSMT4">
                    <p:embed/>
                    <p:pic>
                      <p:nvPicPr>
                        <p:cNvPr id="32" name="Object 20">
                          <a:extLst>
                            <a:ext uri="{FF2B5EF4-FFF2-40B4-BE49-F238E27FC236}">
                              <a16:creationId xmlns:a16="http://schemas.microsoft.com/office/drawing/2014/main" id="{18AACBD9-DC7C-428C-9DC8-7F012B89835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924" y="3776541"/>
                          <a:ext cx="673100" cy="787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E821B3AC-7581-4C1C-9943-3FBAD4BD28D9}"/>
              </a:ext>
            </a:extLst>
          </p:cNvPr>
          <p:cNvGrpSpPr/>
          <p:nvPr/>
        </p:nvGrpSpPr>
        <p:grpSpPr>
          <a:xfrm>
            <a:off x="755576" y="5487614"/>
            <a:ext cx="8064896" cy="461665"/>
            <a:chOff x="899592" y="3867893"/>
            <a:chExt cx="8064896" cy="461665"/>
          </a:xfrm>
        </p:grpSpPr>
        <p:sp>
          <p:nvSpPr>
            <p:cNvPr id="39" name="Text Box 12">
              <a:extLst>
                <a:ext uri="{FF2B5EF4-FFF2-40B4-BE49-F238E27FC236}">
                  <a16:creationId xmlns:a16="http://schemas.microsoft.com/office/drawing/2014/main" id="{B8984E69-F756-48F5-A7A3-54FDCF1E02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592" y="3867893"/>
              <a:ext cx="80648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+mn-ea"/>
                  <a:ea typeface="+mn-ea"/>
                </a:rPr>
                <a:t>由函数在点  连续的定义和极限的四则运算法则可证</a:t>
              </a:r>
              <a:endParaRPr lang="en-US" altLang="zh-CN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40" name="Object 20">
              <a:extLst>
                <a:ext uri="{FF2B5EF4-FFF2-40B4-BE49-F238E27FC236}">
                  <a16:creationId xmlns:a16="http://schemas.microsoft.com/office/drawing/2014/main" id="{E33A71AD-29D6-4E3C-AB4A-ABA6361EEC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1121168"/>
                </p:ext>
              </p:extLst>
            </p:nvPr>
          </p:nvGraphicFramePr>
          <p:xfrm>
            <a:off x="2531729" y="3908226"/>
            <a:ext cx="279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373" name="Equation" r:id="rId5" imgW="279360" imgH="380880" progId="Equation.DSMT4">
                    <p:embed/>
                  </p:oleObj>
                </mc:Choice>
                <mc:Fallback>
                  <p:oleObj name="Equation" r:id="rId5" imgW="279360" imgH="380880" progId="Equation.DSMT4">
                    <p:embed/>
                    <p:pic>
                      <p:nvPicPr>
                        <p:cNvPr id="33" name="Object 20">
                          <a:extLst>
                            <a:ext uri="{FF2B5EF4-FFF2-40B4-BE49-F238E27FC236}">
                              <a16:creationId xmlns:a16="http://schemas.microsoft.com/office/drawing/2014/main" id="{670A167D-F2DE-4A6C-B5B6-D59D9D773BA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1729" y="3908226"/>
                          <a:ext cx="2794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5130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3" name="Text Box 10">
            <a:extLst>
              <a:ext uri="{FF2B5EF4-FFF2-40B4-BE49-F238E27FC236}">
                <a16:creationId xmlns:a16="http://schemas.microsoft.com/office/drawing/2014/main" id="{5451486C-8CA3-473B-AF27-6C4972711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04" y="4831423"/>
            <a:ext cx="3094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在其定义域内连续</a:t>
            </a:r>
            <a:r>
              <a:rPr kumimoji="1" lang="en-US" altLang="zh-CN" sz="2400" b="1" dirty="0">
                <a:latin typeface="+mn-ea"/>
                <a:ea typeface="+mn-ea"/>
              </a:rPr>
              <a:t>.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  <p:sp>
        <p:nvSpPr>
          <p:cNvPr id="4" name="AutoShape 11">
            <a:extLst>
              <a:ext uri="{FF2B5EF4-FFF2-40B4-BE49-F238E27FC236}">
                <a16:creationId xmlns:a16="http://schemas.microsoft.com/office/drawing/2014/main" id="{66A7BCCC-392E-4B8B-A8C6-45FCFCDDF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008" y="3865116"/>
            <a:ext cx="760127" cy="179388"/>
          </a:xfrm>
          <a:prstGeom prst="rightArrow">
            <a:avLst>
              <a:gd name="adj1" fmla="val 50000"/>
              <a:gd name="adj2" fmla="val 116814"/>
            </a:avLst>
          </a:prstGeom>
          <a:solidFill>
            <a:srgbClr val="0064FF"/>
          </a:solidFill>
          <a:ln w="9525">
            <a:solidFill>
              <a:srgbClr val="0064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latin typeface="+mn-ea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33C49288-305D-49B8-82C1-F937450B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5849174"/>
            <a:ext cx="6048598" cy="461665"/>
          </a:xfrm>
          <a:prstGeom prst="rect">
            <a:avLst/>
          </a:prstGeom>
          <a:solidFill>
            <a:srgbClr val="FFFF00"/>
          </a:solidFill>
          <a:ln w="19050">
            <a:solidFill>
              <a:srgbClr val="0064FF"/>
            </a:solidFill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 结论</a:t>
            </a:r>
            <a:r>
              <a:rPr kumimoji="1" lang="zh-CN" altLang="en-US" sz="2400" b="1" dirty="0">
                <a:latin typeface="+mn-ea"/>
                <a:ea typeface="+mn-ea"/>
              </a:rPr>
              <a:t>  三角函数在其定义域内都是连续的</a:t>
            </a:r>
            <a:r>
              <a:rPr kumimoji="1" lang="en-US" altLang="zh-CN" sz="2400" b="1" dirty="0">
                <a:latin typeface="+mn-ea"/>
                <a:ea typeface="+mn-ea"/>
              </a:rPr>
              <a:t>.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  <p:graphicFrame>
        <p:nvGraphicFramePr>
          <p:cNvPr id="9" name="Object 13">
            <a:extLst>
              <a:ext uri="{FF2B5EF4-FFF2-40B4-BE49-F238E27FC236}">
                <a16:creationId xmlns:a16="http://schemas.microsoft.com/office/drawing/2014/main" id="{8275C4A6-44A9-4DD9-AA60-980109006B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609330"/>
              </p:ext>
            </p:extLst>
          </p:nvPr>
        </p:nvGraphicFramePr>
        <p:xfrm>
          <a:off x="1209135" y="3573016"/>
          <a:ext cx="7000876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86" name="Equation" r:id="rId3" imgW="6959520" imgH="736560" progId="Equation.DSMT4">
                  <p:embed/>
                </p:oleObj>
              </mc:Choice>
              <mc:Fallback>
                <p:oleObj name="Equation" r:id="rId3" imgW="6959520" imgH="7365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C6A73D63-8F07-464B-8DB1-385869C54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135" y="3573016"/>
                        <a:ext cx="7000876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5D76085-F268-45FD-BA9E-5B90D92D991E}"/>
              </a:ext>
            </a:extLst>
          </p:cNvPr>
          <p:cNvSpPr txBox="1">
            <a:spLocks noChangeArrowheads="1"/>
          </p:cNvSpPr>
          <p:nvPr/>
        </p:nvSpPr>
        <p:spPr>
          <a:xfrm>
            <a:off x="829071" y="2004508"/>
            <a:ext cx="8207052" cy="46047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  <a:cs typeface="+mn-cs"/>
              </a:rPr>
              <a:t>推广 </a:t>
            </a:r>
            <a:r>
              <a:rPr lang="zh-CN" altLang="en-US" sz="2400" b="1" dirty="0">
                <a:latin typeface="+mn-ea"/>
                <a:ea typeface="+mn-ea"/>
              </a:rPr>
              <a:t>有限个连续函数的和、差、积是连续的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241DEBA3-E887-41D4-A3CC-F6E3C0D58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74" y="1106124"/>
            <a:ext cx="79239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两个连续函数的和、差、积、商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</a:rPr>
              <a:t>(</a:t>
            </a: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分母不为零时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</a:rPr>
              <a:t>)</a:t>
            </a: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是连续的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</a:rPr>
              <a:t>.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899A22B-B95C-4879-A1DA-D3C7D718D8CA}"/>
              </a:ext>
            </a:extLst>
          </p:cNvPr>
          <p:cNvGrpSpPr/>
          <p:nvPr/>
        </p:nvGrpSpPr>
        <p:grpSpPr>
          <a:xfrm>
            <a:off x="836331" y="2828068"/>
            <a:ext cx="5012587" cy="471666"/>
            <a:chOff x="836331" y="2828068"/>
            <a:chExt cx="5012587" cy="471666"/>
          </a:xfrm>
        </p:grpSpPr>
        <p:graphicFrame>
          <p:nvGraphicFramePr>
            <p:cNvPr id="5" name="Object 13">
              <a:extLst>
                <a:ext uri="{FF2B5EF4-FFF2-40B4-BE49-F238E27FC236}">
                  <a16:creationId xmlns:a16="http://schemas.microsoft.com/office/drawing/2014/main" id="{CB1DB3EE-4120-4ADE-A289-961315B7C87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0771467"/>
                </p:ext>
              </p:extLst>
            </p:nvPr>
          </p:nvGraphicFramePr>
          <p:xfrm>
            <a:off x="1640639" y="2901262"/>
            <a:ext cx="1455737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987" name="Equation" r:id="rId5" imgW="1447560" imgH="342720" progId="Equation.DSMT4">
                    <p:embed/>
                  </p:oleObj>
                </mc:Choice>
                <mc:Fallback>
                  <p:oleObj name="Equation" r:id="rId5" imgW="1447560" imgH="342720" progId="Equation.DSMT4">
                    <p:embed/>
                    <p:pic>
                      <p:nvPicPr>
                        <p:cNvPr id="5" name="Object 13">
                          <a:extLst>
                            <a:ext uri="{FF2B5EF4-FFF2-40B4-BE49-F238E27FC236}">
                              <a16:creationId xmlns:a16="http://schemas.microsoft.com/office/drawing/2014/main" id="{C6A73D63-8F07-464B-8DB1-385869C54F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639" y="2901262"/>
                          <a:ext cx="1455737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B310F64E-D144-41A4-B275-85B60F6556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331" y="2831857"/>
              <a:ext cx="6495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+mn-ea"/>
                  <a:ea typeface="+mn-ea"/>
                </a:rPr>
                <a:t>1</a:t>
              </a:r>
            </a:p>
          </p:txBody>
        </p:sp>
        <p:sp>
          <p:nvSpPr>
            <p:cNvPr id="8" name="Text Box 12">
              <a:extLst>
                <a:ext uri="{FF2B5EF4-FFF2-40B4-BE49-F238E27FC236}">
                  <a16:creationId xmlns:a16="http://schemas.microsoft.com/office/drawing/2014/main" id="{E4A2CD67-512C-4305-92D6-98C7550DE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6463" y="2828068"/>
              <a:ext cx="4769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+mn-ea"/>
                  <a:ea typeface="+mn-ea"/>
                </a:rPr>
                <a:t>在</a:t>
              </a:r>
              <a:endParaRPr lang="en-US" altLang="zh-CN" sz="2400" b="1" dirty="0">
                <a:latin typeface="+mn-ea"/>
                <a:ea typeface="+mn-ea"/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5190008E-300C-4EAA-AB9F-94F2CEE379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999" y="2838069"/>
              <a:ext cx="1133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latin typeface="+mn-ea"/>
                  <a:ea typeface="+mn-ea"/>
                </a:rPr>
                <a:t>上连续</a:t>
              </a:r>
              <a:endParaRPr lang="en-US" altLang="zh-CN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13" name="对象 12">
              <a:extLst>
                <a:ext uri="{FF2B5EF4-FFF2-40B4-BE49-F238E27FC236}">
                  <a16:creationId xmlns:a16="http://schemas.microsoft.com/office/drawing/2014/main" id="{E0464E52-15AA-4CDA-AC82-46A51D02C9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5737727"/>
                </p:ext>
              </p:extLst>
            </p:nvPr>
          </p:nvGraphicFramePr>
          <p:xfrm>
            <a:off x="3585505" y="2897452"/>
            <a:ext cx="11430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988" name="Equation" r:id="rId7" imgW="1143000" imgH="342720" progId="Equation.DSMT4">
                    <p:embed/>
                  </p:oleObj>
                </mc:Choice>
                <mc:Fallback>
                  <p:oleObj name="Equation" r:id="rId7" imgW="1143000" imgH="342720" progId="Equation.DSMT4">
                    <p:embed/>
                    <p:pic>
                      <p:nvPicPr>
                        <p:cNvPr id="2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5505" y="2897452"/>
                          <a:ext cx="11430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6525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4" grpId="0" animBg="1"/>
      <p:bldP spid="7" grpId="0" animBg="1" autoUpdateAnimBg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D5D0002-721F-4F51-A594-3F7CB735B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1452" y="3077737"/>
            <a:ext cx="2699792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854075"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zh-CN" altLang="en-US" sz="2400" b="1" dirty="0">
                <a:latin typeface="+mn-ea"/>
                <a:ea typeface="+mn-ea"/>
              </a:rPr>
              <a:t>则其反函数</a:t>
            </a:r>
          </a:p>
        </p:txBody>
      </p:sp>
      <p:sp>
        <p:nvSpPr>
          <p:cNvPr id="7" name="矩形 50">
            <a:extLst>
              <a:ext uri="{FF2B5EF4-FFF2-40B4-BE49-F238E27FC236}">
                <a16:creationId xmlns:a16="http://schemas.microsoft.com/office/drawing/2014/main" id="{B3E23FC8-0B92-4CC0-8C28-5FDEAF80A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80" y="78589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二、反函数的连续性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2C4BA35D-350F-4B2A-B21C-772506EA4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771" y="5301208"/>
            <a:ext cx="7056015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050925" indent="-1050925"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简单地说 单调连续函数的反函数是连续的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</a:rPr>
              <a:t>.</a:t>
            </a:r>
            <a:endParaRPr lang="zh-CN" altLang="en-US" sz="2400" b="1" dirty="0">
              <a:solidFill>
                <a:srgbClr val="0064FF"/>
              </a:solidFill>
              <a:latin typeface="+mn-ea"/>
              <a:ea typeface="+mn-ea"/>
            </a:endParaRP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858F7F83-D189-4164-ABF5-40B76F3738EC}"/>
              </a:ext>
            </a:extLst>
          </p:cNvPr>
          <p:cNvGrpSpPr/>
          <p:nvPr/>
        </p:nvGrpSpPr>
        <p:grpSpPr>
          <a:xfrm>
            <a:off x="539552" y="1916648"/>
            <a:ext cx="8604448" cy="576248"/>
            <a:chOff x="539552" y="1916648"/>
            <a:chExt cx="8604448" cy="576248"/>
          </a:xfrm>
        </p:grpSpPr>
        <p:sp>
          <p:nvSpPr>
            <p:cNvPr id="3" name="Text Box 2">
              <a:extLst>
                <a:ext uri="{FF2B5EF4-FFF2-40B4-BE49-F238E27FC236}">
                  <a16:creationId xmlns:a16="http://schemas.microsoft.com/office/drawing/2014/main" id="{1158B77F-0257-4F72-9888-A714B5B54A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552" y="1916648"/>
              <a:ext cx="1454319" cy="576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050925" indent="-1050925"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定理</a:t>
              </a:r>
              <a:r>
                <a:rPr lang="en-US" altLang="zh-CN" sz="2400" b="1" dirty="0">
                  <a:solidFill>
                    <a:srgbClr val="0064FF"/>
                  </a:solidFill>
                  <a:latin typeface="+mn-ea"/>
                  <a:ea typeface="+mn-ea"/>
                </a:rPr>
                <a:t>2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+mn-ea"/>
                  <a:ea typeface="+mn-ea"/>
                </a:rPr>
                <a:t> </a:t>
              </a:r>
              <a:r>
                <a:rPr kumimoji="1" lang="zh-CN" altLang="en-US" sz="2400" b="1" dirty="0">
                  <a:latin typeface="+mn-ea"/>
                  <a:ea typeface="+mn-ea"/>
                </a:rPr>
                <a:t>若</a:t>
              </a:r>
              <a:endParaRPr kumimoji="1" lang="zh-CN" altLang="en-US" sz="2400" b="1" dirty="0">
                <a:latin typeface="Times New Roman" pitchFamily="18" charset="0"/>
                <a:ea typeface="楷体_GB2312" pitchFamily="49" charset="-122"/>
              </a:endParaRPr>
            </a:p>
          </p:txBody>
        </p:sp>
        <p:graphicFrame>
          <p:nvGraphicFramePr>
            <p:cNvPr id="9" name="对象 8">
              <a:extLst>
                <a:ext uri="{FF2B5EF4-FFF2-40B4-BE49-F238E27FC236}">
                  <a16:creationId xmlns:a16="http://schemas.microsoft.com/office/drawing/2014/main" id="{2ADC4136-FC32-40D6-8C84-EB31209C86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7782875"/>
                </p:ext>
              </p:extLst>
            </p:nvPr>
          </p:nvGraphicFramePr>
          <p:xfrm>
            <a:off x="1849856" y="2094634"/>
            <a:ext cx="1104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62" name="Equation" r:id="rId3" imgW="1104840" imgH="342720" progId="Equation.DSMT4">
                    <p:embed/>
                  </p:oleObj>
                </mc:Choice>
                <mc:Fallback>
                  <p:oleObj name="Equation" r:id="rId3" imgW="1104840" imgH="342720" progId="Equation.DSMT4">
                    <p:embed/>
                    <p:pic>
                      <p:nvPicPr>
                        <p:cNvPr id="2" name="对象 1">
                          <a:extLst>
                            <a:ext uri="{FF2B5EF4-FFF2-40B4-BE49-F238E27FC236}">
                              <a16:creationId xmlns:a16="http://schemas.microsoft.com/office/drawing/2014/main" id="{5848E24E-CC89-4DEA-B966-09ACD62E77A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49856" y="2094634"/>
                          <a:ext cx="11049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A1458179-AC86-401D-BFE7-4A6F7066BE83}"/>
                </a:ext>
              </a:extLst>
            </p:cNvPr>
            <p:cNvSpPr/>
            <p:nvPr/>
          </p:nvSpPr>
          <p:spPr>
            <a:xfrm>
              <a:off x="2954756" y="1995614"/>
              <a:ext cx="11128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zh-CN" sz="2400" b="1" dirty="0">
                  <a:latin typeface="+mn-ea"/>
                </a:rPr>
                <a:t>在区间</a:t>
              </a:r>
              <a:endParaRPr lang="zh-CN" altLang="en-US" sz="2400" dirty="0">
                <a:latin typeface="+mn-ea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AED7EBB-5920-4196-B1AF-B0CEFB1D2AF4}"/>
                </a:ext>
              </a:extLst>
            </p:cNvPr>
            <p:cNvSpPr/>
            <p:nvPr/>
          </p:nvSpPr>
          <p:spPr>
            <a:xfrm>
              <a:off x="4226120" y="2023330"/>
              <a:ext cx="49178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zh-CN" altLang="zh-CN" sz="2400" b="1" dirty="0">
                  <a:latin typeface="+mn-ea"/>
                </a:rPr>
                <a:t>上单调增加(</a:t>
              </a:r>
              <a:r>
                <a:rPr kumimoji="1" lang="zh-CN" altLang="en-US" sz="2400" b="1" dirty="0">
                  <a:latin typeface="+mn-ea"/>
                </a:rPr>
                <a:t>或</a:t>
              </a:r>
              <a:r>
                <a:rPr kumimoji="1" lang="zh-CN" altLang="en-US" sz="2400" b="1" dirty="0">
                  <a:solidFill>
                    <a:srgbClr val="0064FF"/>
                  </a:solidFill>
                  <a:latin typeface="+mn-ea"/>
                </a:rPr>
                <a:t>单调</a:t>
              </a:r>
              <a:r>
                <a:rPr kumimoji="1" lang="zh-CN" altLang="zh-CN" sz="2400" b="1" dirty="0">
                  <a:solidFill>
                    <a:srgbClr val="0064FF"/>
                  </a:solidFill>
                  <a:latin typeface="+mn-ea"/>
                </a:rPr>
                <a:t>减少</a:t>
              </a:r>
              <a:r>
                <a:rPr kumimoji="1" lang="zh-CN" altLang="zh-CN" sz="2400" b="1" dirty="0">
                  <a:latin typeface="+mn-ea"/>
                </a:rPr>
                <a:t>)且</a:t>
              </a:r>
              <a:r>
                <a:rPr lang="zh-CN" altLang="zh-CN" sz="2400" b="1" dirty="0"/>
                <a:t>连</a:t>
              </a:r>
              <a:r>
                <a:rPr lang="zh-CN" altLang="en-US" sz="2400" b="1" dirty="0"/>
                <a:t>续，</a:t>
              </a:r>
            </a:p>
          </p:txBody>
        </p:sp>
        <p:graphicFrame>
          <p:nvGraphicFramePr>
            <p:cNvPr id="12" name="对象 11">
              <a:extLst>
                <a:ext uri="{FF2B5EF4-FFF2-40B4-BE49-F238E27FC236}">
                  <a16:creationId xmlns:a16="http://schemas.microsoft.com/office/drawing/2014/main" id="{28A08B52-D366-4BA2-8920-BA1518B97C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5807270"/>
                </p:ext>
              </p:extLst>
            </p:nvPr>
          </p:nvGraphicFramePr>
          <p:xfrm>
            <a:off x="4003724" y="2054967"/>
            <a:ext cx="2667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63" name="Equation" r:id="rId5" imgW="266400" imgH="380880" progId="Equation.DSMT4">
                    <p:embed/>
                  </p:oleObj>
                </mc:Choice>
                <mc:Fallback>
                  <p:oleObj name="Equation" r:id="rId5" imgW="266400" imgH="380880" progId="Equation.DSMT4">
                    <p:embed/>
                    <p:pic>
                      <p:nvPicPr>
                        <p:cNvPr id="11" name="对象 10">
                          <a:extLst>
                            <a:ext uri="{FF2B5EF4-FFF2-40B4-BE49-F238E27FC236}">
                              <a16:creationId xmlns:a16="http://schemas.microsoft.com/office/drawing/2014/main" id="{53144F4C-BDA3-4CAA-95C4-CC6BF17E52D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003724" y="2054967"/>
                          <a:ext cx="266700" cy="381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B186DB8B-0AB2-47E8-92C1-5B6DB3F883E6}"/>
              </a:ext>
            </a:extLst>
          </p:cNvPr>
          <p:cNvGrpSpPr/>
          <p:nvPr/>
        </p:nvGrpSpPr>
        <p:grpSpPr>
          <a:xfrm>
            <a:off x="2339752" y="3218035"/>
            <a:ext cx="6310397" cy="498997"/>
            <a:chOff x="2339752" y="3218035"/>
            <a:chExt cx="6310397" cy="498997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784FAAB-B746-4EB1-B2BD-0CC230447A7C}"/>
                </a:ext>
              </a:extLst>
            </p:cNvPr>
            <p:cNvSpPr/>
            <p:nvPr/>
          </p:nvSpPr>
          <p:spPr>
            <a:xfrm>
              <a:off x="3660552" y="3218035"/>
              <a:ext cx="20409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400" b="1" dirty="0">
                  <a:latin typeface="+mn-ea"/>
                </a:rPr>
                <a:t>也在对应区间</a:t>
              </a:r>
              <a:endParaRPr lang="zh-CN" altLang="en-US" sz="2400" dirty="0"/>
            </a:p>
          </p:txBody>
        </p:sp>
        <p:graphicFrame>
          <p:nvGraphicFramePr>
            <p:cNvPr id="14" name="对象 13">
              <a:extLst>
                <a:ext uri="{FF2B5EF4-FFF2-40B4-BE49-F238E27FC236}">
                  <a16:creationId xmlns:a16="http://schemas.microsoft.com/office/drawing/2014/main" id="{F8AFC1FA-D69D-4EDF-AD4E-C601201B7E7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8391232"/>
                </p:ext>
              </p:extLst>
            </p:nvPr>
          </p:nvGraphicFramePr>
          <p:xfrm>
            <a:off x="2339752" y="3218035"/>
            <a:ext cx="13208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64" name="Equation" r:id="rId7" imgW="1320480" imgH="406080" progId="Equation.DSMT4">
                    <p:embed/>
                  </p:oleObj>
                </mc:Choice>
                <mc:Fallback>
                  <p:oleObj name="Equation" r:id="rId7" imgW="1320480" imgH="406080" progId="Equation.DSMT4">
                    <p:embed/>
                    <p:pic>
                      <p:nvPicPr>
                        <p:cNvPr id="13" name="对象 12">
                          <a:extLst>
                            <a:ext uri="{FF2B5EF4-FFF2-40B4-BE49-F238E27FC236}">
                              <a16:creationId xmlns:a16="http://schemas.microsoft.com/office/drawing/2014/main" id="{00563ED5-43EF-4246-9A76-69453B2AB4A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339752" y="3218035"/>
                          <a:ext cx="1320800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>
              <a:extLst>
                <a:ext uri="{FF2B5EF4-FFF2-40B4-BE49-F238E27FC236}">
                  <a16:creationId xmlns:a16="http://schemas.microsoft.com/office/drawing/2014/main" id="{BF1B1F3F-DCA8-49E0-B05B-57ABF24FAD6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1147267"/>
                </p:ext>
              </p:extLst>
            </p:nvPr>
          </p:nvGraphicFramePr>
          <p:xfrm>
            <a:off x="5602149" y="3297932"/>
            <a:ext cx="30480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65" name="Equation" r:id="rId9" imgW="3047760" imgH="419040" progId="Equation.DSMT4">
                    <p:embed/>
                  </p:oleObj>
                </mc:Choice>
                <mc:Fallback>
                  <p:oleObj name="Equation" r:id="rId9" imgW="3047760" imgH="419040" progId="Equation.DSMT4">
                    <p:embed/>
                    <p:pic>
                      <p:nvPicPr>
                        <p:cNvPr id="15" name="对象 14">
                          <a:extLst>
                            <a:ext uri="{FF2B5EF4-FFF2-40B4-BE49-F238E27FC236}">
                              <a16:creationId xmlns:a16="http://schemas.microsoft.com/office/drawing/2014/main" id="{FFBE93E3-923C-4FDC-824C-746E402EE5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602149" y="3297932"/>
                          <a:ext cx="3048000" cy="419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006675BA-88FA-4552-AD91-1E5400C7D838}"/>
              </a:ext>
            </a:extLst>
          </p:cNvPr>
          <p:cNvGrpSpPr/>
          <p:nvPr/>
        </p:nvGrpSpPr>
        <p:grpSpPr>
          <a:xfrm>
            <a:off x="455204" y="4221088"/>
            <a:ext cx="6349044" cy="593283"/>
            <a:chOff x="455204" y="4221088"/>
            <a:chExt cx="6349044" cy="593283"/>
          </a:xfrm>
        </p:grpSpPr>
        <p:sp>
          <p:nvSpPr>
            <p:cNvPr id="6" name="Rectangle 32">
              <a:extLst>
                <a:ext uri="{FF2B5EF4-FFF2-40B4-BE49-F238E27FC236}">
                  <a16:creationId xmlns:a16="http://schemas.microsoft.com/office/drawing/2014/main" id="{5F7D021F-4039-4089-8DDC-141D07F8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04" y="4221088"/>
              <a:ext cx="4828566" cy="559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 sz="2400" b="1" dirty="0">
                  <a:latin typeface="+mn-ea"/>
                </a:rPr>
                <a:t>上单调增加</a:t>
              </a:r>
              <a:r>
                <a:rPr kumimoji="1" lang="en-US" altLang="zh-CN" sz="2400" b="1" dirty="0">
                  <a:latin typeface="+mn-ea"/>
                </a:rPr>
                <a:t>(</a:t>
              </a:r>
              <a:r>
                <a:rPr kumimoji="1" lang="zh-CN" altLang="en-US" sz="2400" b="1" dirty="0">
                  <a:latin typeface="+mn-ea"/>
                </a:rPr>
                <a:t>或</a:t>
              </a:r>
              <a:r>
                <a:rPr kumimoji="1" lang="zh-CN" altLang="en-US" sz="2400" b="1" dirty="0">
                  <a:solidFill>
                    <a:srgbClr val="0064FF"/>
                  </a:solidFill>
                  <a:latin typeface="+mn-ea"/>
                </a:rPr>
                <a:t>单调减少</a:t>
              </a:r>
              <a:r>
                <a:rPr kumimoji="1" lang="en-US" altLang="zh-CN" sz="2400" b="1" dirty="0">
                  <a:latin typeface="+mn-ea"/>
                </a:rPr>
                <a:t>)</a:t>
              </a:r>
              <a:r>
                <a:rPr kumimoji="1" lang="zh-CN" altLang="en-US" sz="2400" b="1" dirty="0">
                  <a:latin typeface="+mn-ea"/>
                </a:rPr>
                <a:t>且连续</a:t>
              </a:r>
              <a:r>
                <a:rPr kumimoji="1" lang="en-US" altLang="zh-CN" sz="2400" b="1" dirty="0">
                  <a:latin typeface="+mn-ea"/>
                </a:rPr>
                <a:t>.</a:t>
              </a:r>
            </a:p>
          </p:txBody>
        </p:sp>
        <p:sp>
          <p:nvSpPr>
            <p:cNvPr id="16" name="Text Box 2">
              <a:extLst>
                <a:ext uri="{FF2B5EF4-FFF2-40B4-BE49-F238E27FC236}">
                  <a16:creationId xmlns:a16="http://schemas.microsoft.com/office/drawing/2014/main" id="{F1A9C5C1-B4AC-4A39-8A19-58EA1E096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8064" y="4238123"/>
              <a:ext cx="1656184" cy="576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050925" indent="-1050925"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C00000"/>
                  </a:solidFill>
                  <a:latin typeface="+mn-ea"/>
                  <a:ea typeface="+mn-ea"/>
                </a:rPr>
                <a:t>(</a:t>
              </a:r>
              <a:r>
                <a:rPr lang="zh-CN" altLang="en-US" sz="2400" b="1" dirty="0">
                  <a:solidFill>
                    <a:srgbClr val="C00000"/>
                  </a:solidFill>
                  <a:latin typeface="+mn-ea"/>
                  <a:ea typeface="+mn-ea"/>
                </a:rPr>
                <a:t>证明略</a:t>
              </a:r>
              <a:r>
                <a:rPr lang="en-US" altLang="zh-CN" sz="2400" b="1" dirty="0">
                  <a:solidFill>
                    <a:srgbClr val="C00000"/>
                  </a:solidFill>
                  <a:latin typeface="+mn-ea"/>
                  <a:ea typeface="+mn-ea"/>
                </a:rPr>
                <a:t>)</a:t>
              </a:r>
              <a:endParaRPr kumimoji="1" lang="zh-CN" altLang="en-US" sz="2400" b="1" dirty="0">
                <a:solidFill>
                  <a:srgbClr val="C00000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978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FEDFDF1B-951A-4CB5-8476-645DDC52B865}"/>
              </a:ext>
            </a:extLst>
          </p:cNvPr>
          <p:cNvGrpSpPr/>
          <p:nvPr/>
        </p:nvGrpSpPr>
        <p:grpSpPr>
          <a:xfrm>
            <a:off x="725840" y="825250"/>
            <a:ext cx="7482433" cy="544862"/>
            <a:chOff x="725840" y="825250"/>
            <a:chExt cx="7482433" cy="544862"/>
          </a:xfrm>
        </p:grpSpPr>
        <p:sp>
          <p:nvSpPr>
            <p:cNvPr id="5" name="Text Box 5">
              <a:extLst>
                <a:ext uri="{FF2B5EF4-FFF2-40B4-BE49-F238E27FC236}">
                  <a16:creationId xmlns:a16="http://schemas.microsoft.com/office/drawing/2014/main" id="{EDBE827C-2FAF-4ADF-A3F1-05D8A26A28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840" y="825250"/>
              <a:ext cx="1219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+mn-ea"/>
                  <a:ea typeface="+mn-ea"/>
                </a:rPr>
                <a:t>2</a:t>
              </a: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18BF4D04-0A09-43A7-A6C0-604E39E47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1473" y="850999"/>
              <a:ext cx="5508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在</a:t>
              </a:r>
            </a:p>
          </p:txBody>
        </p:sp>
        <p:graphicFrame>
          <p:nvGraphicFramePr>
            <p:cNvPr id="12" name="Object 8">
              <a:extLst>
                <a:ext uri="{FF2B5EF4-FFF2-40B4-BE49-F238E27FC236}">
                  <a16:creationId xmlns:a16="http://schemas.microsoft.com/office/drawing/2014/main" id="{B51C07FD-0BDE-4241-8B9A-7BCA2DE77B3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9976907"/>
                </p:ext>
              </p:extLst>
            </p:nvPr>
          </p:nvGraphicFramePr>
          <p:xfrm>
            <a:off x="3882335" y="849412"/>
            <a:ext cx="11303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14" name="Equation" r:id="rId3" imgW="1839960" imgH="826920" progId="Equation.DSMT4">
                    <p:embed/>
                  </p:oleObj>
                </mc:Choice>
                <mc:Fallback>
                  <p:oleObj name="Equation" r:id="rId3" imgW="1839960" imgH="826920" progId="Equation.DSMT4">
                    <p:embed/>
                    <p:pic>
                      <p:nvPicPr>
                        <p:cNvPr id="60" name="Object 8">
                          <a:extLst>
                            <a:ext uri="{FF2B5EF4-FFF2-40B4-BE49-F238E27FC236}">
                              <a16:creationId xmlns:a16="http://schemas.microsoft.com/office/drawing/2014/main" id="{8751B711-DED9-44B1-AD3F-7FEAC72F925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2335" y="849412"/>
                          <a:ext cx="1130300" cy="520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FC16D8E0-0266-4D5D-A5EE-B2FDD45B7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4073" y="836712"/>
              <a:ext cx="3124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上单调增加且连续</a:t>
              </a:r>
              <a:r>
                <a:rPr kumimoji="1" lang="en-US" altLang="zh-CN" sz="2400" b="1" dirty="0">
                  <a:latin typeface="+mn-ea"/>
                  <a:ea typeface="+mn-ea"/>
                </a:rPr>
                <a:t>,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A60C729E-74AE-47CD-9077-B5AB0F057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6878" y="854337"/>
              <a:ext cx="15885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函数</a:t>
              </a:r>
            </a:p>
          </p:txBody>
        </p:sp>
        <p:graphicFrame>
          <p:nvGraphicFramePr>
            <p:cNvPr id="15" name="Object 64">
              <a:extLst>
                <a:ext uri="{FF2B5EF4-FFF2-40B4-BE49-F238E27FC236}">
                  <a16:creationId xmlns:a16="http://schemas.microsoft.com/office/drawing/2014/main" id="{D1340861-84E8-4F7E-AFA3-98F81518405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5015519"/>
                </p:ext>
              </p:extLst>
            </p:nvPr>
          </p:nvGraphicFramePr>
          <p:xfrm>
            <a:off x="2203228" y="933017"/>
            <a:ext cx="1077913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15" name="Equation" r:id="rId5" imgW="1079280" imgH="342720" progId="Equation.DSMT4">
                    <p:embed/>
                  </p:oleObj>
                </mc:Choice>
                <mc:Fallback>
                  <p:oleObj name="Equation" r:id="rId5" imgW="1079280" imgH="342720" progId="Equation.DSMT4">
                    <p:embed/>
                    <p:pic>
                      <p:nvPicPr>
                        <p:cNvPr id="51" name="Object 64">
                          <a:extLst>
                            <a:ext uri="{FF2B5EF4-FFF2-40B4-BE49-F238E27FC236}">
                              <a16:creationId xmlns:a16="http://schemas.microsoft.com/office/drawing/2014/main" id="{6E29F726-1399-4EC2-B529-5110DBAC939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3228" y="933017"/>
                          <a:ext cx="1077913" cy="341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0A892101-C211-4C43-A335-D83A9BC23619}"/>
              </a:ext>
            </a:extLst>
          </p:cNvPr>
          <p:cNvGrpSpPr/>
          <p:nvPr/>
        </p:nvGrpSpPr>
        <p:grpSpPr>
          <a:xfrm>
            <a:off x="673973" y="1560203"/>
            <a:ext cx="7433003" cy="488725"/>
            <a:chOff x="673973" y="1560203"/>
            <a:chExt cx="7433003" cy="488725"/>
          </a:xfrm>
        </p:grpSpPr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E9F1906A-7C37-4DB8-B697-CEB21EDB1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973" y="1566738"/>
              <a:ext cx="15885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其反函数</a:t>
              </a:r>
            </a:p>
          </p:txBody>
        </p:sp>
        <p:graphicFrame>
          <p:nvGraphicFramePr>
            <p:cNvPr id="8" name="Object 4">
              <a:extLst>
                <a:ext uri="{FF2B5EF4-FFF2-40B4-BE49-F238E27FC236}">
                  <a16:creationId xmlns:a16="http://schemas.microsoft.com/office/drawing/2014/main" id="{93C71693-5555-437B-8E4A-6CBA7428C44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3625554"/>
                </p:ext>
              </p:extLst>
            </p:nvPr>
          </p:nvGraphicFramePr>
          <p:xfrm>
            <a:off x="2092361" y="1664508"/>
            <a:ext cx="1447560" cy="342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16" name="Equation" r:id="rId7" imgW="1447560" imgH="342720" progId="Equation.DSMT4">
                    <p:embed/>
                  </p:oleObj>
                </mc:Choice>
                <mc:Fallback>
                  <p:oleObj name="Equation" r:id="rId7" imgW="1447560" imgH="342720" progId="Equation.DSMT4">
                    <p:embed/>
                    <p:pic>
                      <p:nvPicPr>
                        <p:cNvPr id="73" name="Object 4">
                          <a:extLst>
                            <a:ext uri="{FF2B5EF4-FFF2-40B4-BE49-F238E27FC236}">
                              <a16:creationId xmlns:a16="http://schemas.microsoft.com/office/drawing/2014/main" id="{CE392FE2-C6D9-4B5B-B8A2-9F0657CECF2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2361" y="1664508"/>
                          <a:ext cx="1447560" cy="3427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25542DB4-7C72-4B02-B3F5-DC65950E4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0025" y="1560203"/>
              <a:ext cx="44369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        上也单调增加且连续</a:t>
              </a:r>
              <a:r>
                <a:rPr kumimoji="1" lang="en-US" altLang="zh-CN" sz="2400" b="1" dirty="0">
                  <a:latin typeface="+mn-ea"/>
                  <a:ea typeface="+mn-ea"/>
                </a:rPr>
                <a:t>,</a:t>
              </a:r>
            </a:p>
          </p:txBody>
        </p:sp>
        <p:graphicFrame>
          <p:nvGraphicFramePr>
            <p:cNvPr id="10" name="Object 8">
              <a:extLst>
                <a:ext uri="{FF2B5EF4-FFF2-40B4-BE49-F238E27FC236}">
                  <a16:creationId xmlns:a16="http://schemas.microsoft.com/office/drawing/2014/main" id="{8C572246-3494-4084-90FB-10F83D7BF9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8385228"/>
                </p:ext>
              </p:extLst>
            </p:nvPr>
          </p:nvGraphicFramePr>
          <p:xfrm>
            <a:off x="4126385" y="1643931"/>
            <a:ext cx="82391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17" name="Equation" r:id="rId9" imgW="812520" imgH="342720" progId="Equation.DSMT4">
                    <p:embed/>
                  </p:oleObj>
                </mc:Choice>
                <mc:Fallback>
                  <p:oleObj name="Equation" r:id="rId9" imgW="812520" imgH="342720" progId="Equation.DSMT4">
                    <p:embed/>
                    <p:pic>
                      <p:nvPicPr>
                        <p:cNvPr id="75" name="Object 8">
                          <a:extLst>
                            <a:ext uri="{FF2B5EF4-FFF2-40B4-BE49-F238E27FC236}">
                              <a16:creationId xmlns:a16="http://schemas.microsoft.com/office/drawing/2014/main" id="{B6CBC333-C4A9-47F2-B539-42DBF9ABC67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6385" y="1643931"/>
                          <a:ext cx="823913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07A098B-83FD-4838-BB8B-5FBEC9A8606E}"/>
                </a:ext>
              </a:extLst>
            </p:cNvPr>
            <p:cNvSpPr/>
            <p:nvPr/>
          </p:nvSpPr>
          <p:spPr>
            <a:xfrm>
              <a:off x="3581059" y="1587263"/>
              <a:ext cx="4940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400" b="1" dirty="0">
                  <a:latin typeface="+mn-ea"/>
                </a:rPr>
                <a:t>在</a:t>
              </a:r>
              <a:endParaRPr lang="zh-CN" altLang="en-US" sz="2400" dirty="0"/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215B8FB2-AE73-4B90-81CC-D0AB402635E3}"/>
              </a:ext>
            </a:extLst>
          </p:cNvPr>
          <p:cNvGrpSpPr/>
          <p:nvPr/>
        </p:nvGrpSpPr>
        <p:grpSpPr>
          <a:xfrm>
            <a:off x="879395" y="2190663"/>
            <a:ext cx="5500952" cy="500802"/>
            <a:chOff x="879395" y="2190663"/>
            <a:chExt cx="5500952" cy="500802"/>
          </a:xfrm>
        </p:grpSpPr>
        <p:graphicFrame>
          <p:nvGraphicFramePr>
            <p:cNvPr id="6" name="Object 8">
              <a:extLst>
                <a:ext uri="{FF2B5EF4-FFF2-40B4-BE49-F238E27FC236}">
                  <a16:creationId xmlns:a16="http://schemas.microsoft.com/office/drawing/2014/main" id="{DD34E928-F882-4FE3-BEDE-9AFB786718C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4351030"/>
                </p:ext>
              </p:extLst>
            </p:nvPr>
          </p:nvGraphicFramePr>
          <p:xfrm>
            <a:off x="2714640" y="2284419"/>
            <a:ext cx="823913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18" name="Equation" r:id="rId11" imgW="812520" imgH="342720" progId="Equation.DSMT4">
                    <p:embed/>
                  </p:oleObj>
                </mc:Choice>
                <mc:Fallback>
                  <p:oleObj name="Equation" r:id="rId11" imgW="812520" imgH="342720" progId="Equation.DSMT4">
                    <p:embed/>
                    <p:pic>
                      <p:nvPicPr>
                        <p:cNvPr id="65" name="Object 8">
                          <a:extLst>
                            <a:ext uri="{FF2B5EF4-FFF2-40B4-BE49-F238E27FC236}">
                              <a16:creationId xmlns:a16="http://schemas.microsoft.com/office/drawing/2014/main" id="{FD2AAE1F-8EAE-4162-8228-6407E6DC72E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4640" y="2284419"/>
                          <a:ext cx="823913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64">
              <a:extLst>
                <a:ext uri="{FF2B5EF4-FFF2-40B4-BE49-F238E27FC236}">
                  <a16:creationId xmlns:a16="http://schemas.microsoft.com/office/drawing/2014/main" id="{C15536BF-A707-40A7-BB4E-AA9F1AD0D88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7460421"/>
                </p:ext>
              </p:extLst>
            </p:nvPr>
          </p:nvGraphicFramePr>
          <p:xfrm>
            <a:off x="879395" y="2286900"/>
            <a:ext cx="1446213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19" name="Equation" r:id="rId13" imgW="1447560" imgH="342720" progId="Equation.DSMT4">
                    <p:embed/>
                  </p:oleObj>
                </mc:Choice>
                <mc:Fallback>
                  <p:oleObj name="Equation" r:id="rId13" imgW="1447560" imgH="342720" progId="Equation.DSMT4">
                    <p:embed/>
                    <p:pic>
                      <p:nvPicPr>
                        <p:cNvPr id="54" name="Object 64">
                          <a:extLst>
                            <a:ext uri="{FF2B5EF4-FFF2-40B4-BE49-F238E27FC236}">
                              <a16:creationId xmlns:a16="http://schemas.microsoft.com/office/drawing/2014/main" id="{6E29F726-1399-4EC2-B529-5110DBAC939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9395" y="2286900"/>
                          <a:ext cx="1446213" cy="341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54964764-93FE-4EAF-AA08-5C921AAB1800}"/>
                </a:ext>
              </a:extLst>
            </p:cNvPr>
            <p:cNvSpPr/>
            <p:nvPr/>
          </p:nvSpPr>
          <p:spPr>
            <a:xfrm>
              <a:off x="2248139" y="2229800"/>
              <a:ext cx="4940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400" b="1" dirty="0">
                  <a:latin typeface="+mn-ea"/>
                </a:rPr>
                <a:t>在</a:t>
              </a:r>
              <a:endParaRPr lang="zh-CN" altLang="en-US" sz="2400" dirty="0"/>
            </a:p>
          </p:txBody>
        </p:sp>
        <p:sp>
          <p:nvSpPr>
            <p:cNvPr id="19" name="Text Box 12">
              <a:extLst>
                <a:ext uri="{FF2B5EF4-FFF2-40B4-BE49-F238E27FC236}">
                  <a16:creationId xmlns:a16="http://schemas.microsoft.com/office/drawing/2014/main" id="{100DF6D3-7B65-4EE8-80CF-48D7710CE6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0248" y="2190663"/>
              <a:ext cx="28600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上单调增加且连续</a:t>
              </a:r>
              <a:r>
                <a:rPr kumimoji="1" lang="en-US" altLang="zh-CN" sz="2400" b="1" dirty="0">
                  <a:latin typeface="+mn-ea"/>
                  <a:ea typeface="+mn-ea"/>
                </a:rPr>
                <a:t>.</a:t>
              </a: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55FAC86D-0A8D-4961-9AF1-21C560EE7A46}"/>
              </a:ext>
            </a:extLst>
          </p:cNvPr>
          <p:cNvGrpSpPr/>
          <p:nvPr/>
        </p:nvGrpSpPr>
        <p:grpSpPr>
          <a:xfrm>
            <a:off x="1769564" y="3857479"/>
            <a:ext cx="5604872" cy="461665"/>
            <a:chOff x="1769564" y="3857479"/>
            <a:chExt cx="5604872" cy="461665"/>
          </a:xfrm>
        </p:grpSpPr>
        <p:graphicFrame>
          <p:nvGraphicFramePr>
            <p:cNvPr id="22" name="Object 6">
              <a:extLst>
                <a:ext uri="{FF2B5EF4-FFF2-40B4-BE49-F238E27FC236}">
                  <a16:creationId xmlns:a16="http://schemas.microsoft.com/office/drawing/2014/main" id="{91A1721D-6ED0-4D39-B364-C52DBA984AF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887496"/>
                </p:ext>
              </p:extLst>
            </p:nvPr>
          </p:nvGraphicFramePr>
          <p:xfrm>
            <a:off x="1769564" y="3979078"/>
            <a:ext cx="1460160" cy="317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20" name="Equation" r:id="rId15" imgW="1460160" imgH="317160" progId="Equation.DSMT4">
                    <p:embed/>
                  </p:oleObj>
                </mc:Choice>
                <mc:Fallback>
                  <p:oleObj name="Equation" r:id="rId15" imgW="1460160" imgH="31716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A48735C9-9C99-40C8-8D69-6CB4289F3CF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9564" y="3979078"/>
                          <a:ext cx="1460160" cy="3171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4" name="组合 13">
              <a:extLst>
                <a:ext uri="{FF2B5EF4-FFF2-40B4-BE49-F238E27FC236}">
                  <a16:creationId xmlns:a16="http://schemas.microsoft.com/office/drawing/2014/main" id="{5C44B44C-DD52-448A-BE4C-8FE0796956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1759" y="3857479"/>
              <a:ext cx="4162677" cy="461665"/>
              <a:chOff x="3828355" y="4436394"/>
              <a:chExt cx="4162677" cy="461351"/>
            </a:xfrm>
          </p:grpSpPr>
          <p:graphicFrame>
            <p:nvGraphicFramePr>
              <p:cNvPr id="25" name="Object 8">
                <a:extLst>
                  <a:ext uri="{FF2B5EF4-FFF2-40B4-BE49-F238E27FC236}">
                    <a16:creationId xmlns:a16="http://schemas.microsoft.com/office/drawing/2014/main" id="{1E4735FB-5AC8-451E-9A87-E2E550EF9B1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1628697"/>
                  </p:ext>
                </p:extLst>
              </p:nvPr>
            </p:nvGraphicFramePr>
            <p:xfrm>
              <a:off x="4285698" y="4509173"/>
              <a:ext cx="965160" cy="3424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5521" name="Equation" r:id="rId17" imgW="965160" imgH="342720" progId="Equation.DSMT4">
                      <p:embed/>
                    </p:oleObj>
                  </mc:Choice>
                  <mc:Fallback>
                    <p:oleObj name="Equation" r:id="rId17" imgW="965160" imgH="342720" progId="Equation.DSMT4">
                      <p:embed/>
                      <p:pic>
                        <p:nvPicPr>
                          <p:cNvPr id="11" name="Object 8">
                            <a:extLst>
                              <a:ext uri="{FF2B5EF4-FFF2-40B4-BE49-F238E27FC236}">
                                <a16:creationId xmlns:a16="http://schemas.microsoft.com/office/drawing/2014/main" id="{60F0CC7B-0E39-40C3-8FC8-02B9F200B73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grayscl/>
                            <a:biLevel thresh="50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85698" y="4509173"/>
                            <a:ext cx="965160" cy="3424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" name="Text Box 12">
                <a:extLst>
                  <a:ext uri="{FF2B5EF4-FFF2-40B4-BE49-F238E27FC236}">
                    <a16:creationId xmlns:a16="http://schemas.microsoft.com/office/drawing/2014/main" id="{53307CE6-4E02-4AF2-A35B-9005A06444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8355" y="4436394"/>
                <a:ext cx="4162677" cy="461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2400" b="1" dirty="0">
                    <a:latin typeface="+mn-ea"/>
                    <a:ea typeface="+mn-ea"/>
                  </a:rPr>
                  <a:t>在       上单调增加且连续</a:t>
                </a:r>
                <a:r>
                  <a:rPr kumimoji="1" lang="en-US" altLang="zh-CN" sz="2400" b="1" dirty="0">
                    <a:latin typeface="+mn-ea"/>
                    <a:ea typeface="+mn-ea"/>
                  </a:rPr>
                  <a:t>,</a:t>
                </a:r>
              </a:p>
            </p:txBody>
          </p:sp>
        </p:grpSp>
      </p:grpSp>
      <p:sp>
        <p:nvSpPr>
          <p:cNvPr id="27" name="Text Box 9">
            <a:extLst>
              <a:ext uri="{FF2B5EF4-FFF2-40B4-BE49-F238E27FC236}">
                <a16:creationId xmlns:a16="http://schemas.microsoft.com/office/drawing/2014/main" id="{83AB7E3A-ECE6-4CAF-8484-938736618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344" y="5525204"/>
            <a:ext cx="6107092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  <a:extLst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 结论</a:t>
            </a:r>
            <a:r>
              <a:rPr kumimoji="1" lang="zh-CN" altLang="en-US" sz="2400" b="1" dirty="0">
                <a:latin typeface="+mn-ea"/>
                <a:ea typeface="+mn-ea"/>
              </a:rPr>
              <a:t> 反三角函数在其定义域内都是连续的</a:t>
            </a:r>
            <a:r>
              <a:rPr kumimoji="1" lang="en-US" altLang="zh-CN" sz="2400" b="1" dirty="0">
                <a:latin typeface="+mn-ea"/>
                <a:ea typeface="+mn-ea"/>
              </a:rPr>
              <a:t>.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98C69F2-7FB7-4C2C-A674-FEEAE9EB0C44}"/>
              </a:ext>
            </a:extLst>
          </p:cNvPr>
          <p:cNvGrpSpPr/>
          <p:nvPr/>
        </p:nvGrpSpPr>
        <p:grpSpPr>
          <a:xfrm>
            <a:off x="763139" y="3107782"/>
            <a:ext cx="7512695" cy="491357"/>
            <a:chOff x="763139" y="3107782"/>
            <a:chExt cx="7512695" cy="491357"/>
          </a:xfrm>
        </p:grpSpPr>
        <p:sp>
          <p:nvSpPr>
            <p:cNvPr id="20" name="Text Box 10">
              <a:extLst>
                <a:ext uri="{FF2B5EF4-FFF2-40B4-BE49-F238E27FC236}">
                  <a16:creationId xmlns:a16="http://schemas.microsoft.com/office/drawing/2014/main" id="{8337F43C-73E2-4A4C-A4CF-D9062F884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139" y="3107782"/>
              <a:ext cx="100841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同理</a:t>
              </a:r>
            </a:p>
          </p:txBody>
        </p:sp>
        <p:graphicFrame>
          <p:nvGraphicFramePr>
            <p:cNvPr id="21" name="Object 5">
              <a:extLst>
                <a:ext uri="{FF2B5EF4-FFF2-40B4-BE49-F238E27FC236}">
                  <a16:creationId xmlns:a16="http://schemas.microsoft.com/office/drawing/2014/main" id="{2841B720-DB4A-45D6-AA18-F6EEEDE6AC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614305"/>
                </p:ext>
              </p:extLst>
            </p:nvPr>
          </p:nvGraphicFramePr>
          <p:xfrm>
            <a:off x="1748769" y="3270565"/>
            <a:ext cx="1485720" cy="279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22" name="Equation" r:id="rId19" imgW="1485720" imgH="279360" progId="Equation.DSMT4">
                    <p:embed/>
                  </p:oleObj>
                </mc:Choice>
                <mc:Fallback>
                  <p:oleObj name="Equation" r:id="rId19" imgW="1485720" imgH="279360" progId="Equation.DSMT4">
                    <p:embed/>
                    <p:pic>
                      <p:nvPicPr>
                        <p:cNvPr id="6" name="Object 5">
                          <a:extLst>
                            <a:ext uri="{FF2B5EF4-FFF2-40B4-BE49-F238E27FC236}">
                              <a16:creationId xmlns:a16="http://schemas.microsoft.com/office/drawing/2014/main" id="{B717B565-BAC5-4A51-B217-9E4AA343B64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8769" y="3270565"/>
                          <a:ext cx="1485720" cy="279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26CA715B-6199-4167-80A7-28BA13832E11}"/>
                </a:ext>
              </a:extLst>
            </p:cNvPr>
            <p:cNvGrpSpPr/>
            <p:nvPr/>
          </p:nvGrpSpPr>
          <p:grpSpPr>
            <a:xfrm>
              <a:off x="3211709" y="3137474"/>
              <a:ext cx="5064125" cy="461665"/>
              <a:chOff x="3563888" y="1017266"/>
              <a:chExt cx="5064125" cy="461665"/>
            </a:xfrm>
          </p:grpSpPr>
          <p:sp>
            <p:nvSpPr>
              <p:cNvPr id="29" name="Text Box 12">
                <a:extLst>
                  <a:ext uri="{FF2B5EF4-FFF2-40B4-BE49-F238E27FC236}">
                    <a16:creationId xmlns:a16="http://schemas.microsoft.com/office/drawing/2014/main" id="{B05AE010-35D1-4995-8F35-FD0F555B55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3888" y="1017266"/>
                <a:ext cx="506412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2400" b="1" dirty="0">
                    <a:latin typeface="+mn-ea"/>
                    <a:ea typeface="+mn-ea"/>
                  </a:rPr>
                  <a:t>在      上单调减少且连续</a:t>
                </a:r>
                <a:r>
                  <a:rPr kumimoji="1" lang="en-US" altLang="zh-CN" sz="2400" b="1" dirty="0">
                    <a:latin typeface="+mn-ea"/>
                    <a:ea typeface="+mn-ea"/>
                  </a:rPr>
                  <a:t>,</a:t>
                </a:r>
              </a:p>
            </p:txBody>
          </p:sp>
          <p:graphicFrame>
            <p:nvGraphicFramePr>
              <p:cNvPr id="30" name="Object 8">
                <a:extLst>
                  <a:ext uri="{FF2B5EF4-FFF2-40B4-BE49-F238E27FC236}">
                    <a16:creationId xmlns:a16="http://schemas.microsoft.com/office/drawing/2014/main" id="{821532CD-A0C5-48AE-A65C-CF47C41E243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65941413"/>
                  </p:ext>
                </p:extLst>
              </p:nvPr>
            </p:nvGraphicFramePr>
            <p:xfrm>
              <a:off x="4067944" y="1089199"/>
              <a:ext cx="823913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5523" name="Equation" r:id="rId21" imgW="812520" imgH="342720" progId="Equation.DSMT4">
                      <p:embed/>
                    </p:oleObj>
                  </mc:Choice>
                  <mc:Fallback>
                    <p:oleObj name="Equation" r:id="rId21" imgW="812520" imgH="342720" progId="Equation.DSMT4">
                      <p:embed/>
                      <p:pic>
                        <p:nvPicPr>
                          <p:cNvPr id="18" name="Object 8">
                            <a:extLst>
                              <a:ext uri="{FF2B5EF4-FFF2-40B4-BE49-F238E27FC236}">
                                <a16:creationId xmlns:a16="http://schemas.microsoft.com/office/drawing/2014/main" id="{1DBF83AC-3C50-477F-B6CE-02299C62DAC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grayscl/>
                            <a:biLevel thresh="50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67944" y="1089199"/>
                            <a:ext cx="823913" cy="3524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D333F580-4C19-4D56-A8AB-F897C6389E81}"/>
              </a:ext>
            </a:extLst>
          </p:cNvPr>
          <p:cNvGrpSpPr/>
          <p:nvPr/>
        </p:nvGrpSpPr>
        <p:grpSpPr>
          <a:xfrm>
            <a:off x="1776460" y="4649567"/>
            <a:ext cx="6547817" cy="461665"/>
            <a:chOff x="1776460" y="4649567"/>
            <a:chExt cx="6547817" cy="461665"/>
          </a:xfrm>
        </p:grpSpPr>
        <p:graphicFrame>
          <p:nvGraphicFramePr>
            <p:cNvPr id="23" name="Object 7">
              <a:extLst>
                <a:ext uri="{FF2B5EF4-FFF2-40B4-BE49-F238E27FC236}">
                  <a16:creationId xmlns:a16="http://schemas.microsoft.com/office/drawing/2014/main" id="{C58990C6-5C92-45C2-872D-E4A5E2BB757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9397979"/>
                </p:ext>
              </p:extLst>
            </p:nvPr>
          </p:nvGraphicFramePr>
          <p:xfrm>
            <a:off x="1776460" y="4747548"/>
            <a:ext cx="1498320" cy="317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524" name="Equation" r:id="rId22" imgW="1498320" imgH="317160" progId="Equation.DSMT4">
                    <p:embed/>
                  </p:oleObj>
                </mc:Choice>
                <mc:Fallback>
                  <p:oleObj name="Equation" r:id="rId22" imgW="1498320" imgH="31716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47DDC87C-44C4-4A6C-AF72-6997E520B4E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460" y="4747548"/>
                          <a:ext cx="1498320" cy="3171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CE7E3290-9266-47A8-B135-1161A01F6390}"/>
                </a:ext>
              </a:extLst>
            </p:cNvPr>
            <p:cNvGrpSpPr/>
            <p:nvPr/>
          </p:nvGrpSpPr>
          <p:grpSpPr>
            <a:xfrm>
              <a:off x="3260152" y="4649567"/>
              <a:ext cx="5064125" cy="461665"/>
              <a:chOff x="3612331" y="2529359"/>
              <a:chExt cx="5064125" cy="461665"/>
            </a:xfrm>
          </p:grpSpPr>
          <p:sp>
            <p:nvSpPr>
              <p:cNvPr id="32" name="Text Box 12">
                <a:extLst>
                  <a:ext uri="{FF2B5EF4-FFF2-40B4-BE49-F238E27FC236}">
                    <a16:creationId xmlns:a16="http://schemas.microsoft.com/office/drawing/2014/main" id="{8F9C6FD0-239E-4FCB-99DA-B2D8F87356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12331" y="2529359"/>
                <a:ext cx="506412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2400" b="1" dirty="0">
                    <a:latin typeface="+mn-ea"/>
                    <a:ea typeface="+mn-ea"/>
                  </a:rPr>
                  <a:t>在      上单调减少且连续</a:t>
                </a:r>
                <a:r>
                  <a:rPr kumimoji="1" lang="en-US" altLang="zh-CN" sz="2400" b="1" dirty="0">
                    <a:latin typeface="+mn-ea"/>
                    <a:ea typeface="+mn-ea"/>
                  </a:rPr>
                  <a:t>.</a:t>
                </a:r>
              </a:p>
            </p:txBody>
          </p:sp>
          <p:graphicFrame>
            <p:nvGraphicFramePr>
              <p:cNvPr id="33" name="Object 8">
                <a:extLst>
                  <a:ext uri="{FF2B5EF4-FFF2-40B4-BE49-F238E27FC236}">
                    <a16:creationId xmlns:a16="http://schemas.microsoft.com/office/drawing/2014/main" id="{2E4E547A-31BC-4582-9CE2-60E5C55190F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87627617"/>
                  </p:ext>
                </p:extLst>
              </p:nvPr>
            </p:nvGraphicFramePr>
            <p:xfrm>
              <a:off x="4021281" y="2632053"/>
              <a:ext cx="965160" cy="3427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5525" name="Equation" r:id="rId24" imgW="965160" imgH="342720" progId="Equation.DSMT4">
                      <p:embed/>
                    </p:oleObj>
                  </mc:Choice>
                  <mc:Fallback>
                    <p:oleObj name="Equation" r:id="rId24" imgW="965160" imgH="342720" progId="Equation.DSMT4">
                      <p:embed/>
                      <p:pic>
                        <p:nvPicPr>
                          <p:cNvPr id="20" name="Object 8">
                            <a:extLst>
                              <a:ext uri="{FF2B5EF4-FFF2-40B4-BE49-F238E27FC236}">
                                <a16:creationId xmlns:a16="http://schemas.microsoft.com/office/drawing/2014/main" id="{7DEE2379-AB39-45D0-ABE1-A13722EDCE9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grayscl/>
                            <a:biLevel thresh="50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21281" y="2632053"/>
                            <a:ext cx="965160" cy="3427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419191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22" name="矩形 50">
            <a:extLst>
              <a:ext uri="{FF2B5EF4-FFF2-40B4-BE49-F238E27FC236}">
                <a16:creationId xmlns:a16="http://schemas.microsoft.com/office/drawing/2014/main" id="{A452980A-4C54-47A0-8831-F163C83C1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35" y="858113"/>
            <a:ext cx="4608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三、复合函数的连续性</a:t>
            </a:r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7E6F2566-2042-4540-9387-1D83538062C5}"/>
              </a:ext>
            </a:extLst>
          </p:cNvPr>
          <p:cNvGrpSpPr/>
          <p:nvPr/>
        </p:nvGrpSpPr>
        <p:grpSpPr>
          <a:xfrm>
            <a:off x="927933" y="1700808"/>
            <a:ext cx="7627499" cy="479821"/>
            <a:chOff x="927933" y="1700808"/>
            <a:chExt cx="7627499" cy="479821"/>
          </a:xfrm>
        </p:grpSpPr>
        <p:sp>
          <p:nvSpPr>
            <p:cNvPr id="40" name="Text Box 2">
              <a:extLst>
                <a:ext uri="{FF2B5EF4-FFF2-40B4-BE49-F238E27FC236}">
                  <a16:creationId xmlns:a16="http://schemas.microsoft.com/office/drawing/2014/main" id="{9F65E198-D3E4-4E55-B87B-3AA0CB5CE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933" y="1700808"/>
              <a:ext cx="12239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050925" indent="-1050925"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定理</a:t>
              </a:r>
              <a:r>
                <a:rPr lang="en-US" altLang="zh-CN" sz="2400" b="1" dirty="0">
                  <a:solidFill>
                    <a:srgbClr val="0064FF"/>
                  </a:solidFill>
                  <a:latin typeface="+mn-ea"/>
                  <a:ea typeface="+mn-ea"/>
                </a:rPr>
                <a:t>3</a:t>
              </a:r>
              <a:endParaRPr lang="zh-CN" altLang="en-US" sz="2400" b="1" dirty="0">
                <a:solidFill>
                  <a:srgbClr val="0064FF"/>
                </a:solidFill>
                <a:latin typeface="+mn-ea"/>
                <a:ea typeface="+mn-ea"/>
              </a:endParaRPr>
            </a:p>
          </p:txBody>
        </p:sp>
        <p:sp>
          <p:nvSpPr>
            <p:cNvPr id="42" name="Text Box 42">
              <a:extLst>
                <a:ext uri="{FF2B5EF4-FFF2-40B4-BE49-F238E27FC236}">
                  <a16:creationId xmlns:a16="http://schemas.microsoft.com/office/drawing/2014/main" id="{16311ECB-8B8A-4BA1-BB94-E9E8808D63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4328" y="1718964"/>
              <a:ext cx="11087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设函数</a:t>
              </a:r>
            </a:p>
          </p:txBody>
        </p:sp>
        <p:graphicFrame>
          <p:nvGraphicFramePr>
            <p:cNvPr id="43" name="对象 42">
              <a:extLst>
                <a:ext uri="{FF2B5EF4-FFF2-40B4-BE49-F238E27FC236}">
                  <a16:creationId xmlns:a16="http://schemas.microsoft.com/office/drawing/2014/main" id="{C3D4B4A6-0FE2-47A2-93D0-5A0DEDB4A13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1517634"/>
                </p:ext>
              </p:extLst>
            </p:nvPr>
          </p:nvGraphicFramePr>
          <p:xfrm>
            <a:off x="2899526" y="1792083"/>
            <a:ext cx="14732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90" name="Equation" r:id="rId3" imgW="1473120" imgH="342720" progId="Equation.DSMT4">
                    <p:embed/>
                  </p:oleObj>
                </mc:Choice>
                <mc:Fallback>
                  <p:oleObj name="Equation" r:id="rId3" imgW="1473120" imgH="342720" progId="Equation.DSMT4">
                    <p:embed/>
                    <p:pic>
                      <p:nvPicPr>
                        <p:cNvPr id="9" name="对象 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899526" y="1792083"/>
                          <a:ext cx="14732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Text Box 42">
              <a:extLst>
                <a:ext uri="{FF2B5EF4-FFF2-40B4-BE49-F238E27FC236}">
                  <a16:creationId xmlns:a16="http://schemas.microsoft.com/office/drawing/2014/main" id="{F5476894-6A14-470A-A315-0B11F23ED5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9791" y="1718963"/>
              <a:ext cx="11087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由函数</a:t>
              </a:r>
            </a:p>
          </p:txBody>
        </p:sp>
        <p:graphicFrame>
          <p:nvGraphicFramePr>
            <p:cNvPr id="45" name="对象 44">
              <a:extLst>
                <a:ext uri="{FF2B5EF4-FFF2-40B4-BE49-F238E27FC236}">
                  <a16:creationId xmlns:a16="http://schemas.microsoft.com/office/drawing/2014/main" id="{D9B31A40-2EA2-4645-97DF-D0928F0372F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2399414"/>
                </p:ext>
              </p:extLst>
            </p:nvPr>
          </p:nvGraphicFramePr>
          <p:xfrm>
            <a:off x="7488632" y="1798734"/>
            <a:ext cx="10668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91" name="Equation" r:id="rId5" imgW="1066680" imgH="342720" progId="Equation.DSMT4">
                    <p:embed/>
                  </p:oleObj>
                </mc:Choice>
                <mc:Fallback>
                  <p:oleObj name="Equation" r:id="rId5" imgW="1066680" imgH="342720" progId="Equation.DSMT4">
                    <p:embed/>
                    <p:pic>
                      <p:nvPicPr>
                        <p:cNvPr id="21" name="对象 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488632" y="1798734"/>
                          <a:ext cx="10668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 Box 42">
              <a:extLst>
                <a:ext uri="{FF2B5EF4-FFF2-40B4-BE49-F238E27FC236}">
                  <a16:creationId xmlns:a16="http://schemas.microsoft.com/office/drawing/2014/main" id="{ED9313CC-13DC-4765-80E6-1E6B3BD4AD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0935" y="1700808"/>
              <a:ext cx="11087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与函数</a:t>
              </a:r>
            </a:p>
          </p:txBody>
        </p:sp>
        <p:graphicFrame>
          <p:nvGraphicFramePr>
            <p:cNvPr id="47" name="对象 46">
              <a:extLst>
                <a:ext uri="{FF2B5EF4-FFF2-40B4-BE49-F238E27FC236}">
                  <a16:creationId xmlns:a16="http://schemas.microsoft.com/office/drawing/2014/main" id="{69B5EAD8-60D1-4B2D-974A-ECA7F70C7AA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4874318"/>
                </p:ext>
              </p:extLst>
            </p:nvPr>
          </p:nvGraphicFramePr>
          <p:xfrm>
            <a:off x="5371306" y="1798734"/>
            <a:ext cx="1104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92" name="Equation" r:id="rId7" imgW="1104840" imgH="342720" progId="Equation.DSMT4">
                    <p:embed/>
                  </p:oleObj>
                </mc:Choice>
                <mc:Fallback>
                  <p:oleObj name="Equation" r:id="rId7" imgW="1104840" imgH="342720" progId="Equation.DSMT4">
                    <p:embed/>
                    <p:pic>
                      <p:nvPicPr>
                        <p:cNvPr id="23" name="对象 2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71306" y="1798734"/>
                          <a:ext cx="11049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Text Box 42">
            <a:extLst>
              <a:ext uri="{FF2B5EF4-FFF2-40B4-BE49-F238E27FC236}">
                <a16:creationId xmlns:a16="http://schemas.microsoft.com/office/drawing/2014/main" id="{0DF996FA-8E1A-458F-B541-1A151D422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16" y="2464220"/>
            <a:ext cx="1551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复合而成，</a:t>
            </a:r>
          </a:p>
        </p:txBody>
      </p:sp>
      <p:graphicFrame>
        <p:nvGraphicFramePr>
          <p:cNvPr id="49" name="对象 48">
            <a:extLst>
              <a:ext uri="{FF2B5EF4-FFF2-40B4-BE49-F238E27FC236}">
                <a16:creationId xmlns:a16="http://schemas.microsoft.com/office/drawing/2014/main" id="{57BB9679-51DC-4075-ABC7-E2EB8144FE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410281"/>
              </p:ext>
            </p:extLst>
          </p:nvPr>
        </p:nvGraphicFramePr>
        <p:xfrm>
          <a:off x="1846571" y="2378974"/>
          <a:ext cx="1727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93" name="Equation" r:id="rId9" imgW="1726920" imgH="596880" progId="Equation.DSMT4">
                  <p:embed/>
                </p:oleObj>
              </mc:Choice>
              <mc:Fallback>
                <p:oleObj name="Equation" r:id="rId9" imgW="1726920" imgH="596880" progId="Equation.DSMT4">
                  <p:embed/>
                  <p:pic>
                    <p:nvPicPr>
                      <p:cNvPr id="10" name="对象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46571" y="2378974"/>
                        <a:ext cx="17272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组合 80">
            <a:extLst>
              <a:ext uri="{FF2B5EF4-FFF2-40B4-BE49-F238E27FC236}">
                <a16:creationId xmlns:a16="http://schemas.microsoft.com/office/drawing/2014/main" id="{946FF927-5FB5-413D-8861-84FE1751078F}"/>
              </a:ext>
            </a:extLst>
          </p:cNvPr>
          <p:cNvGrpSpPr/>
          <p:nvPr/>
        </p:nvGrpSpPr>
        <p:grpSpPr>
          <a:xfrm>
            <a:off x="302667" y="3240118"/>
            <a:ext cx="5583225" cy="597021"/>
            <a:chOff x="302667" y="3160954"/>
            <a:chExt cx="5583225" cy="597021"/>
          </a:xfrm>
        </p:grpSpPr>
        <p:graphicFrame>
          <p:nvGraphicFramePr>
            <p:cNvPr id="41" name="Object 2">
              <a:extLst>
                <a:ext uri="{FF2B5EF4-FFF2-40B4-BE49-F238E27FC236}">
                  <a16:creationId xmlns:a16="http://schemas.microsoft.com/office/drawing/2014/main" id="{32129B31-1DA6-44F8-B9AD-7F96F2D80F0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7233566"/>
                </p:ext>
              </p:extLst>
            </p:nvPr>
          </p:nvGraphicFramePr>
          <p:xfrm>
            <a:off x="1961592" y="3237275"/>
            <a:ext cx="39243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94" name="Equation" r:id="rId11" imgW="3924000" imgH="520560" progId="Equation.DSMT4">
                    <p:embed/>
                  </p:oleObj>
                </mc:Choice>
                <mc:Fallback>
                  <p:oleObj name="Equation" r:id="rId11" imgW="3924000" imgH="520560" progId="Equation.DSMT4">
                    <p:embed/>
                    <p:pic>
                      <p:nvPicPr>
                        <p:cNvPr id="7" name="Object 2">
                          <a:extLst>
                            <a:ext uri="{FF2B5EF4-FFF2-40B4-BE49-F238E27FC236}">
                              <a16:creationId xmlns:a16="http://schemas.microsoft.com/office/drawing/2014/main" id="{514C9EA2-5373-42ED-A914-7460D1DC35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1592" y="3237275"/>
                          <a:ext cx="3924300" cy="520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Text Box 42">
              <a:extLst>
                <a:ext uri="{FF2B5EF4-FFF2-40B4-BE49-F238E27FC236}">
                  <a16:creationId xmlns:a16="http://schemas.microsoft.com/office/drawing/2014/main" id="{EEA94CFE-DE45-4A5A-B27D-6A06FF762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667" y="3160954"/>
              <a:ext cx="18421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连续，则有</a:t>
              </a:r>
            </a:p>
          </p:txBody>
        </p:sp>
      </p:grp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07BA50E5-6C5D-4431-AB11-C4777A8EF545}"/>
              </a:ext>
            </a:extLst>
          </p:cNvPr>
          <p:cNvGrpSpPr/>
          <p:nvPr/>
        </p:nvGrpSpPr>
        <p:grpSpPr>
          <a:xfrm>
            <a:off x="3595937" y="2532331"/>
            <a:ext cx="2384656" cy="576326"/>
            <a:chOff x="3512055" y="2488515"/>
            <a:chExt cx="2384656" cy="576326"/>
          </a:xfrm>
        </p:grpSpPr>
        <p:graphicFrame>
          <p:nvGraphicFramePr>
            <p:cNvPr id="39" name="Object 2">
              <a:extLst>
                <a:ext uri="{FF2B5EF4-FFF2-40B4-BE49-F238E27FC236}">
                  <a16:creationId xmlns:a16="http://schemas.microsoft.com/office/drawing/2014/main" id="{5788336D-0FE6-434F-87E6-CB4B5B5741A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0779563"/>
                </p:ext>
              </p:extLst>
            </p:nvPr>
          </p:nvGraphicFramePr>
          <p:xfrm>
            <a:off x="3991711" y="2544141"/>
            <a:ext cx="19050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95" name="Equation" r:id="rId13" imgW="1904760" imgH="520560" progId="Equation.DSMT4">
                    <p:embed/>
                  </p:oleObj>
                </mc:Choice>
                <mc:Fallback>
                  <p:oleObj name="Equation" r:id="rId13" imgW="1904760" imgH="520560" progId="Equation.DSMT4">
                    <p:embed/>
                    <p:pic>
                      <p:nvPicPr>
                        <p:cNvPr id="2" name="Object 2">
                          <a:extLst>
                            <a:ext uri="{FF2B5EF4-FFF2-40B4-BE49-F238E27FC236}">
                              <a16:creationId xmlns:a16="http://schemas.microsoft.com/office/drawing/2014/main" id="{514C9EA2-5373-42ED-A914-7460D1DC35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1711" y="2544141"/>
                          <a:ext cx="1905000" cy="520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Text Box 42">
              <a:extLst>
                <a:ext uri="{FF2B5EF4-FFF2-40B4-BE49-F238E27FC236}">
                  <a16:creationId xmlns:a16="http://schemas.microsoft.com/office/drawing/2014/main" id="{6ABAD53B-8FD0-42FF-B0C4-CD7B7C1C3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2055" y="2488515"/>
              <a:ext cx="5516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若</a:t>
              </a:r>
            </a:p>
          </p:txBody>
        </p: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E368FB7B-A71D-4E66-8181-8F5BC69AF832}"/>
              </a:ext>
            </a:extLst>
          </p:cNvPr>
          <p:cNvGrpSpPr/>
          <p:nvPr/>
        </p:nvGrpSpPr>
        <p:grpSpPr>
          <a:xfrm>
            <a:off x="5783793" y="2527549"/>
            <a:ext cx="2855802" cy="482603"/>
            <a:chOff x="5699268" y="2522887"/>
            <a:chExt cx="2855802" cy="482603"/>
          </a:xfrm>
        </p:grpSpPr>
        <p:sp>
          <p:nvSpPr>
            <p:cNvPr id="52" name="Text Box 42">
              <a:extLst>
                <a:ext uri="{FF2B5EF4-FFF2-40B4-BE49-F238E27FC236}">
                  <a16:creationId xmlns:a16="http://schemas.microsoft.com/office/drawing/2014/main" id="{7300A0A6-6BE3-4D60-80B8-5B7638C45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9268" y="2522887"/>
              <a:ext cx="11087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而函数</a:t>
              </a:r>
            </a:p>
          </p:txBody>
        </p:sp>
        <p:graphicFrame>
          <p:nvGraphicFramePr>
            <p:cNvPr id="53" name="对象 52">
              <a:extLst>
                <a:ext uri="{FF2B5EF4-FFF2-40B4-BE49-F238E27FC236}">
                  <a16:creationId xmlns:a16="http://schemas.microsoft.com/office/drawing/2014/main" id="{7E30CF91-11A5-4830-B7C8-B379A037B8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128809"/>
                </p:ext>
              </p:extLst>
            </p:nvPr>
          </p:nvGraphicFramePr>
          <p:xfrm>
            <a:off x="6723768" y="2613515"/>
            <a:ext cx="1104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96" name="Equation" r:id="rId15" imgW="1104840" imgH="342720" progId="Equation.DSMT4">
                    <p:embed/>
                  </p:oleObj>
                </mc:Choice>
                <mc:Fallback>
                  <p:oleObj name="Equation" r:id="rId15" imgW="1104840" imgH="342720" progId="Equation.DSMT4">
                    <p:embed/>
                    <p:pic>
                      <p:nvPicPr>
                        <p:cNvPr id="28" name="对象 27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723768" y="2613515"/>
                          <a:ext cx="11049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Text Box 42">
              <a:extLst>
                <a:ext uri="{FF2B5EF4-FFF2-40B4-BE49-F238E27FC236}">
                  <a16:creationId xmlns:a16="http://schemas.microsoft.com/office/drawing/2014/main" id="{52B4F6F6-3EC1-4D03-8728-40AE086AC6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1569" y="2543825"/>
              <a:ext cx="5516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在</a:t>
              </a:r>
            </a:p>
          </p:txBody>
        </p:sp>
        <p:graphicFrame>
          <p:nvGraphicFramePr>
            <p:cNvPr id="55" name="对象 54">
              <a:extLst>
                <a:ext uri="{FF2B5EF4-FFF2-40B4-BE49-F238E27FC236}">
                  <a16:creationId xmlns:a16="http://schemas.microsoft.com/office/drawing/2014/main" id="{65E165A7-0943-4DE8-886E-3F4E2498A7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1171685"/>
                </p:ext>
              </p:extLst>
            </p:nvPr>
          </p:nvGraphicFramePr>
          <p:xfrm>
            <a:off x="8275670" y="2584157"/>
            <a:ext cx="279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97" name="Equation" r:id="rId17" imgW="279360" imgH="380880" progId="Equation.DSMT4">
                    <p:embed/>
                  </p:oleObj>
                </mc:Choice>
                <mc:Fallback>
                  <p:oleObj name="Equation" r:id="rId17" imgW="279360" imgH="380880" progId="Equation.DSMT4">
                    <p:embed/>
                    <p:pic>
                      <p:nvPicPr>
                        <p:cNvPr id="12" name="对象 11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275670" y="2584157"/>
                          <a:ext cx="279400" cy="381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" name="Text Box 2">
            <a:extLst>
              <a:ext uri="{FF2B5EF4-FFF2-40B4-BE49-F238E27FC236}">
                <a16:creationId xmlns:a16="http://schemas.microsoft.com/office/drawing/2014/main" id="{BE8917CF-67E8-4CA0-9C00-1F025195E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663" y="4008772"/>
            <a:ext cx="576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050925" indent="-1050925"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证</a:t>
            </a: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3581E86B-A04B-411C-AC20-879E729A6224}"/>
              </a:ext>
            </a:extLst>
          </p:cNvPr>
          <p:cNvSpPr/>
          <p:nvPr/>
        </p:nvSpPr>
        <p:spPr>
          <a:xfrm>
            <a:off x="1237670" y="4008771"/>
            <a:ext cx="4362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>
                <a:latin typeface="+mn-ea"/>
              </a:rPr>
              <a:t>参见第五节定理</a:t>
            </a:r>
            <a:r>
              <a:rPr kumimoji="1" lang="en-US" altLang="zh-CN" sz="2400" b="1" dirty="0">
                <a:latin typeface="+mn-ea"/>
              </a:rPr>
              <a:t>6</a:t>
            </a:r>
            <a:r>
              <a:rPr kumimoji="1" lang="zh-CN" altLang="en-US" sz="2400" b="1" dirty="0">
                <a:latin typeface="+mn-ea"/>
              </a:rPr>
              <a:t>的证法（略）</a:t>
            </a:r>
          </a:p>
        </p:txBody>
      </p: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17A84BC9-7E48-4D5C-82FA-1FA9E0ACC1D9}"/>
              </a:ext>
            </a:extLst>
          </p:cNvPr>
          <p:cNvGrpSpPr/>
          <p:nvPr/>
        </p:nvGrpSpPr>
        <p:grpSpPr>
          <a:xfrm>
            <a:off x="467544" y="6063679"/>
            <a:ext cx="8424862" cy="461665"/>
            <a:chOff x="543942" y="4227325"/>
            <a:chExt cx="8424862" cy="461665"/>
          </a:xfrm>
        </p:grpSpPr>
        <p:sp>
          <p:nvSpPr>
            <p:cNvPr id="85" name="Text Box 42">
              <a:extLst>
                <a:ext uri="{FF2B5EF4-FFF2-40B4-BE49-F238E27FC236}">
                  <a16:creationId xmlns:a16="http://schemas.microsoft.com/office/drawing/2014/main" id="{93256294-7D8E-4A24-9EB4-B3DAAFE5D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942" y="4227325"/>
              <a:ext cx="84248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   </a:t>
              </a:r>
              <a:r>
                <a:rPr lang="en-US" altLang="zh-CN" sz="2400" b="1" dirty="0">
                  <a:latin typeface="+mn-ea"/>
                  <a:ea typeface="+mn-ea"/>
                </a:rPr>
                <a:t>2</a:t>
              </a:r>
              <a:r>
                <a:rPr lang="en-US" altLang="zh-CN" sz="2400" b="1" dirty="0">
                  <a:solidFill>
                    <a:srgbClr val="0064FF"/>
                  </a:solidFill>
                  <a:latin typeface="+mn-ea"/>
                  <a:ea typeface="+mn-ea"/>
                </a:rPr>
                <a:t> </a:t>
              </a:r>
              <a:r>
                <a:rPr kumimoji="1" lang="zh-CN" altLang="en-US" sz="2400" b="1" dirty="0">
                  <a:latin typeface="+mn-ea"/>
                  <a:ea typeface="+mn-ea"/>
                </a:rPr>
                <a:t>定理</a:t>
              </a:r>
              <a:r>
                <a:rPr kumimoji="1" lang="en-US" altLang="zh-CN" sz="2400" b="1" dirty="0">
                  <a:latin typeface="+mn-ea"/>
                  <a:ea typeface="+mn-ea"/>
                </a:rPr>
                <a:t>3</a:t>
              </a:r>
              <a:r>
                <a:rPr kumimoji="1" lang="zh-CN" altLang="en-US" sz="2400" b="1" dirty="0">
                  <a:latin typeface="+mn-ea"/>
                  <a:ea typeface="+mn-ea"/>
                </a:rPr>
                <a:t>中的      可换成其它变化过程，有类似结论</a:t>
              </a:r>
              <a:r>
                <a:rPr kumimoji="1" lang="en-US" altLang="zh-CN" sz="2400" b="1" dirty="0">
                  <a:latin typeface="+mn-ea"/>
                  <a:ea typeface="+mn-ea"/>
                </a:rPr>
                <a:t>.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86" name="Object 2">
              <a:extLst>
                <a:ext uri="{FF2B5EF4-FFF2-40B4-BE49-F238E27FC236}">
                  <a16:creationId xmlns:a16="http://schemas.microsoft.com/office/drawing/2014/main" id="{9C8A05F6-453A-41FA-B944-46CD44AAC38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8415438"/>
                </p:ext>
              </p:extLst>
            </p:nvPr>
          </p:nvGraphicFramePr>
          <p:xfrm>
            <a:off x="2808735" y="4295405"/>
            <a:ext cx="8636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98" name="Equation" r:id="rId19" imgW="863280" imgH="380880" progId="Equation.DSMT4">
                    <p:embed/>
                  </p:oleObj>
                </mc:Choice>
                <mc:Fallback>
                  <p:oleObj name="Equation" r:id="rId19" imgW="863280" imgH="380880" progId="Equation.DSMT4">
                    <p:embed/>
                    <p:pic>
                      <p:nvPicPr>
                        <p:cNvPr id="5" name="Object 2">
                          <a:extLst>
                            <a:ext uri="{FF2B5EF4-FFF2-40B4-BE49-F238E27FC236}">
                              <a16:creationId xmlns:a16="http://schemas.microsoft.com/office/drawing/2014/main" id="{8E29FB76-EF13-42CF-8F34-4373F58FBBD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8735" y="4295405"/>
                          <a:ext cx="8636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05BECAD6-8677-4A87-9C84-3ADF11D9F120}"/>
              </a:ext>
            </a:extLst>
          </p:cNvPr>
          <p:cNvGrpSpPr/>
          <p:nvPr/>
        </p:nvGrpSpPr>
        <p:grpSpPr>
          <a:xfrm>
            <a:off x="4533851" y="5367102"/>
            <a:ext cx="3763152" cy="585937"/>
            <a:chOff x="4533851" y="5540681"/>
            <a:chExt cx="3763152" cy="585937"/>
          </a:xfrm>
        </p:grpSpPr>
        <p:graphicFrame>
          <p:nvGraphicFramePr>
            <p:cNvPr id="88" name="Object 2">
              <a:extLst>
                <a:ext uri="{FF2B5EF4-FFF2-40B4-BE49-F238E27FC236}">
                  <a16:creationId xmlns:a16="http://schemas.microsoft.com/office/drawing/2014/main" id="{7A47741C-42A1-4F10-8986-A079F5A2B5C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1777375"/>
                </p:ext>
              </p:extLst>
            </p:nvPr>
          </p:nvGraphicFramePr>
          <p:xfrm>
            <a:off x="5003592" y="5586443"/>
            <a:ext cx="14859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99" name="Equation" r:id="rId21" imgW="1485720" imgH="520560" progId="Equation.DSMT4">
                    <p:embed/>
                  </p:oleObj>
                </mc:Choice>
                <mc:Fallback>
                  <p:oleObj name="Equation" r:id="rId21" imgW="1485720" imgH="520560" progId="Equation.DSMT4">
                    <p:embed/>
                    <p:pic>
                      <p:nvPicPr>
                        <p:cNvPr id="7" name="Object 2">
                          <a:extLst>
                            <a:ext uri="{FF2B5EF4-FFF2-40B4-BE49-F238E27FC236}">
                              <a16:creationId xmlns:a16="http://schemas.microsoft.com/office/drawing/2014/main" id="{F87B1CC1-07C9-48EA-83A1-B897BF15871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3592" y="5586443"/>
                          <a:ext cx="1485900" cy="520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" name="Object 2">
              <a:extLst>
                <a:ext uri="{FF2B5EF4-FFF2-40B4-BE49-F238E27FC236}">
                  <a16:creationId xmlns:a16="http://schemas.microsoft.com/office/drawing/2014/main" id="{7E8010D6-BEE8-4CA6-8D72-5927D360F6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5579798"/>
                </p:ext>
              </p:extLst>
            </p:nvPr>
          </p:nvGraphicFramePr>
          <p:xfrm>
            <a:off x="6506303" y="5605918"/>
            <a:ext cx="17907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500" name="Equation" r:id="rId23" imgW="1790640" imgH="520560" progId="Equation.DSMT4">
                    <p:embed/>
                  </p:oleObj>
                </mc:Choice>
                <mc:Fallback>
                  <p:oleObj name="Equation" r:id="rId23" imgW="1790640" imgH="520560" progId="Equation.DSMT4">
                    <p:embed/>
                    <p:pic>
                      <p:nvPicPr>
                        <p:cNvPr id="8" name="Object 2">
                          <a:extLst>
                            <a:ext uri="{FF2B5EF4-FFF2-40B4-BE49-F238E27FC236}">
                              <a16:creationId xmlns:a16="http://schemas.microsoft.com/office/drawing/2014/main" id="{F194C214-3D6C-4DBB-AE7C-761C14AFE4D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6303" y="5605918"/>
                          <a:ext cx="1790700" cy="520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0" name="Text Box 42">
              <a:extLst>
                <a:ext uri="{FF2B5EF4-FFF2-40B4-BE49-F238E27FC236}">
                  <a16:creationId xmlns:a16="http://schemas.microsoft.com/office/drawing/2014/main" id="{D313C35B-22AA-4052-9ECA-25F64CA04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3851" y="5540681"/>
              <a:ext cx="580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即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FE9708B7-60A2-46AB-9787-C14BB9FB4717}"/>
              </a:ext>
            </a:extLst>
          </p:cNvPr>
          <p:cNvGrpSpPr/>
          <p:nvPr/>
        </p:nvGrpSpPr>
        <p:grpSpPr>
          <a:xfrm>
            <a:off x="496636" y="4797152"/>
            <a:ext cx="8035803" cy="461665"/>
            <a:chOff x="496636" y="4970731"/>
            <a:chExt cx="8035803" cy="461665"/>
          </a:xfrm>
        </p:grpSpPr>
        <p:sp>
          <p:nvSpPr>
            <p:cNvPr id="83" name="Text Box 42">
              <a:extLst>
                <a:ext uri="{FF2B5EF4-FFF2-40B4-BE49-F238E27FC236}">
                  <a16:creationId xmlns:a16="http://schemas.microsoft.com/office/drawing/2014/main" id="{5982D972-49D6-476C-85F3-D5094E58A0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636" y="4970731"/>
              <a:ext cx="80358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注 </a:t>
              </a:r>
              <a:r>
                <a:rPr lang="en-US" altLang="zh-CN" sz="2400" b="1" dirty="0">
                  <a:latin typeface="+mn-ea"/>
                  <a:ea typeface="+mn-ea"/>
                </a:rPr>
                <a:t>1</a:t>
              </a:r>
              <a:r>
                <a:rPr lang="en-US" altLang="zh-CN" sz="2400" b="1" dirty="0">
                  <a:solidFill>
                    <a:srgbClr val="0064FF"/>
                  </a:solidFill>
                  <a:latin typeface="+mn-ea"/>
                  <a:ea typeface="+mn-ea"/>
                </a:rPr>
                <a:t> </a:t>
              </a:r>
              <a:r>
                <a:rPr lang="zh-CN" altLang="en-US" sz="2400" b="1" dirty="0">
                  <a:latin typeface="+mn-ea"/>
                  <a:ea typeface="+mn-ea"/>
                </a:rPr>
                <a:t>在定理</a:t>
              </a:r>
              <a:r>
                <a:rPr lang="en-US" altLang="zh-CN" sz="2400" b="1" dirty="0">
                  <a:latin typeface="+mn-ea"/>
                  <a:ea typeface="+mn-ea"/>
                </a:rPr>
                <a:t>3</a:t>
              </a:r>
              <a:r>
                <a:rPr lang="zh-CN" altLang="en-US" sz="2400" b="1" dirty="0">
                  <a:latin typeface="+mn-ea"/>
                  <a:ea typeface="+mn-ea"/>
                </a:rPr>
                <a:t>条件下，求复合函数极限时，</a:t>
              </a:r>
              <a:r>
                <a:rPr kumimoji="1" lang="zh-CN" altLang="en-US" sz="2400" b="1" dirty="0">
                  <a:latin typeface="+mn-ea"/>
                  <a:ea typeface="+mn-ea"/>
                </a:rPr>
                <a:t>极限号</a:t>
              </a:r>
              <a:r>
                <a:rPr kumimoji="1" lang="en-US" altLang="zh-CN" sz="2400" b="1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</a:t>
              </a:r>
              <a:r>
                <a:rPr kumimoji="1" lang="zh-CN" altLang="en-US" sz="2400" b="1" dirty="0">
                  <a:latin typeface="+mn-ea"/>
                  <a:ea typeface="+mn-ea"/>
                </a:rPr>
                <a:t>与</a:t>
              </a:r>
            </a:p>
          </p:txBody>
        </p:sp>
        <p:graphicFrame>
          <p:nvGraphicFramePr>
            <p:cNvPr id="35" name="Object 2">
              <a:extLst>
                <a:ext uri="{FF2B5EF4-FFF2-40B4-BE49-F238E27FC236}">
                  <a16:creationId xmlns:a16="http://schemas.microsoft.com/office/drawing/2014/main" id="{DCCA052A-EED4-40AD-945E-4576D5403A6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4481697"/>
                </p:ext>
              </p:extLst>
            </p:nvPr>
          </p:nvGraphicFramePr>
          <p:xfrm>
            <a:off x="7401653" y="5047306"/>
            <a:ext cx="4445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501" name="Equation" r:id="rId25" imgW="444240" imgH="266400" progId="Equation.DSMT4">
                    <p:embed/>
                  </p:oleObj>
                </mc:Choice>
                <mc:Fallback>
                  <p:oleObj name="Equation" r:id="rId25" imgW="444240" imgH="266400" progId="Equation.DSMT4">
                    <p:embed/>
                    <p:pic>
                      <p:nvPicPr>
                        <p:cNvPr id="89" name="Object 2">
                          <a:extLst>
                            <a:ext uri="{FF2B5EF4-FFF2-40B4-BE49-F238E27FC236}">
                              <a16:creationId xmlns:a16="http://schemas.microsoft.com/office/drawing/2014/main" id="{7E8010D6-BEE8-4CA6-8D72-5927D360F6C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1653" y="5047306"/>
                          <a:ext cx="4445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4D51D8AA-544A-43C8-AB4A-67CE769E6F14}"/>
              </a:ext>
            </a:extLst>
          </p:cNvPr>
          <p:cNvGrpSpPr/>
          <p:nvPr/>
        </p:nvGrpSpPr>
        <p:grpSpPr>
          <a:xfrm>
            <a:off x="1244327" y="5381587"/>
            <a:ext cx="3536546" cy="461665"/>
            <a:chOff x="1244327" y="5555166"/>
            <a:chExt cx="3536546" cy="461665"/>
          </a:xfrm>
        </p:grpSpPr>
        <p:sp>
          <p:nvSpPr>
            <p:cNvPr id="87" name="矩形 86">
              <a:extLst>
                <a:ext uri="{FF2B5EF4-FFF2-40B4-BE49-F238E27FC236}">
                  <a16:creationId xmlns:a16="http://schemas.microsoft.com/office/drawing/2014/main" id="{CB06F66B-2B68-45D0-B643-B2D31141307E}"/>
                </a:ext>
              </a:extLst>
            </p:cNvPr>
            <p:cNvSpPr/>
            <p:nvPr/>
          </p:nvSpPr>
          <p:spPr>
            <a:xfrm>
              <a:off x="1244327" y="5555166"/>
              <a:ext cx="35365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400" b="1" dirty="0">
                  <a:latin typeface="+mn-ea"/>
                </a:rPr>
                <a:t>函数符号 </a:t>
              </a:r>
              <a:r>
                <a:rPr kumimoji="1" lang="en-US" altLang="zh-CN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kumimoji="1" lang="zh-CN" altLang="en-US" sz="2400" b="1" dirty="0">
                  <a:latin typeface="+mn-ea"/>
                </a:rPr>
                <a:t>可交换次序</a:t>
              </a:r>
              <a:r>
                <a:rPr kumimoji="1" lang="en-US" altLang="zh-CN" sz="2400" b="1" dirty="0">
                  <a:latin typeface="+mn-ea"/>
                </a:rPr>
                <a:t>.</a:t>
              </a:r>
              <a:endParaRPr lang="zh-CN" altLang="en-US" sz="2400" dirty="0"/>
            </a:p>
          </p:txBody>
        </p:sp>
        <p:graphicFrame>
          <p:nvGraphicFramePr>
            <p:cNvPr id="36" name="Object 2">
              <a:extLst>
                <a:ext uri="{FF2B5EF4-FFF2-40B4-BE49-F238E27FC236}">
                  <a16:creationId xmlns:a16="http://schemas.microsoft.com/office/drawing/2014/main" id="{7078CABD-47B1-4B7A-96F9-B6A03B5AA2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4022587"/>
                </p:ext>
              </p:extLst>
            </p:nvPr>
          </p:nvGraphicFramePr>
          <p:xfrm>
            <a:off x="2572792" y="5626268"/>
            <a:ext cx="2540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502" name="Equation" r:id="rId27" imgW="253800" imgH="342720" progId="Equation.DSMT4">
                    <p:embed/>
                  </p:oleObj>
                </mc:Choice>
                <mc:Fallback>
                  <p:oleObj name="Equation" r:id="rId27" imgW="253800" imgH="342720" progId="Equation.DSMT4">
                    <p:embed/>
                    <p:pic>
                      <p:nvPicPr>
                        <p:cNvPr id="35" name="Object 2">
                          <a:extLst>
                            <a:ext uri="{FF2B5EF4-FFF2-40B4-BE49-F238E27FC236}">
                              <a16:creationId xmlns:a16="http://schemas.microsoft.com/office/drawing/2014/main" id="{DCCA052A-EED4-40AD-945E-4576D5403A6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2792" y="5626268"/>
                          <a:ext cx="2540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3932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2455C01A-80B3-48DB-8F24-67233851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093" y="2279651"/>
            <a:ext cx="903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解</a:t>
            </a:r>
            <a:endParaRPr lang="en-US" altLang="zh-CN" sz="2400" b="1" dirty="0">
              <a:solidFill>
                <a:srgbClr val="0064FF"/>
              </a:solidFill>
              <a:latin typeface="+mn-ea"/>
              <a:ea typeface="+mn-ea"/>
            </a:endParaRPr>
          </a:p>
        </p:txBody>
      </p:sp>
      <p:sp>
        <p:nvSpPr>
          <p:cNvPr id="4" name="Text Box 42">
            <a:extLst>
              <a:ext uri="{FF2B5EF4-FFF2-40B4-BE49-F238E27FC236}">
                <a16:creationId xmlns:a16="http://schemas.microsoft.com/office/drawing/2014/main" id="{49F6E24F-C528-44FE-B936-F16A3B374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55" y="1182099"/>
            <a:ext cx="20162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例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</a:rPr>
              <a:t>4  </a:t>
            </a:r>
            <a:r>
              <a:rPr kumimoji="1" lang="zh-CN" altLang="en-US" sz="2400" b="1" dirty="0">
                <a:latin typeface="+mn-ea"/>
                <a:ea typeface="+mn-ea"/>
              </a:rPr>
              <a:t>求极限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854D78A8-863B-4B1B-81D7-1A368CCC5F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849268"/>
              </p:ext>
            </p:extLst>
          </p:nvPr>
        </p:nvGraphicFramePr>
        <p:xfrm>
          <a:off x="2854426" y="1019157"/>
          <a:ext cx="172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55" name="Equation" r:id="rId3" imgW="1726920" imgH="736560" progId="Equation.DSMT4">
                  <p:embed/>
                </p:oleObj>
              </mc:Choice>
              <mc:Fallback>
                <p:oleObj name="Equation" r:id="rId3" imgW="1726920" imgH="736560" progId="Equation.DSMT4">
                  <p:embed/>
                  <p:pic>
                    <p:nvPicPr>
                      <p:cNvPr id="10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426" y="1019157"/>
                        <a:ext cx="1727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>
            <a:extLst>
              <a:ext uri="{FF2B5EF4-FFF2-40B4-BE49-F238E27FC236}">
                <a16:creationId xmlns:a16="http://schemas.microsoft.com/office/drawing/2014/main" id="{BEF22DB2-1794-4FD1-AC63-A615D9961A0B}"/>
              </a:ext>
            </a:extLst>
          </p:cNvPr>
          <p:cNvGrpSpPr/>
          <p:nvPr/>
        </p:nvGrpSpPr>
        <p:grpSpPr>
          <a:xfrm>
            <a:off x="1374157" y="2138632"/>
            <a:ext cx="7344742" cy="738932"/>
            <a:chOff x="1115690" y="1472258"/>
            <a:chExt cx="7344742" cy="738932"/>
          </a:xfrm>
        </p:grpSpPr>
        <p:sp>
          <p:nvSpPr>
            <p:cNvPr id="7" name="Text Box 42">
              <a:extLst>
                <a:ext uri="{FF2B5EF4-FFF2-40B4-BE49-F238E27FC236}">
                  <a16:creationId xmlns:a16="http://schemas.microsoft.com/office/drawing/2014/main" id="{E4E12560-DEF6-4DCF-8EC1-ECA28CBD0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690" y="1606029"/>
              <a:ext cx="73447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因为            是由                 复合而成</a:t>
              </a:r>
              <a:r>
                <a:rPr kumimoji="1" lang="en-US" altLang="zh-CN" sz="2400" b="1" dirty="0">
                  <a:latin typeface="+mn-ea"/>
                  <a:ea typeface="+mn-ea"/>
                </a:rPr>
                <a:t>,</a:t>
              </a:r>
              <a:r>
                <a:rPr kumimoji="1" lang="zh-CN" altLang="en-US" sz="2400" b="1" dirty="0">
                  <a:latin typeface="+mn-ea"/>
                  <a:ea typeface="+mn-ea"/>
                </a:rPr>
                <a:t>     </a:t>
              </a:r>
            </a:p>
          </p:txBody>
        </p:sp>
        <p:graphicFrame>
          <p:nvGraphicFramePr>
            <p:cNvPr id="8" name="Object 2">
              <a:extLst>
                <a:ext uri="{FF2B5EF4-FFF2-40B4-BE49-F238E27FC236}">
                  <a16:creationId xmlns:a16="http://schemas.microsoft.com/office/drawing/2014/main" id="{7FE7FD38-D209-4729-9B5E-A6B7B75519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7799711"/>
                </p:ext>
              </p:extLst>
            </p:nvPr>
          </p:nvGraphicFramePr>
          <p:xfrm>
            <a:off x="1918725" y="1472258"/>
            <a:ext cx="17526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356" name="Equation" r:id="rId5" imgW="1752480" imgH="736560" progId="Equation.DSMT4">
                    <p:embed/>
                  </p:oleObj>
                </mc:Choice>
                <mc:Fallback>
                  <p:oleObj name="Equation" r:id="rId5" imgW="1752480" imgH="736560" progId="Equation.DSMT4">
                    <p:embed/>
                    <p:pic>
                      <p:nvPicPr>
                        <p:cNvPr id="14" name="Object 2">
                          <a:extLst>
                            <a:ext uri="{FF2B5EF4-FFF2-40B4-BE49-F238E27FC236}">
                              <a16:creationId xmlns:a16="http://schemas.microsoft.com/office/drawing/2014/main" id="{514C9EA2-5373-42ED-A914-7460D1DC35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8725" y="1472258"/>
                          <a:ext cx="17526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">
              <a:extLst>
                <a:ext uri="{FF2B5EF4-FFF2-40B4-BE49-F238E27FC236}">
                  <a16:creationId xmlns:a16="http://schemas.microsoft.com/office/drawing/2014/main" id="{0C375DA6-DE6D-4E26-90FB-DC19456DAB3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5209559"/>
                </p:ext>
              </p:extLst>
            </p:nvPr>
          </p:nvGraphicFramePr>
          <p:xfrm>
            <a:off x="4323159" y="1474590"/>
            <a:ext cx="25654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357" name="Equation" r:id="rId7" imgW="2565360" imgH="736560" progId="Equation.DSMT4">
                    <p:embed/>
                  </p:oleObj>
                </mc:Choice>
                <mc:Fallback>
                  <p:oleObj name="Equation" r:id="rId7" imgW="2565360" imgH="736560" progId="Equation.DSMT4">
                    <p:embed/>
                    <p:pic>
                      <p:nvPicPr>
                        <p:cNvPr id="15" name="Object 2">
                          <a:extLst>
                            <a:ext uri="{FF2B5EF4-FFF2-40B4-BE49-F238E27FC236}">
                              <a16:creationId xmlns:a16="http://schemas.microsoft.com/office/drawing/2014/main" id="{514C9EA2-5373-42ED-A914-7460D1DC35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3159" y="1474590"/>
                          <a:ext cx="25654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F43CE82-1DFC-4E07-8D7A-D88F0864C541}"/>
              </a:ext>
            </a:extLst>
          </p:cNvPr>
          <p:cNvGrpSpPr/>
          <p:nvPr/>
        </p:nvGrpSpPr>
        <p:grpSpPr>
          <a:xfrm>
            <a:off x="1374157" y="4208453"/>
            <a:ext cx="4536430" cy="461665"/>
            <a:chOff x="1141760" y="3046461"/>
            <a:chExt cx="4536430" cy="461665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1F56B7DC-1A72-4AFE-B5AB-044D01A6D7B0}"/>
                </a:ext>
              </a:extLst>
            </p:cNvPr>
            <p:cNvGrpSpPr/>
            <p:nvPr/>
          </p:nvGrpSpPr>
          <p:grpSpPr>
            <a:xfrm>
              <a:off x="1141760" y="3046461"/>
              <a:ext cx="4536430" cy="461665"/>
              <a:chOff x="637630" y="1639713"/>
              <a:chExt cx="4536430" cy="461665"/>
            </a:xfrm>
          </p:grpSpPr>
          <p:sp>
            <p:nvSpPr>
              <p:cNvPr id="13" name="Text Box 42">
                <a:extLst>
                  <a:ext uri="{FF2B5EF4-FFF2-40B4-BE49-F238E27FC236}">
                    <a16:creationId xmlns:a16="http://schemas.microsoft.com/office/drawing/2014/main" id="{99B2AAEE-ECDF-4F0F-A920-59DE6EAC09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630" y="1639713"/>
                <a:ext cx="45364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2400" b="1" dirty="0">
                    <a:latin typeface="+mn-ea"/>
                    <a:ea typeface="+mn-ea"/>
                  </a:rPr>
                  <a:t>又函数       在点     连续</a:t>
                </a:r>
                <a:r>
                  <a:rPr kumimoji="1" lang="en-US" altLang="zh-CN" sz="2400" b="1" dirty="0">
                    <a:latin typeface="+mn-ea"/>
                    <a:ea typeface="+mn-ea"/>
                  </a:rPr>
                  <a:t>,</a:t>
                </a:r>
                <a:endParaRPr kumimoji="1" lang="zh-CN" altLang="en-US" sz="2400" b="1" dirty="0">
                  <a:latin typeface="+mn-ea"/>
                  <a:ea typeface="+mn-ea"/>
                </a:endParaRPr>
              </a:p>
            </p:txBody>
          </p:sp>
          <p:graphicFrame>
            <p:nvGraphicFramePr>
              <p:cNvPr id="14" name="Object 2">
                <a:extLst>
                  <a:ext uri="{FF2B5EF4-FFF2-40B4-BE49-F238E27FC236}">
                    <a16:creationId xmlns:a16="http://schemas.microsoft.com/office/drawing/2014/main" id="{815290EB-0D2D-407D-A98C-2D146772372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1673608"/>
                  </p:ext>
                </p:extLst>
              </p:nvPr>
            </p:nvGraphicFramePr>
            <p:xfrm>
              <a:off x="1667955" y="1706960"/>
              <a:ext cx="10795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358" name="Equation" r:id="rId9" imgW="1079280" imgH="342720" progId="Equation.DSMT4">
                      <p:embed/>
                    </p:oleObj>
                  </mc:Choice>
                  <mc:Fallback>
                    <p:oleObj name="Equation" r:id="rId9" imgW="1079280" imgH="342720" progId="Equation.DSMT4">
                      <p:embed/>
                      <p:pic>
                        <p:nvPicPr>
                          <p:cNvPr id="20" name="Object 2">
                            <a:extLst>
                              <a:ext uri="{FF2B5EF4-FFF2-40B4-BE49-F238E27FC236}">
                                <a16:creationId xmlns:a16="http://schemas.microsoft.com/office/drawing/2014/main" id="{514C9EA2-5373-42ED-A914-7460D1DC359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grayscl/>
                            <a:biLevel thresh="50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67955" y="1706960"/>
                            <a:ext cx="10795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2" name="Object 2">
              <a:extLst>
                <a:ext uri="{FF2B5EF4-FFF2-40B4-BE49-F238E27FC236}">
                  <a16:creationId xmlns:a16="http://schemas.microsoft.com/office/drawing/2014/main" id="{DE57F154-C4FE-4F8F-B22B-6D6433272D8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2630372"/>
                </p:ext>
              </p:extLst>
            </p:nvPr>
          </p:nvGraphicFramePr>
          <p:xfrm>
            <a:off x="3933131" y="3196010"/>
            <a:ext cx="6350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359" name="Equation" r:id="rId11" imgW="634680" imgH="215640" progId="Equation.DSMT4">
                    <p:embed/>
                  </p:oleObj>
                </mc:Choice>
                <mc:Fallback>
                  <p:oleObj name="Equation" r:id="rId11" imgW="634680" imgH="215640" progId="Equation.DSMT4">
                    <p:embed/>
                    <p:pic>
                      <p:nvPicPr>
                        <p:cNvPr id="18" name="Object 2">
                          <a:extLst>
                            <a:ext uri="{FF2B5EF4-FFF2-40B4-BE49-F238E27FC236}">
                              <a16:creationId xmlns:a16="http://schemas.microsoft.com/office/drawing/2014/main" id="{514C9EA2-5373-42ED-A914-7460D1DC35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3131" y="3196010"/>
                          <a:ext cx="6350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2">
            <a:extLst>
              <a:ext uri="{FF2B5EF4-FFF2-40B4-BE49-F238E27FC236}">
                <a16:creationId xmlns:a16="http://schemas.microsoft.com/office/drawing/2014/main" id="{72099DF4-1F60-4280-85AA-53FDAEF0F4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245056"/>
              </p:ext>
            </p:extLst>
          </p:nvPr>
        </p:nvGraphicFramePr>
        <p:xfrm>
          <a:off x="1502782" y="3137177"/>
          <a:ext cx="1803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60" name="Equation" r:id="rId13" imgW="1803240" imgH="736560" progId="Equation.DSMT4">
                  <p:embed/>
                </p:oleObj>
              </mc:Choice>
              <mc:Fallback>
                <p:oleObj name="Equation" r:id="rId13" imgW="1803240" imgH="736560" progId="Equation.DSMT4">
                  <p:embed/>
                  <p:pic>
                    <p:nvPicPr>
                      <p:cNvPr id="21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782" y="3137177"/>
                        <a:ext cx="1803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55E50683-C982-4135-9D94-06E4C10922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523932"/>
              </p:ext>
            </p:extLst>
          </p:nvPr>
        </p:nvGraphicFramePr>
        <p:xfrm>
          <a:off x="1956427" y="5103881"/>
          <a:ext cx="172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61" name="Equation" r:id="rId15" imgW="1726920" imgH="736560" progId="Equation.DSMT4">
                  <p:embed/>
                </p:oleObj>
              </mc:Choice>
              <mc:Fallback>
                <p:oleObj name="Equation" r:id="rId15" imgW="1726920" imgH="736560" progId="Equation.DSMT4">
                  <p:embed/>
                  <p:pic>
                    <p:nvPicPr>
                      <p:cNvPr id="22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427" y="5103881"/>
                        <a:ext cx="1727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053F7615-097C-475B-AC39-CF4B9F727E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720048"/>
              </p:ext>
            </p:extLst>
          </p:nvPr>
        </p:nvGraphicFramePr>
        <p:xfrm>
          <a:off x="3804277" y="5065781"/>
          <a:ext cx="2286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62" name="Equation" r:id="rId17" imgW="2286000" imgH="812520" progId="Equation.DSMT4">
                  <p:embed/>
                </p:oleObj>
              </mc:Choice>
              <mc:Fallback>
                <p:oleObj name="Equation" r:id="rId17" imgW="2286000" imgH="812520" progId="Equation.DSMT4">
                  <p:embed/>
                  <p:pic>
                    <p:nvPicPr>
                      <p:cNvPr id="23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4277" y="5065781"/>
                        <a:ext cx="22860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>
            <a:extLst>
              <a:ext uri="{FF2B5EF4-FFF2-40B4-BE49-F238E27FC236}">
                <a16:creationId xmlns:a16="http://schemas.microsoft.com/office/drawing/2014/main" id="{A2C1D063-AAE4-40C3-A97E-039A92A4D2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316791"/>
              </p:ext>
            </p:extLst>
          </p:nvPr>
        </p:nvGraphicFramePr>
        <p:xfrm>
          <a:off x="6067037" y="5332180"/>
          <a:ext cx="863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63" name="Equation" r:id="rId19" imgW="863280" imgH="279360" progId="Equation.DSMT4">
                  <p:embed/>
                </p:oleObj>
              </mc:Choice>
              <mc:Fallback>
                <p:oleObj name="Equation" r:id="rId19" imgW="863280" imgH="279360" progId="Equation.DSMT4">
                  <p:embed/>
                  <p:pic>
                    <p:nvPicPr>
                      <p:cNvPr id="24" name="Object 2">
                        <a:extLst>
                          <a:ext uri="{FF2B5EF4-FFF2-40B4-BE49-F238E27FC236}">
                            <a16:creationId xmlns:a16="http://schemas.microsoft.com/office/drawing/2014/main" id="{514C9EA2-5373-42ED-A914-7460D1DC35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037" y="5332180"/>
                        <a:ext cx="8636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42">
            <a:extLst>
              <a:ext uri="{FF2B5EF4-FFF2-40B4-BE49-F238E27FC236}">
                <a16:creationId xmlns:a16="http://schemas.microsoft.com/office/drawing/2014/main" id="{576904C9-E6E2-4A31-B68D-EEAE87C23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016" y="5194012"/>
            <a:ext cx="7019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+mn-ea"/>
                <a:ea typeface="+mn-ea"/>
              </a:rPr>
              <a:t>故</a:t>
            </a:r>
            <a:endParaRPr kumimoji="1" lang="zh-CN" altLang="en-US" sz="2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85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2C282C7C-58AA-401D-B9B9-E5613371F0CA}"/>
              </a:ext>
            </a:extLst>
          </p:cNvPr>
          <p:cNvGrpSpPr/>
          <p:nvPr/>
        </p:nvGrpSpPr>
        <p:grpSpPr>
          <a:xfrm>
            <a:off x="581111" y="4437112"/>
            <a:ext cx="5616624" cy="461665"/>
            <a:chOff x="539552" y="3024935"/>
            <a:chExt cx="5616624" cy="461665"/>
          </a:xfrm>
        </p:grpSpPr>
        <p:sp>
          <p:nvSpPr>
            <p:cNvPr id="4" name="Text Box 42">
              <a:extLst>
                <a:ext uri="{FF2B5EF4-FFF2-40B4-BE49-F238E27FC236}">
                  <a16:creationId xmlns:a16="http://schemas.microsoft.com/office/drawing/2014/main" id="{652BD359-6428-49D3-B305-7852FE8B1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552" y="3024935"/>
              <a:ext cx="56166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</a:rPr>
                <a:t>证：</a:t>
              </a:r>
              <a:r>
                <a:rPr kumimoji="1" lang="zh-CN" altLang="en-US" sz="2400" b="1" dirty="0">
                  <a:latin typeface="+mn-ea"/>
                  <a:ea typeface="+mn-ea"/>
                </a:rPr>
                <a:t>只要在定理</a:t>
              </a:r>
              <a:r>
                <a:rPr kumimoji="1" lang="en-US" altLang="zh-CN" sz="2400" b="1" dirty="0">
                  <a:latin typeface="+mn-ea"/>
                  <a:ea typeface="+mn-ea"/>
                </a:rPr>
                <a:t>3</a:t>
              </a:r>
              <a:r>
                <a:rPr kumimoji="1" lang="zh-CN" altLang="en-US" sz="2400" b="1" dirty="0">
                  <a:latin typeface="+mn-ea"/>
                  <a:ea typeface="+mn-ea"/>
                </a:rPr>
                <a:t>中令          即可</a:t>
              </a:r>
              <a:r>
                <a:rPr kumimoji="1" lang="en-US" altLang="zh-CN" sz="2400" b="1" dirty="0">
                  <a:latin typeface="+mn-ea"/>
                  <a:ea typeface="+mn-ea"/>
                </a:rPr>
                <a:t>.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5" name="对象 4">
              <a:extLst>
                <a:ext uri="{FF2B5EF4-FFF2-40B4-BE49-F238E27FC236}">
                  <a16:creationId xmlns:a16="http://schemas.microsoft.com/office/drawing/2014/main" id="{33B4E620-7564-4517-A7C9-E9973FC7C8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838585"/>
                </p:ext>
              </p:extLst>
            </p:nvPr>
          </p:nvGraphicFramePr>
          <p:xfrm>
            <a:off x="3635896" y="3105600"/>
            <a:ext cx="12827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163" name="Equation" r:id="rId3" imgW="1282680" imgH="380880" progId="Equation.DSMT4">
                    <p:embed/>
                  </p:oleObj>
                </mc:Choice>
                <mc:Fallback>
                  <p:oleObj name="Equation" r:id="rId3" imgW="1282680" imgH="380880" progId="Equation.DSMT4">
                    <p:embed/>
                    <p:pic>
                      <p:nvPicPr>
                        <p:cNvPr id="37" name="对象 36">
                          <a:extLst>
                            <a:ext uri="{FF2B5EF4-FFF2-40B4-BE49-F238E27FC236}">
                              <a16:creationId xmlns:a16="http://schemas.microsoft.com/office/drawing/2014/main" id="{DBB20BCF-52E8-44C3-9987-65F1E36C053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35896" y="3105600"/>
                          <a:ext cx="1282700" cy="381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 Box 23">
            <a:extLst>
              <a:ext uri="{FF2B5EF4-FFF2-40B4-BE49-F238E27FC236}">
                <a16:creationId xmlns:a16="http://schemas.microsoft.com/office/drawing/2014/main" id="{08F779E4-71ED-4893-8FD5-5487EA9CB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984" y="3127145"/>
            <a:ext cx="2286000" cy="55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则复合函数</a:t>
            </a:r>
          </a:p>
        </p:txBody>
      </p:sp>
      <p:graphicFrame>
        <p:nvGraphicFramePr>
          <p:cNvPr id="8" name="Object 24">
            <a:extLst>
              <a:ext uri="{FF2B5EF4-FFF2-40B4-BE49-F238E27FC236}">
                <a16:creationId xmlns:a16="http://schemas.microsoft.com/office/drawing/2014/main" id="{508B41DF-AC85-4B29-A4F7-C518600CF5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4043"/>
              </p:ext>
            </p:extLst>
          </p:nvPr>
        </p:nvGraphicFramePr>
        <p:xfrm>
          <a:off x="5329213" y="3307775"/>
          <a:ext cx="152876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64" name="Equation" r:id="rId5" imgW="1511280" imgH="342720" progId="Equation.DSMT4">
                  <p:embed/>
                </p:oleObj>
              </mc:Choice>
              <mc:Fallback>
                <p:oleObj name="Equation" r:id="rId5" imgW="1511280" imgH="342720" progId="Equation.DSMT4">
                  <p:embed/>
                  <p:pic>
                    <p:nvPicPr>
                      <p:cNvPr id="11" name="Object 24">
                        <a:extLst>
                          <a:ext uri="{FF2B5EF4-FFF2-40B4-BE49-F238E27FC236}">
                            <a16:creationId xmlns:a16="http://schemas.microsoft.com/office/drawing/2014/main" id="{2623356E-1703-42F8-95F0-BBD705C876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213" y="3307775"/>
                        <a:ext cx="1528762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组合 8">
            <a:extLst>
              <a:ext uri="{FF2B5EF4-FFF2-40B4-BE49-F238E27FC236}">
                <a16:creationId xmlns:a16="http://schemas.microsoft.com/office/drawing/2014/main" id="{39A5ECAA-C858-4C7B-81A8-10567B33A909}"/>
              </a:ext>
            </a:extLst>
          </p:cNvPr>
          <p:cNvGrpSpPr/>
          <p:nvPr/>
        </p:nvGrpSpPr>
        <p:grpSpPr>
          <a:xfrm>
            <a:off x="6789277" y="3147378"/>
            <a:ext cx="2427957" cy="646331"/>
            <a:chOff x="1346557" y="7744"/>
            <a:chExt cx="2427957" cy="646331"/>
          </a:xfrm>
        </p:grpSpPr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A8AC5612-817E-450F-8010-5EC3B5229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6557" y="7744"/>
              <a:ext cx="242795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在点  也连续</a:t>
              </a:r>
              <a:r>
                <a:rPr kumimoji="1" lang="en-US" altLang="zh-CN" sz="2400" b="1" dirty="0">
                  <a:latin typeface="+mn-ea"/>
                  <a:ea typeface="+mn-ea"/>
                </a:rPr>
                <a:t>.</a:t>
              </a:r>
              <a:endParaRPr kumimoji="1" lang="zh-CN" altLang="en-US" sz="2400" b="1" dirty="0">
                <a:latin typeface="+mn-ea"/>
                <a:ea typeface="+mn-ea"/>
              </a:endParaRPr>
            </a:p>
          </p:txBody>
        </p:sp>
        <p:graphicFrame>
          <p:nvGraphicFramePr>
            <p:cNvPr id="11" name="Object 13">
              <a:extLst>
                <a:ext uri="{FF2B5EF4-FFF2-40B4-BE49-F238E27FC236}">
                  <a16:creationId xmlns:a16="http://schemas.microsoft.com/office/drawing/2014/main" id="{BDD1B3D8-A29D-4960-93C7-4C3B4B7A94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3717736"/>
                </p:ext>
              </p:extLst>
            </p:nvPr>
          </p:nvGraphicFramePr>
          <p:xfrm>
            <a:off x="2102988" y="140158"/>
            <a:ext cx="282575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165" name="Equation" r:id="rId7" imgW="279360" imgH="380880" progId="Equation.DSMT4">
                    <p:embed/>
                  </p:oleObj>
                </mc:Choice>
                <mc:Fallback>
                  <p:oleObj name="Equation" r:id="rId7" imgW="279360" imgH="380880" progId="Equation.DSMT4">
                    <p:embed/>
                    <p:pic>
                      <p:nvPicPr>
                        <p:cNvPr id="25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2988" y="140158"/>
                          <a:ext cx="282575" cy="393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2">
            <a:extLst>
              <a:ext uri="{FF2B5EF4-FFF2-40B4-BE49-F238E27FC236}">
                <a16:creationId xmlns:a16="http://schemas.microsoft.com/office/drawing/2014/main" id="{A1D5A042-1630-4F37-B44C-8BBFB3A50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51" y="1244318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50925" indent="-1050925"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</a:rPr>
              <a:t>定理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</a:rPr>
              <a:t>4</a:t>
            </a:r>
            <a:endParaRPr lang="zh-CN" altLang="en-US" sz="2400" b="1" dirty="0">
              <a:solidFill>
                <a:srgbClr val="0064FF"/>
              </a:solidFill>
              <a:latin typeface="+mn-ea"/>
              <a:ea typeface="+mn-ea"/>
            </a:endParaRPr>
          </a:p>
        </p:txBody>
      </p:sp>
      <p:sp>
        <p:nvSpPr>
          <p:cNvPr id="13" name="Text Box 42">
            <a:extLst>
              <a:ext uri="{FF2B5EF4-FFF2-40B4-BE49-F238E27FC236}">
                <a16:creationId xmlns:a16="http://schemas.microsoft.com/office/drawing/2014/main" id="{74C842B4-8915-4D4F-B2AC-678756C91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968" y="1264132"/>
            <a:ext cx="11087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设函数</a:t>
            </a: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E85BB217-B1B4-4489-B5BB-85B3AABAD1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097517"/>
              </p:ext>
            </p:extLst>
          </p:nvPr>
        </p:nvGraphicFramePr>
        <p:xfrm>
          <a:off x="2625910" y="1344427"/>
          <a:ext cx="1473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66" name="Equation" r:id="rId9" imgW="1473120" imgH="342720" progId="Equation.DSMT4">
                  <p:embed/>
                </p:oleObj>
              </mc:Choice>
              <mc:Fallback>
                <p:oleObj name="Equation" r:id="rId9" imgW="1473120" imgH="342720" progId="Equation.DSMT4">
                  <p:embed/>
                  <p:pic>
                    <p:nvPicPr>
                      <p:cNvPr id="52" name="对象 5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25910" y="1344427"/>
                        <a:ext cx="14732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2">
            <a:extLst>
              <a:ext uri="{FF2B5EF4-FFF2-40B4-BE49-F238E27FC236}">
                <a16:creationId xmlns:a16="http://schemas.microsoft.com/office/drawing/2014/main" id="{7ECA8F66-59ED-4C71-A6F7-109C847F5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733" y="1264131"/>
            <a:ext cx="11087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由函数</a:t>
            </a:r>
          </a:p>
        </p:txBody>
      </p: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33CD2EE6-EC24-4376-97D2-3E8FEC0B9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83601"/>
              </p:ext>
            </p:extLst>
          </p:nvPr>
        </p:nvGraphicFramePr>
        <p:xfrm>
          <a:off x="7241025" y="1361116"/>
          <a:ext cx="1066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67" name="Equation" r:id="rId11" imgW="1066680" imgH="342720" progId="Equation.DSMT4">
                  <p:embed/>
                </p:oleObj>
              </mc:Choice>
              <mc:Fallback>
                <p:oleObj name="Equation" r:id="rId11" imgW="1066680" imgH="342720" progId="Equation.DSMT4">
                  <p:embed/>
                  <p:pic>
                    <p:nvPicPr>
                      <p:cNvPr id="54" name="对象 5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41025" y="1361116"/>
                        <a:ext cx="10668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42">
            <a:extLst>
              <a:ext uri="{FF2B5EF4-FFF2-40B4-BE49-F238E27FC236}">
                <a16:creationId xmlns:a16="http://schemas.microsoft.com/office/drawing/2014/main" id="{27C951FE-E2C6-4C9E-92E0-8E895F980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8118" y="1248905"/>
            <a:ext cx="11087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与函数</a:t>
            </a:r>
          </a:p>
        </p:txBody>
      </p:sp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0A375212-7A9A-4086-88B2-07BAA046C4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992707"/>
              </p:ext>
            </p:extLst>
          </p:nvPr>
        </p:nvGraphicFramePr>
        <p:xfrm>
          <a:off x="5100835" y="1349526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68" name="Equation" r:id="rId13" imgW="1104840" imgH="342720" progId="Equation.DSMT4">
                  <p:embed/>
                </p:oleObj>
              </mc:Choice>
              <mc:Fallback>
                <p:oleObj name="Equation" r:id="rId13" imgW="1104840" imgH="342720" progId="Equation.DSMT4">
                  <p:embed/>
                  <p:pic>
                    <p:nvPicPr>
                      <p:cNvPr id="56" name="对象 5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00835" y="1349526"/>
                        <a:ext cx="1104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42">
            <a:extLst>
              <a:ext uri="{FF2B5EF4-FFF2-40B4-BE49-F238E27FC236}">
                <a16:creationId xmlns:a16="http://schemas.microsoft.com/office/drawing/2014/main" id="{13B57A59-0456-43F1-9921-34AEC0582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457" y="2230691"/>
            <a:ext cx="1551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复合而成，</a:t>
            </a:r>
          </a:p>
        </p:txBody>
      </p:sp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C5E6ED70-298A-4B05-868F-E2BEB9F98D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014316"/>
              </p:ext>
            </p:extLst>
          </p:nvPr>
        </p:nvGraphicFramePr>
        <p:xfrm>
          <a:off x="1918431" y="2318479"/>
          <a:ext cx="172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69" name="Equation" r:id="rId15" imgW="1726920" imgH="419040" progId="Equation.DSMT4">
                  <p:embed/>
                </p:oleObj>
              </mc:Choice>
              <mc:Fallback>
                <p:oleObj name="Equation" r:id="rId15" imgW="1726920" imgH="419040" progId="Equation.DSMT4">
                  <p:embed/>
                  <p:pic>
                    <p:nvPicPr>
                      <p:cNvPr id="58" name="对象 5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18431" y="2318479"/>
                        <a:ext cx="17272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42">
            <a:extLst>
              <a:ext uri="{FF2B5EF4-FFF2-40B4-BE49-F238E27FC236}">
                <a16:creationId xmlns:a16="http://schemas.microsoft.com/office/drawing/2014/main" id="{0E1436D5-D47B-4285-BD47-4FAA61656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217" y="3225249"/>
            <a:ext cx="10225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连续，</a:t>
            </a:r>
          </a:p>
        </p:txBody>
      </p:sp>
      <p:sp>
        <p:nvSpPr>
          <p:cNvPr id="22" name="Text Box 42">
            <a:extLst>
              <a:ext uri="{FF2B5EF4-FFF2-40B4-BE49-F238E27FC236}">
                <a16:creationId xmlns:a16="http://schemas.microsoft.com/office/drawing/2014/main" id="{A53C1879-519A-4EBF-BE4B-D71A46DA8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20" y="2246147"/>
            <a:ext cx="5516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若</a:t>
            </a:r>
          </a:p>
        </p:txBody>
      </p:sp>
      <p:sp>
        <p:nvSpPr>
          <p:cNvPr id="23" name="Text Box 42">
            <a:extLst>
              <a:ext uri="{FF2B5EF4-FFF2-40B4-BE49-F238E27FC236}">
                <a16:creationId xmlns:a16="http://schemas.microsoft.com/office/drawing/2014/main" id="{27EDEDDC-C506-49A9-8DC0-698411971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09" y="3225250"/>
            <a:ext cx="11087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函数</a:t>
            </a:r>
          </a:p>
        </p:txBody>
      </p:sp>
      <p:graphicFrame>
        <p:nvGraphicFramePr>
          <p:cNvPr id="24" name="对象 23">
            <a:extLst>
              <a:ext uri="{FF2B5EF4-FFF2-40B4-BE49-F238E27FC236}">
                <a16:creationId xmlns:a16="http://schemas.microsoft.com/office/drawing/2014/main" id="{13DD95E5-822C-4397-85EB-1491269E9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936334"/>
              </p:ext>
            </p:extLst>
          </p:nvPr>
        </p:nvGraphicFramePr>
        <p:xfrm>
          <a:off x="1066020" y="3302249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70" name="Equation" r:id="rId17" imgW="1104840" imgH="342720" progId="Equation.DSMT4">
                  <p:embed/>
                </p:oleObj>
              </mc:Choice>
              <mc:Fallback>
                <p:oleObj name="Equation" r:id="rId17" imgW="1104840" imgH="342720" progId="Equation.DSMT4">
                  <p:embed/>
                  <p:pic>
                    <p:nvPicPr>
                      <p:cNvPr id="62" name="对象 6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66020" y="3302249"/>
                        <a:ext cx="1104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42">
            <a:extLst>
              <a:ext uri="{FF2B5EF4-FFF2-40B4-BE49-F238E27FC236}">
                <a16:creationId xmlns:a16="http://schemas.microsoft.com/office/drawing/2014/main" id="{D96B9B59-CD31-4450-A578-2717EE66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039" y="3203298"/>
            <a:ext cx="5516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在</a:t>
            </a:r>
          </a:p>
        </p:txBody>
      </p:sp>
      <p:graphicFrame>
        <p:nvGraphicFramePr>
          <p:cNvPr id="26" name="对象 25">
            <a:extLst>
              <a:ext uri="{FF2B5EF4-FFF2-40B4-BE49-F238E27FC236}">
                <a16:creationId xmlns:a16="http://schemas.microsoft.com/office/drawing/2014/main" id="{6B328DA9-C28B-454D-8C47-A17122D07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143270"/>
              </p:ext>
            </p:extLst>
          </p:nvPr>
        </p:nvGraphicFramePr>
        <p:xfrm>
          <a:off x="2544689" y="3249593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71" name="Equation" r:id="rId19" imgW="279360" imgH="380880" progId="Equation.DSMT4">
                  <p:embed/>
                </p:oleObj>
              </mc:Choice>
              <mc:Fallback>
                <p:oleObj name="Equation" r:id="rId19" imgW="279360" imgH="380880" progId="Equation.DSMT4">
                  <p:embed/>
                  <p:pic>
                    <p:nvPicPr>
                      <p:cNvPr id="64" name="对象 6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544689" y="3249593"/>
                        <a:ext cx="279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extLst>
              <a:ext uri="{FF2B5EF4-FFF2-40B4-BE49-F238E27FC236}">
                <a16:creationId xmlns:a16="http://schemas.microsoft.com/office/drawing/2014/main" id="{9497A684-1299-4AE3-9929-82DC104CFD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409980"/>
              </p:ext>
            </p:extLst>
          </p:nvPr>
        </p:nvGraphicFramePr>
        <p:xfrm>
          <a:off x="4090792" y="2340315"/>
          <a:ext cx="1066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72" name="Equation" r:id="rId21" imgW="1066680" imgH="342720" progId="Equation.DSMT4">
                  <p:embed/>
                </p:oleObj>
              </mc:Choice>
              <mc:Fallback>
                <p:oleObj name="Equation" r:id="rId21" imgW="1066680" imgH="342720" progId="Equation.DSMT4">
                  <p:embed/>
                  <p:pic>
                    <p:nvPicPr>
                      <p:cNvPr id="65" name="对象 6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90792" y="2340315"/>
                        <a:ext cx="10668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42">
            <a:extLst>
              <a:ext uri="{FF2B5EF4-FFF2-40B4-BE49-F238E27FC236}">
                <a16:creationId xmlns:a16="http://schemas.microsoft.com/office/drawing/2014/main" id="{E90B78F7-3F8D-4253-89E6-5ABE0500F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9759" y="2266148"/>
            <a:ext cx="5516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在</a:t>
            </a:r>
          </a:p>
        </p:txBody>
      </p:sp>
      <p:graphicFrame>
        <p:nvGraphicFramePr>
          <p:cNvPr id="29" name="对象 28">
            <a:extLst>
              <a:ext uri="{FF2B5EF4-FFF2-40B4-BE49-F238E27FC236}">
                <a16:creationId xmlns:a16="http://schemas.microsoft.com/office/drawing/2014/main" id="{D5FD8FEC-6B90-4744-A942-C11159DCB5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353706"/>
              </p:ext>
            </p:extLst>
          </p:nvPr>
        </p:nvGraphicFramePr>
        <p:xfrm>
          <a:off x="5523542" y="2303021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73" name="Equation" r:id="rId22" imgW="279360" imgH="380880" progId="Equation.DSMT4">
                  <p:embed/>
                </p:oleObj>
              </mc:Choice>
              <mc:Fallback>
                <p:oleObj name="Equation" r:id="rId22" imgW="279360" imgH="380880" progId="Equation.DSMT4">
                  <p:embed/>
                  <p:pic>
                    <p:nvPicPr>
                      <p:cNvPr id="67" name="对象 6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523542" y="2303021"/>
                        <a:ext cx="279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42">
            <a:extLst>
              <a:ext uri="{FF2B5EF4-FFF2-40B4-BE49-F238E27FC236}">
                <a16:creationId xmlns:a16="http://schemas.microsoft.com/office/drawing/2014/main" id="{51599598-210E-41CE-9AAF-191190B35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104" y="2255572"/>
            <a:ext cx="8952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连续，</a:t>
            </a:r>
          </a:p>
        </p:txBody>
      </p:sp>
      <p:sp>
        <p:nvSpPr>
          <p:cNvPr id="31" name="Text Box 42">
            <a:extLst>
              <a:ext uri="{FF2B5EF4-FFF2-40B4-BE49-F238E27FC236}">
                <a16:creationId xmlns:a16="http://schemas.microsoft.com/office/drawing/2014/main" id="{703D8A1E-EAAA-4B33-9BDC-EF8FD3317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868" y="2262688"/>
            <a:ext cx="5516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且</a:t>
            </a:r>
          </a:p>
        </p:txBody>
      </p:sp>
      <p:graphicFrame>
        <p:nvGraphicFramePr>
          <p:cNvPr id="32" name="对象 31">
            <a:extLst>
              <a:ext uri="{FF2B5EF4-FFF2-40B4-BE49-F238E27FC236}">
                <a16:creationId xmlns:a16="http://schemas.microsoft.com/office/drawing/2014/main" id="{FF21411A-832A-4164-AE41-31F0A0D011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761794"/>
              </p:ext>
            </p:extLst>
          </p:nvPr>
        </p:nvGraphicFramePr>
        <p:xfrm>
          <a:off x="7003112" y="2302215"/>
          <a:ext cx="1358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74" name="Equation" r:id="rId24" imgW="1358640" imgH="380880" progId="Equation.DSMT4">
                  <p:embed/>
                </p:oleObj>
              </mc:Choice>
              <mc:Fallback>
                <p:oleObj name="Equation" r:id="rId24" imgW="1358640" imgH="380880" progId="Equation.DSMT4">
                  <p:embed/>
                  <p:pic>
                    <p:nvPicPr>
                      <p:cNvPr id="34" name="对象 33">
                        <a:extLst>
                          <a:ext uri="{FF2B5EF4-FFF2-40B4-BE49-F238E27FC236}">
                            <a16:creationId xmlns:a16="http://schemas.microsoft.com/office/drawing/2014/main" id="{2501299E-02A7-4A09-8A6C-52B2FDA0A2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003112" y="2302215"/>
                        <a:ext cx="1358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矩形 32">
            <a:extLst>
              <a:ext uri="{FF2B5EF4-FFF2-40B4-BE49-F238E27FC236}">
                <a16:creationId xmlns:a16="http://schemas.microsoft.com/office/drawing/2014/main" id="{CD2989E5-3ECF-403E-AF1A-04526234749F}"/>
              </a:ext>
            </a:extLst>
          </p:cNvPr>
          <p:cNvSpPr/>
          <p:nvPr/>
        </p:nvSpPr>
        <p:spPr>
          <a:xfrm>
            <a:off x="8290967" y="2249934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b="1" dirty="0">
                <a:latin typeface="+mn-ea"/>
              </a:rPr>
              <a:t>而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9106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326"/>
            <a:ext cx="6372200" cy="620688"/>
          </a:xfrm>
        </p:spPr>
        <p:txBody>
          <a:bodyPr/>
          <a:lstStyle/>
          <a:p>
            <a:r>
              <a:rPr lang="zh-CN" altLang="en-US" dirty="0"/>
              <a:t>连续函数的运算与初等函数连续性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42C09ABF-8871-4386-8D4A-10B4CA0D2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10" y="5676598"/>
            <a:ext cx="2068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+mn-ea"/>
                <a:ea typeface="+mn-ea"/>
              </a:rPr>
              <a:t>复合而成</a:t>
            </a:r>
            <a:r>
              <a:rPr kumimoji="1" lang="en-US" altLang="zh-CN" sz="2400" b="1" dirty="0">
                <a:latin typeface="+mn-ea"/>
                <a:ea typeface="+mn-ea"/>
              </a:rPr>
              <a:t>,</a:t>
            </a:r>
          </a:p>
        </p:txBody>
      </p:sp>
      <p:grpSp>
        <p:nvGrpSpPr>
          <p:cNvPr id="9" name="Group 14">
            <a:extLst>
              <a:ext uri="{FF2B5EF4-FFF2-40B4-BE49-F238E27FC236}">
                <a16:creationId xmlns:a16="http://schemas.microsoft.com/office/drawing/2014/main" id="{C7411F9D-4887-4312-A474-53646CD8882B}"/>
              </a:ext>
            </a:extLst>
          </p:cNvPr>
          <p:cNvGrpSpPr>
            <a:grpSpLocks/>
          </p:cNvGrpSpPr>
          <p:nvPr/>
        </p:nvGrpSpPr>
        <p:grpSpPr bwMode="auto">
          <a:xfrm>
            <a:off x="4159586" y="3159612"/>
            <a:ext cx="4048125" cy="1162050"/>
            <a:chOff x="1674" y="1773"/>
            <a:chExt cx="2550" cy="732"/>
          </a:xfrm>
        </p:grpSpPr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7CBFD07B-380B-45B9-BB7E-579FF047D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4" y="2211"/>
              <a:ext cx="648" cy="72"/>
            </a:xfrm>
            <a:custGeom>
              <a:avLst/>
              <a:gdLst>
                <a:gd name="T0" fmla="*/ 12 w 648"/>
                <a:gd name="T1" fmla="*/ 0 h 72"/>
                <a:gd name="T2" fmla="*/ 24 w 648"/>
                <a:gd name="T3" fmla="*/ 0 h 72"/>
                <a:gd name="T4" fmla="*/ 36 w 648"/>
                <a:gd name="T5" fmla="*/ 6 h 72"/>
                <a:gd name="T6" fmla="*/ 48 w 648"/>
                <a:gd name="T7" fmla="*/ 6 h 72"/>
                <a:gd name="T8" fmla="*/ 60 w 648"/>
                <a:gd name="T9" fmla="*/ 6 h 72"/>
                <a:gd name="T10" fmla="*/ 72 w 648"/>
                <a:gd name="T11" fmla="*/ 6 h 72"/>
                <a:gd name="T12" fmla="*/ 84 w 648"/>
                <a:gd name="T13" fmla="*/ 6 h 72"/>
                <a:gd name="T14" fmla="*/ 102 w 648"/>
                <a:gd name="T15" fmla="*/ 6 h 72"/>
                <a:gd name="T16" fmla="*/ 114 w 648"/>
                <a:gd name="T17" fmla="*/ 6 h 72"/>
                <a:gd name="T18" fmla="*/ 126 w 648"/>
                <a:gd name="T19" fmla="*/ 6 h 72"/>
                <a:gd name="T20" fmla="*/ 138 w 648"/>
                <a:gd name="T21" fmla="*/ 12 h 72"/>
                <a:gd name="T22" fmla="*/ 150 w 648"/>
                <a:gd name="T23" fmla="*/ 12 h 72"/>
                <a:gd name="T24" fmla="*/ 162 w 648"/>
                <a:gd name="T25" fmla="*/ 12 h 72"/>
                <a:gd name="T26" fmla="*/ 174 w 648"/>
                <a:gd name="T27" fmla="*/ 12 h 72"/>
                <a:gd name="T28" fmla="*/ 186 w 648"/>
                <a:gd name="T29" fmla="*/ 12 h 72"/>
                <a:gd name="T30" fmla="*/ 204 w 648"/>
                <a:gd name="T31" fmla="*/ 12 h 72"/>
                <a:gd name="T32" fmla="*/ 216 w 648"/>
                <a:gd name="T33" fmla="*/ 18 h 72"/>
                <a:gd name="T34" fmla="*/ 228 w 648"/>
                <a:gd name="T35" fmla="*/ 18 h 72"/>
                <a:gd name="T36" fmla="*/ 240 w 648"/>
                <a:gd name="T37" fmla="*/ 18 h 72"/>
                <a:gd name="T38" fmla="*/ 252 w 648"/>
                <a:gd name="T39" fmla="*/ 18 h 72"/>
                <a:gd name="T40" fmla="*/ 264 w 648"/>
                <a:gd name="T41" fmla="*/ 18 h 72"/>
                <a:gd name="T42" fmla="*/ 276 w 648"/>
                <a:gd name="T43" fmla="*/ 24 h 72"/>
                <a:gd name="T44" fmla="*/ 288 w 648"/>
                <a:gd name="T45" fmla="*/ 24 h 72"/>
                <a:gd name="T46" fmla="*/ 306 w 648"/>
                <a:gd name="T47" fmla="*/ 24 h 72"/>
                <a:gd name="T48" fmla="*/ 318 w 648"/>
                <a:gd name="T49" fmla="*/ 24 h 72"/>
                <a:gd name="T50" fmla="*/ 330 w 648"/>
                <a:gd name="T51" fmla="*/ 24 h 72"/>
                <a:gd name="T52" fmla="*/ 342 w 648"/>
                <a:gd name="T53" fmla="*/ 30 h 72"/>
                <a:gd name="T54" fmla="*/ 354 w 648"/>
                <a:gd name="T55" fmla="*/ 30 h 72"/>
                <a:gd name="T56" fmla="*/ 366 w 648"/>
                <a:gd name="T57" fmla="*/ 30 h 72"/>
                <a:gd name="T58" fmla="*/ 378 w 648"/>
                <a:gd name="T59" fmla="*/ 30 h 72"/>
                <a:gd name="T60" fmla="*/ 390 w 648"/>
                <a:gd name="T61" fmla="*/ 30 h 72"/>
                <a:gd name="T62" fmla="*/ 408 w 648"/>
                <a:gd name="T63" fmla="*/ 36 h 72"/>
                <a:gd name="T64" fmla="*/ 420 w 648"/>
                <a:gd name="T65" fmla="*/ 36 h 72"/>
                <a:gd name="T66" fmla="*/ 432 w 648"/>
                <a:gd name="T67" fmla="*/ 36 h 72"/>
                <a:gd name="T68" fmla="*/ 444 w 648"/>
                <a:gd name="T69" fmla="*/ 42 h 72"/>
                <a:gd name="T70" fmla="*/ 456 w 648"/>
                <a:gd name="T71" fmla="*/ 42 h 72"/>
                <a:gd name="T72" fmla="*/ 468 w 648"/>
                <a:gd name="T73" fmla="*/ 42 h 72"/>
                <a:gd name="T74" fmla="*/ 480 w 648"/>
                <a:gd name="T75" fmla="*/ 42 h 72"/>
                <a:gd name="T76" fmla="*/ 492 w 648"/>
                <a:gd name="T77" fmla="*/ 48 h 72"/>
                <a:gd name="T78" fmla="*/ 510 w 648"/>
                <a:gd name="T79" fmla="*/ 48 h 72"/>
                <a:gd name="T80" fmla="*/ 522 w 648"/>
                <a:gd name="T81" fmla="*/ 48 h 72"/>
                <a:gd name="T82" fmla="*/ 534 w 648"/>
                <a:gd name="T83" fmla="*/ 54 h 72"/>
                <a:gd name="T84" fmla="*/ 546 w 648"/>
                <a:gd name="T85" fmla="*/ 54 h 72"/>
                <a:gd name="T86" fmla="*/ 558 w 648"/>
                <a:gd name="T87" fmla="*/ 54 h 72"/>
                <a:gd name="T88" fmla="*/ 570 w 648"/>
                <a:gd name="T89" fmla="*/ 60 h 72"/>
                <a:gd name="T90" fmla="*/ 582 w 648"/>
                <a:gd name="T91" fmla="*/ 60 h 72"/>
                <a:gd name="T92" fmla="*/ 594 w 648"/>
                <a:gd name="T93" fmla="*/ 66 h 72"/>
                <a:gd name="T94" fmla="*/ 612 w 648"/>
                <a:gd name="T95" fmla="*/ 66 h 72"/>
                <a:gd name="T96" fmla="*/ 624 w 648"/>
                <a:gd name="T97" fmla="*/ 66 h 72"/>
                <a:gd name="T98" fmla="*/ 636 w 648"/>
                <a:gd name="T99" fmla="*/ 72 h 72"/>
                <a:gd name="T100" fmla="*/ 648 w 648"/>
                <a:gd name="T101" fmla="*/ 72 h 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8"/>
                <a:gd name="T154" fmla="*/ 0 h 72"/>
                <a:gd name="T155" fmla="*/ 648 w 648"/>
                <a:gd name="T156" fmla="*/ 72 h 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8" h="72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6"/>
                  </a:lnTo>
                  <a:lnTo>
                    <a:pt x="126" y="12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44" y="12"/>
                  </a:lnTo>
                  <a:lnTo>
                    <a:pt x="150" y="12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12"/>
                  </a:lnTo>
                  <a:lnTo>
                    <a:pt x="180" y="12"/>
                  </a:lnTo>
                  <a:lnTo>
                    <a:pt x="186" y="12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04" y="12"/>
                  </a:lnTo>
                  <a:lnTo>
                    <a:pt x="210" y="18"/>
                  </a:lnTo>
                  <a:lnTo>
                    <a:pt x="216" y="18"/>
                  </a:lnTo>
                  <a:lnTo>
                    <a:pt x="222" y="18"/>
                  </a:lnTo>
                  <a:lnTo>
                    <a:pt x="228" y="18"/>
                  </a:lnTo>
                  <a:lnTo>
                    <a:pt x="234" y="18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52" y="18"/>
                  </a:lnTo>
                  <a:lnTo>
                    <a:pt x="258" y="18"/>
                  </a:lnTo>
                  <a:lnTo>
                    <a:pt x="264" y="18"/>
                  </a:lnTo>
                  <a:lnTo>
                    <a:pt x="270" y="18"/>
                  </a:lnTo>
                  <a:lnTo>
                    <a:pt x="276" y="18"/>
                  </a:lnTo>
                  <a:lnTo>
                    <a:pt x="276" y="24"/>
                  </a:lnTo>
                  <a:lnTo>
                    <a:pt x="282" y="24"/>
                  </a:lnTo>
                  <a:lnTo>
                    <a:pt x="288" y="24"/>
                  </a:lnTo>
                  <a:lnTo>
                    <a:pt x="294" y="24"/>
                  </a:lnTo>
                  <a:lnTo>
                    <a:pt x="300" y="24"/>
                  </a:lnTo>
                  <a:lnTo>
                    <a:pt x="306" y="24"/>
                  </a:lnTo>
                  <a:lnTo>
                    <a:pt x="312" y="24"/>
                  </a:lnTo>
                  <a:lnTo>
                    <a:pt x="318" y="24"/>
                  </a:lnTo>
                  <a:lnTo>
                    <a:pt x="324" y="24"/>
                  </a:lnTo>
                  <a:lnTo>
                    <a:pt x="330" y="24"/>
                  </a:lnTo>
                  <a:lnTo>
                    <a:pt x="336" y="24"/>
                  </a:lnTo>
                  <a:lnTo>
                    <a:pt x="342" y="30"/>
                  </a:lnTo>
                  <a:lnTo>
                    <a:pt x="348" y="30"/>
                  </a:lnTo>
                  <a:lnTo>
                    <a:pt x="354" y="30"/>
                  </a:lnTo>
                  <a:lnTo>
                    <a:pt x="360" y="30"/>
                  </a:lnTo>
                  <a:lnTo>
                    <a:pt x="366" y="30"/>
                  </a:lnTo>
                  <a:lnTo>
                    <a:pt x="372" y="30"/>
                  </a:lnTo>
                  <a:lnTo>
                    <a:pt x="378" y="30"/>
                  </a:lnTo>
                  <a:lnTo>
                    <a:pt x="384" y="30"/>
                  </a:lnTo>
                  <a:lnTo>
                    <a:pt x="390" y="30"/>
                  </a:lnTo>
                  <a:lnTo>
                    <a:pt x="396" y="36"/>
                  </a:lnTo>
                  <a:lnTo>
                    <a:pt x="402" y="36"/>
                  </a:lnTo>
                  <a:lnTo>
                    <a:pt x="408" y="36"/>
                  </a:lnTo>
                  <a:lnTo>
                    <a:pt x="414" y="36"/>
                  </a:lnTo>
                  <a:lnTo>
                    <a:pt x="420" y="36"/>
                  </a:lnTo>
                  <a:lnTo>
                    <a:pt x="426" y="36"/>
                  </a:lnTo>
                  <a:lnTo>
                    <a:pt x="432" y="36"/>
                  </a:lnTo>
                  <a:lnTo>
                    <a:pt x="438" y="36"/>
                  </a:lnTo>
                  <a:lnTo>
                    <a:pt x="444" y="36"/>
                  </a:lnTo>
                  <a:lnTo>
                    <a:pt x="444" y="42"/>
                  </a:lnTo>
                  <a:lnTo>
                    <a:pt x="450" y="42"/>
                  </a:lnTo>
                  <a:lnTo>
                    <a:pt x="456" y="42"/>
                  </a:lnTo>
                  <a:lnTo>
                    <a:pt x="462" y="42"/>
                  </a:lnTo>
                  <a:lnTo>
                    <a:pt x="468" y="42"/>
                  </a:lnTo>
                  <a:lnTo>
                    <a:pt x="474" y="42"/>
                  </a:lnTo>
                  <a:lnTo>
                    <a:pt x="480" y="42"/>
                  </a:lnTo>
                  <a:lnTo>
                    <a:pt x="486" y="42"/>
                  </a:lnTo>
                  <a:lnTo>
                    <a:pt x="486" y="48"/>
                  </a:lnTo>
                  <a:lnTo>
                    <a:pt x="492" y="48"/>
                  </a:lnTo>
                  <a:lnTo>
                    <a:pt x="498" y="48"/>
                  </a:lnTo>
                  <a:lnTo>
                    <a:pt x="504" y="48"/>
                  </a:lnTo>
                  <a:lnTo>
                    <a:pt x="510" y="48"/>
                  </a:lnTo>
                  <a:lnTo>
                    <a:pt x="516" y="48"/>
                  </a:lnTo>
                  <a:lnTo>
                    <a:pt x="522" y="48"/>
                  </a:lnTo>
                  <a:lnTo>
                    <a:pt x="528" y="48"/>
                  </a:lnTo>
                  <a:lnTo>
                    <a:pt x="528" y="54"/>
                  </a:lnTo>
                  <a:lnTo>
                    <a:pt x="534" y="54"/>
                  </a:lnTo>
                  <a:lnTo>
                    <a:pt x="540" y="54"/>
                  </a:lnTo>
                  <a:lnTo>
                    <a:pt x="546" y="54"/>
                  </a:lnTo>
                  <a:lnTo>
                    <a:pt x="552" y="54"/>
                  </a:lnTo>
                  <a:lnTo>
                    <a:pt x="558" y="54"/>
                  </a:lnTo>
                  <a:lnTo>
                    <a:pt x="564" y="54"/>
                  </a:lnTo>
                  <a:lnTo>
                    <a:pt x="564" y="60"/>
                  </a:lnTo>
                  <a:lnTo>
                    <a:pt x="570" y="60"/>
                  </a:lnTo>
                  <a:lnTo>
                    <a:pt x="576" y="60"/>
                  </a:lnTo>
                  <a:lnTo>
                    <a:pt x="582" y="60"/>
                  </a:lnTo>
                  <a:lnTo>
                    <a:pt x="588" y="60"/>
                  </a:lnTo>
                  <a:lnTo>
                    <a:pt x="594" y="60"/>
                  </a:lnTo>
                  <a:lnTo>
                    <a:pt x="594" y="66"/>
                  </a:lnTo>
                  <a:lnTo>
                    <a:pt x="600" y="66"/>
                  </a:lnTo>
                  <a:lnTo>
                    <a:pt x="606" y="66"/>
                  </a:lnTo>
                  <a:lnTo>
                    <a:pt x="612" y="66"/>
                  </a:lnTo>
                  <a:lnTo>
                    <a:pt x="618" y="66"/>
                  </a:lnTo>
                  <a:lnTo>
                    <a:pt x="624" y="66"/>
                  </a:lnTo>
                  <a:lnTo>
                    <a:pt x="630" y="72"/>
                  </a:lnTo>
                  <a:lnTo>
                    <a:pt x="636" y="72"/>
                  </a:lnTo>
                  <a:lnTo>
                    <a:pt x="642" y="72"/>
                  </a:lnTo>
                  <a:lnTo>
                    <a:pt x="648" y="72"/>
                  </a:lnTo>
                </a:path>
              </a:pathLst>
            </a:custGeom>
            <a:noFill/>
            <a:ln w="19050">
              <a:solidFill>
                <a:srgbClr val="0064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C3E62002-9524-4846-BBA5-6D3A47F98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2" y="1773"/>
              <a:ext cx="624" cy="732"/>
            </a:xfrm>
            <a:custGeom>
              <a:avLst/>
              <a:gdLst>
                <a:gd name="T0" fmla="*/ 12 w 624"/>
                <a:gd name="T1" fmla="*/ 516 h 732"/>
                <a:gd name="T2" fmla="*/ 18 w 624"/>
                <a:gd name="T3" fmla="*/ 516 h 732"/>
                <a:gd name="T4" fmla="*/ 30 w 624"/>
                <a:gd name="T5" fmla="*/ 516 h 732"/>
                <a:gd name="T6" fmla="*/ 42 w 624"/>
                <a:gd name="T7" fmla="*/ 522 h 732"/>
                <a:gd name="T8" fmla="*/ 48 w 624"/>
                <a:gd name="T9" fmla="*/ 522 h 732"/>
                <a:gd name="T10" fmla="*/ 60 w 624"/>
                <a:gd name="T11" fmla="*/ 528 h 732"/>
                <a:gd name="T12" fmla="*/ 72 w 624"/>
                <a:gd name="T13" fmla="*/ 528 h 732"/>
                <a:gd name="T14" fmla="*/ 84 w 624"/>
                <a:gd name="T15" fmla="*/ 534 h 732"/>
                <a:gd name="T16" fmla="*/ 90 w 624"/>
                <a:gd name="T17" fmla="*/ 534 h 732"/>
                <a:gd name="T18" fmla="*/ 102 w 624"/>
                <a:gd name="T19" fmla="*/ 540 h 732"/>
                <a:gd name="T20" fmla="*/ 114 w 624"/>
                <a:gd name="T21" fmla="*/ 540 h 732"/>
                <a:gd name="T22" fmla="*/ 120 w 624"/>
                <a:gd name="T23" fmla="*/ 546 h 732"/>
                <a:gd name="T24" fmla="*/ 132 w 624"/>
                <a:gd name="T25" fmla="*/ 546 h 732"/>
                <a:gd name="T26" fmla="*/ 144 w 624"/>
                <a:gd name="T27" fmla="*/ 552 h 732"/>
                <a:gd name="T28" fmla="*/ 150 w 624"/>
                <a:gd name="T29" fmla="*/ 552 h 732"/>
                <a:gd name="T30" fmla="*/ 162 w 624"/>
                <a:gd name="T31" fmla="*/ 558 h 732"/>
                <a:gd name="T32" fmla="*/ 174 w 624"/>
                <a:gd name="T33" fmla="*/ 564 h 732"/>
                <a:gd name="T34" fmla="*/ 186 w 624"/>
                <a:gd name="T35" fmla="*/ 564 h 732"/>
                <a:gd name="T36" fmla="*/ 192 w 624"/>
                <a:gd name="T37" fmla="*/ 570 h 732"/>
                <a:gd name="T38" fmla="*/ 204 w 624"/>
                <a:gd name="T39" fmla="*/ 576 h 732"/>
                <a:gd name="T40" fmla="*/ 216 w 624"/>
                <a:gd name="T41" fmla="*/ 582 h 732"/>
                <a:gd name="T42" fmla="*/ 222 w 624"/>
                <a:gd name="T43" fmla="*/ 582 h 732"/>
                <a:gd name="T44" fmla="*/ 234 w 624"/>
                <a:gd name="T45" fmla="*/ 588 h 732"/>
                <a:gd name="T46" fmla="*/ 246 w 624"/>
                <a:gd name="T47" fmla="*/ 594 h 732"/>
                <a:gd name="T48" fmla="*/ 252 w 624"/>
                <a:gd name="T49" fmla="*/ 600 h 732"/>
                <a:gd name="T50" fmla="*/ 264 w 624"/>
                <a:gd name="T51" fmla="*/ 606 h 732"/>
                <a:gd name="T52" fmla="*/ 276 w 624"/>
                <a:gd name="T53" fmla="*/ 612 h 732"/>
                <a:gd name="T54" fmla="*/ 288 w 624"/>
                <a:gd name="T55" fmla="*/ 618 h 732"/>
                <a:gd name="T56" fmla="*/ 294 w 624"/>
                <a:gd name="T57" fmla="*/ 624 h 732"/>
                <a:gd name="T58" fmla="*/ 306 w 624"/>
                <a:gd name="T59" fmla="*/ 630 h 732"/>
                <a:gd name="T60" fmla="*/ 318 w 624"/>
                <a:gd name="T61" fmla="*/ 636 h 732"/>
                <a:gd name="T62" fmla="*/ 324 w 624"/>
                <a:gd name="T63" fmla="*/ 642 h 732"/>
                <a:gd name="T64" fmla="*/ 336 w 624"/>
                <a:gd name="T65" fmla="*/ 648 h 732"/>
                <a:gd name="T66" fmla="*/ 348 w 624"/>
                <a:gd name="T67" fmla="*/ 654 h 732"/>
                <a:gd name="T68" fmla="*/ 354 w 624"/>
                <a:gd name="T69" fmla="*/ 666 h 732"/>
                <a:gd name="T70" fmla="*/ 366 w 624"/>
                <a:gd name="T71" fmla="*/ 672 h 732"/>
                <a:gd name="T72" fmla="*/ 378 w 624"/>
                <a:gd name="T73" fmla="*/ 678 h 732"/>
                <a:gd name="T74" fmla="*/ 390 w 624"/>
                <a:gd name="T75" fmla="*/ 690 h 732"/>
                <a:gd name="T76" fmla="*/ 396 w 624"/>
                <a:gd name="T77" fmla="*/ 696 h 732"/>
                <a:gd name="T78" fmla="*/ 408 w 624"/>
                <a:gd name="T79" fmla="*/ 702 h 732"/>
                <a:gd name="T80" fmla="*/ 420 w 624"/>
                <a:gd name="T81" fmla="*/ 714 h 732"/>
                <a:gd name="T82" fmla="*/ 426 w 624"/>
                <a:gd name="T83" fmla="*/ 720 h 732"/>
                <a:gd name="T84" fmla="*/ 438 w 624"/>
                <a:gd name="T85" fmla="*/ 726 h 732"/>
                <a:gd name="T86" fmla="*/ 450 w 624"/>
                <a:gd name="T87" fmla="*/ 732 h 732"/>
                <a:gd name="T88" fmla="*/ 456 w 624"/>
                <a:gd name="T89" fmla="*/ 732 h 732"/>
                <a:gd name="T90" fmla="*/ 468 w 624"/>
                <a:gd name="T91" fmla="*/ 732 h 732"/>
                <a:gd name="T92" fmla="*/ 480 w 624"/>
                <a:gd name="T93" fmla="*/ 732 h 732"/>
                <a:gd name="T94" fmla="*/ 492 w 624"/>
                <a:gd name="T95" fmla="*/ 720 h 732"/>
                <a:gd name="T96" fmla="*/ 498 w 624"/>
                <a:gd name="T97" fmla="*/ 702 h 732"/>
                <a:gd name="T98" fmla="*/ 510 w 624"/>
                <a:gd name="T99" fmla="*/ 672 h 732"/>
                <a:gd name="T100" fmla="*/ 522 w 624"/>
                <a:gd name="T101" fmla="*/ 618 h 732"/>
                <a:gd name="T102" fmla="*/ 528 w 624"/>
                <a:gd name="T103" fmla="*/ 546 h 732"/>
                <a:gd name="T104" fmla="*/ 540 w 624"/>
                <a:gd name="T105" fmla="*/ 438 h 732"/>
                <a:gd name="T106" fmla="*/ 552 w 624"/>
                <a:gd name="T107" fmla="*/ 294 h 732"/>
                <a:gd name="T108" fmla="*/ 558 w 624"/>
                <a:gd name="T109" fmla="*/ 126 h 732"/>
                <a:gd name="T110" fmla="*/ 570 w 624"/>
                <a:gd name="T111" fmla="*/ 6 h 732"/>
                <a:gd name="T112" fmla="*/ 582 w 624"/>
                <a:gd name="T113" fmla="*/ 120 h 732"/>
                <a:gd name="T114" fmla="*/ 594 w 624"/>
                <a:gd name="T115" fmla="*/ 642 h 732"/>
                <a:gd name="T116" fmla="*/ 600 w 624"/>
                <a:gd name="T117" fmla="*/ 168 h 732"/>
                <a:gd name="T118" fmla="*/ 612 w 624"/>
                <a:gd name="T119" fmla="*/ 66 h 732"/>
                <a:gd name="T120" fmla="*/ 624 w 624"/>
                <a:gd name="T121" fmla="*/ 270 h 73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24"/>
                <a:gd name="T184" fmla="*/ 0 h 732"/>
                <a:gd name="T185" fmla="*/ 624 w 624"/>
                <a:gd name="T186" fmla="*/ 732 h 73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24" h="732">
                  <a:moveTo>
                    <a:pt x="0" y="510"/>
                  </a:moveTo>
                  <a:lnTo>
                    <a:pt x="6" y="510"/>
                  </a:lnTo>
                  <a:lnTo>
                    <a:pt x="6" y="516"/>
                  </a:lnTo>
                  <a:lnTo>
                    <a:pt x="12" y="516"/>
                  </a:lnTo>
                  <a:lnTo>
                    <a:pt x="18" y="516"/>
                  </a:lnTo>
                  <a:lnTo>
                    <a:pt x="24" y="516"/>
                  </a:lnTo>
                  <a:lnTo>
                    <a:pt x="30" y="516"/>
                  </a:lnTo>
                  <a:lnTo>
                    <a:pt x="30" y="522"/>
                  </a:lnTo>
                  <a:lnTo>
                    <a:pt x="36" y="522"/>
                  </a:lnTo>
                  <a:lnTo>
                    <a:pt x="42" y="522"/>
                  </a:lnTo>
                  <a:lnTo>
                    <a:pt x="48" y="522"/>
                  </a:lnTo>
                  <a:lnTo>
                    <a:pt x="54" y="522"/>
                  </a:lnTo>
                  <a:lnTo>
                    <a:pt x="60" y="528"/>
                  </a:lnTo>
                  <a:lnTo>
                    <a:pt x="66" y="528"/>
                  </a:lnTo>
                  <a:lnTo>
                    <a:pt x="72" y="528"/>
                  </a:lnTo>
                  <a:lnTo>
                    <a:pt x="78" y="528"/>
                  </a:lnTo>
                  <a:lnTo>
                    <a:pt x="78" y="534"/>
                  </a:lnTo>
                  <a:lnTo>
                    <a:pt x="84" y="534"/>
                  </a:lnTo>
                  <a:lnTo>
                    <a:pt x="90" y="534"/>
                  </a:lnTo>
                  <a:lnTo>
                    <a:pt x="96" y="534"/>
                  </a:lnTo>
                  <a:lnTo>
                    <a:pt x="102" y="534"/>
                  </a:lnTo>
                  <a:lnTo>
                    <a:pt x="102" y="540"/>
                  </a:lnTo>
                  <a:lnTo>
                    <a:pt x="108" y="540"/>
                  </a:lnTo>
                  <a:lnTo>
                    <a:pt x="114" y="540"/>
                  </a:lnTo>
                  <a:lnTo>
                    <a:pt x="120" y="540"/>
                  </a:lnTo>
                  <a:lnTo>
                    <a:pt x="120" y="546"/>
                  </a:lnTo>
                  <a:lnTo>
                    <a:pt x="126" y="546"/>
                  </a:lnTo>
                  <a:lnTo>
                    <a:pt x="132" y="546"/>
                  </a:lnTo>
                  <a:lnTo>
                    <a:pt x="138" y="552"/>
                  </a:lnTo>
                  <a:lnTo>
                    <a:pt x="144" y="552"/>
                  </a:lnTo>
                  <a:lnTo>
                    <a:pt x="150" y="552"/>
                  </a:lnTo>
                  <a:lnTo>
                    <a:pt x="156" y="558"/>
                  </a:lnTo>
                  <a:lnTo>
                    <a:pt x="162" y="558"/>
                  </a:lnTo>
                  <a:lnTo>
                    <a:pt x="168" y="558"/>
                  </a:lnTo>
                  <a:lnTo>
                    <a:pt x="168" y="564"/>
                  </a:lnTo>
                  <a:lnTo>
                    <a:pt x="174" y="564"/>
                  </a:lnTo>
                  <a:lnTo>
                    <a:pt x="180" y="564"/>
                  </a:lnTo>
                  <a:lnTo>
                    <a:pt x="186" y="564"/>
                  </a:lnTo>
                  <a:lnTo>
                    <a:pt x="186" y="570"/>
                  </a:lnTo>
                  <a:lnTo>
                    <a:pt x="192" y="570"/>
                  </a:lnTo>
                  <a:lnTo>
                    <a:pt x="198" y="570"/>
                  </a:lnTo>
                  <a:lnTo>
                    <a:pt x="204" y="576"/>
                  </a:lnTo>
                  <a:lnTo>
                    <a:pt x="210" y="576"/>
                  </a:lnTo>
                  <a:lnTo>
                    <a:pt x="216" y="582"/>
                  </a:lnTo>
                  <a:lnTo>
                    <a:pt x="222" y="582"/>
                  </a:lnTo>
                  <a:lnTo>
                    <a:pt x="228" y="582"/>
                  </a:lnTo>
                  <a:lnTo>
                    <a:pt x="228" y="588"/>
                  </a:lnTo>
                  <a:lnTo>
                    <a:pt x="234" y="588"/>
                  </a:lnTo>
                  <a:lnTo>
                    <a:pt x="240" y="594"/>
                  </a:lnTo>
                  <a:lnTo>
                    <a:pt x="246" y="594"/>
                  </a:lnTo>
                  <a:lnTo>
                    <a:pt x="252" y="594"/>
                  </a:lnTo>
                  <a:lnTo>
                    <a:pt x="252" y="600"/>
                  </a:lnTo>
                  <a:lnTo>
                    <a:pt x="258" y="600"/>
                  </a:lnTo>
                  <a:lnTo>
                    <a:pt x="264" y="600"/>
                  </a:lnTo>
                  <a:lnTo>
                    <a:pt x="264" y="606"/>
                  </a:lnTo>
                  <a:lnTo>
                    <a:pt x="270" y="606"/>
                  </a:lnTo>
                  <a:lnTo>
                    <a:pt x="276" y="612"/>
                  </a:lnTo>
                  <a:lnTo>
                    <a:pt x="282" y="612"/>
                  </a:lnTo>
                  <a:lnTo>
                    <a:pt x="288" y="618"/>
                  </a:lnTo>
                  <a:lnTo>
                    <a:pt x="294" y="618"/>
                  </a:lnTo>
                  <a:lnTo>
                    <a:pt x="294" y="624"/>
                  </a:lnTo>
                  <a:lnTo>
                    <a:pt x="300" y="624"/>
                  </a:lnTo>
                  <a:lnTo>
                    <a:pt x="306" y="624"/>
                  </a:lnTo>
                  <a:lnTo>
                    <a:pt x="306" y="630"/>
                  </a:lnTo>
                  <a:lnTo>
                    <a:pt x="312" y="630"/>
                  </a:lnTo>
                  <a:lnTo>
                    <a:pt x="312" y="636"/>
                  </a:lnTo>
                  <a:lnTo>
                    <a:pt x="318" y="636"/>
                  </a:lnTo>
                  <a:lnTo>
                    <a:pt x="324" y="636"/>
                  </a:lnTo>
                  <a:lnTo>
                    <a:pt x="324" y="642"/>
                  </a:lnTo>
                  <a:lnTo>
                    <a:pt x="330" y="642"/>
                  </a:lnTo>
                  <a:lnTo>
                    <a:pt x="330" y="648"/>
                  </a:lnTo>
                  <a:lnTo>
                    <a:pt x="336" y="648"/>
                  </a:lnTo>
                  <a:lnTo>
                    <a:pt x="342" y="654"/>
                  </a:lnTo>
                  <a:lnTo>
                    <a:pt x="348" y="654"/>
                  </a:lnTo>
                  <a:lnTo>
                    <a:pt x="348" y="660"/>
                  </a:lnTo>
                  <a:lnTo>
                    <a:pt x="354" y="660"/>
                  </a:lnTo>
                  <a:lnTo>
                    <a:pt x="354" y="666"/>
                  </a:lnTo>
                  <a:lnTo>
                    <a:pt x="360" y="666"/>
                  </a:lnTo>
                  <a:lnTo>
                    <a:pt x="366" y="672"/>
                  </a:lnTo>
                  <a:lnTo>
                    <a:pt x="372" y="672"/>
                  </a:lnTo>
                  <a:lnTo>
                    <a:pt x="372" y="678"/>
                  </a:lnTo>
                  <a:lnTo>
                    <a:pt x="378" y="678"/>
                  </a:lnTo>
                  <a:lnTo>
                    <a:pt x="378" y="684"/>
                  </a:lnTo>
                  <a:lnTo>
                    <a:pt x="384" y="684"/>
                  </a:lnTo>
                  <a:lnTo>
                    <a:pt x="390" y="690"/>
                  </a:lnTo>
                  <a:lnTo>
                    <a:pt x="396" y="696"/>
                  </a:lnTo>
                  <a:lnTo>
                    <a:pt x="402" y="696"/>
                  </a:lnTo>
                  <a:lnTo>
                    <a:pt x="402" y="702"/>
                  </a:lnTo>
                  <a:lnTo>
                    <a:pt x="408" y="702"/>
                  </a:lnTo>
                  <a:lnTo>
                    <a:pt x="408" y="708"/>
                  </a:lnTo>
                  <a:lnTo>
                    <a:pt x="414" y="708"/>
                  </a:lnTo>
                  <a:lnTo>
                    <a:pt x="420" y="714"/>
                  </a:lnTo>
                  <a:lnTo>
                    <a:pt x="426" y="714"/>
                  </a:lnTo>
                  <a:lnTo>
                    <a:pt x="426" y="720"/>
                  </a:lnTo>
                  <a:lnTo>
                    <a:pt x="432" y="720"/>
                  </a:lnTo>
                  <a:lnTo>
                    <a:pt x="438" y="726"/>
                  </a:lnTo>
                  <a:lnTo>
                    <a:pt x="444" y="726"/>
                  </a:lnTo>
                  <a:lnTo>
                    <a:pt x="444" y="732"/>
                  </a:lnTo>
                  <a:lnTo>
                    <a:pt x="450" y="732"/>
                  </a:lnTo>
                  <a:lnTo>
                    <a:pt x="456" y="732"/>
                  </a:lnTo>
                  <a:lnTo>
                    <a:pt x="462" y="732"/>
                  </a:lnTo>
                  <a:lnTo>
                    <a:pt x="468" y="732"/>
                  </a:lnTo>
                  <a:lnTo>
                    <a:pt x="474" y="732"/>
                  </a:lnTo>
                  <a:lnTo>
                    <a:pt x="480" y="732"/>
                  </a:lnTo>
                  <a:lnTo>
                    <a:pt x="480" y="726"/>
                  </a:lnTo>
                  <a:lnTo>
                    <a:pt x="486" y="726"/>
                  </a:lnTo>
                  <a:lnTo>
                    <a:pt x="486" y="720"/>
                  </a:lnTo>
                  <a:lnTo>
                    <a:pt x="492" y="720"/>
                  </a:lnTo>
                  <a:lnTo>
                    <a:pt x="492" y="714"/>
                  </a:lnTo>
                  <a:lnTo>
                    <a:pt x="498" y="708"/>
                  </a:lnTo>
                  <a:lnTo>
                    <a:pt x="498" y="702"/>
                  </a:lnTo>
                  <a:lnTo>
                    <a:pt x="504" y="696"/>
                  </a:lnTo>
                  <a:lnTo>
                    <a:pt x="504" y="684"/>
                  </a:lnTo>
                  <a:lnTo>
                    <a:pt x="510" y="678"/>
                  </a:lnTo>
                  <a:lnTo>
                    <a:pt x="510" y="672"/>
                  </a:lnTo>
                  <a:lnTo>
                    <a:pt x="510" y="660"/>
                  </a:lnTo>
                  <a:lnTo>
                    <a:pt x="516" y="648"/>
                  </a:lnTo>
                  <a:lnTo>
                    <a:pt x="516" y="636"/>
                  </a:lnTo>
                  <a:lnTo>
                    <a:pt x="522" y="618"/>
                  </a:lnTo>
                  <a:lnTo>
                    <a:pt x="522" y="606"/>
                  </a:lnTo>
                  <a:lnTo>
                    <a:pt x="528" y="588"/>
                  </a:lnTo>
                  <a:lnTo>
                    <a:pt x="528" y="564"/>
                  </a:lnTo>
                  <a:lnTo>
                    <a:pt x="528" y="546"/>
                  </a:lnTo>
                  <a:lnTo>
                    <a:pt x="534" y="522"/>
                  </a:lnTo>
                  <a:lnTo>
                    <a:pt x="534" y="498"/>
                  </a:lnTo>
                  <a:lnTo>
                    <a:pt x="540" y="468"/>
                  </a:lnTo>
                  <a:lnTo>
                    <a:pt x="540" y="438"/>
                  </a:lnTo>
                  <a:lnTo>
                    <a:pt x="540" y="408"/>
                  </a:lnTo>
                  <a:lnTo>
                    <a:pt x="546" y="372"/>
                  </a:lnTo>
                  <a:lnTo>
                    <a:pt x="546" y="336"/>
                  </a:lnTo>
                  <a:lnTo>
                    <a:pt x="552" y="294"/>
                  </a:lnTo>
                  <a:lnTo>
                    <a:pt x="552" y="252"/>
                  </a:lnTo>
                  <a:lnTo>
                    <a:pt x="558" y="210"/>
                  </a:lnTo>
                  <a:lnTo>
                    <a:pt x="558" y="168"/>
                  </a:lnTo>
                  <a:lnTo>
                    <a:pt x="558" y="126"/>
                  </a:lnTo>
                  <a:lnTo>
                    <a:pt x="564" y="90"/>
                  </a:lnTo>
                  <a:lnTo>
                    <a:pt x="564" y="54"/>
                  </a:lnTo>
                  <a:lnTo>
                    <a:pt x="570" y="24"/>
                  </a:lnTo>
                  <a:lnTo>
                    <a:pt x="570" y="6"/>
                  </a:lnTo>
                  <a:lnTo>
                    <a:pt x="576" y="0"/>
                  </a:lnTo>
                  <a:lnTo>
                    <a:pt x="576" y="12"/>
                  </a:lnTo>
                  <a:lnTo>
                    <a:pt x="576" y="54"/>
                  </a:lnTo>
                  <a:lnTo>
                    <a:pt x="582" y="120"/>
                  </a:lnTo>
                  <a:lnTo>
                    <a:pt x="582" y="222"/>
                  </a:lnTo>
                  <a:lnTo>
                    <a:pt x="588" y="354"/>
                  </a:lnTo>
                  <a:lnTo>
                    <a:pt x="588" y="504"/>
                  </a:lnTo>
                  <a:lnTo>
                    <a:pt x="594" y="642"/>
                  </a:lnTo>
                  <a:lnTo>
                    <a:pt x="594" y="732"/>
                  </a:lnTo>
                  <a:lnTo>
                    <a:pt x="594" y="690"/>
                  </a:lnTo>
                  <a:lnTo>
                    <a:pt x="600" y="486"/>
                  </a:lnTo>
                  <a:lnTo>
                    <a:pt x="600" y="168"/>
                  </a:lnTo>
                  <a:lnTo>
                    <a:pt x="606" y="0"/>
                  </a:lnTo>
                  <a:lnTo>
                    <a:pt x="606" y="342"/>
                  </a:lnTo>
                  <a:lnTo>
                    <a:pt x="612" y="732"/>
                  </a:lnTo>
                  <a:lnTo>
                    <a:pt x="612" y="66"/>
                  </a:lnTo>
                  <a:lnTo>
                    <a:pt x="612" y="702"/>
                  </a:lnTo>
                  <a:lnTo>
                    <a:pt x="618" y="318"/>
                  </a:lnTo>
                  <a:lnTo>
                    <a:pt x="618" y="714"/>
                  </a:lnTo>
                  <a:lnTo>
                    <a:pt x="624" y="270"/>
                  </a:lnTo>
                  <a:lnTo>
                    <a:pt x="624" y="180"/>
                  </a:lnTo>
                </a:path>
              </a:pathLst>
            </a:custGeom>
            <a:noFill/>
            <a:ln w="19050">
              <a:solidFill>
                <a:srgbClr val="0064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19CE58D2-BC3B-41E4-B24E-96F1A3909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" y="1773"/>
              <a:ext cx="648" cy="732"/>
            </a:xfrm>
            <a:custGeom>
              <a:avLst/>
              <a:gdLst>
                <a:gd name="T0" fmla="*/ 12 w 648"/>
                <a:gd name="T1" fmla="*/ 30 h 732"/>
                <a:gd name="T2" fmla="*/ 24 w 648"/>
                <a:gd name="T3" fmla="*/ 564 h 732"/>
                <a:gd name="T4" fmla="*/ 36 w 648"/>
                <a:gd name="T5" fmla="*/ 228 h 732"/>
                <a:gd name="T6" fmla="*/ 48 w 648"/>
                <a:gd name="T7" fmla="*/ 720 h 732"/>
                <a:gd name="T8" fmla="*/ 60 w 648"/>
                <a:gd name="T9" fmla="*/ 642 h 732"/>
                <a:gd name="T10" fmla="*/ 72 w 648"/>
                <a:gd name="T11" fmla="*/ 438 h 732"/>
                <a:gd name="T12" fmla="*/ 84 w 648"/>
                <a:gd name="T13" fmla="*/ 264 h 732"/>
                <a:gd name="T14" fmla="*/ 102 w 648"/>
                <a:gd name="T15" fmla="*/ 144 h 732"/>
                <a:gd name="T16" fmla="*/ 114 w 648"/>
                <a:gd name="T17" fmla="*/ 72 h 732"/>
                <a:gd name="T18" fmla="*/ 126 w 648"/>
                <a:gd name="T19" fmla="*/ 30 h 732"/>
                <a:gd name="T20" fmla="*/ 138 w 648"/>
                <a:gd name="T21" fmla="*/ 12 h 732"/>
                <a:gd name="T22" fmla="*/ 150 w 648"/>
                <a:gd name="T23" fmla="*/ 0 h 732"/>
                <a:gd name="T24" fmla="*/ 162 w 648"/>
                <a:gd name="T25" fmla="*/ 0 h 732"/>
                <a:gd name="T26" fmla="*/ 174 w 648"/>
                <a:gd name="T27" fmla="*/ 0 h 732"/>
                <a:gd name="T28" fmla="*/ 186 w 648"/>
                <a:gd name="T29" fmla="*/ 6 h 732"/>
                <a:gd name="T30" fmla="*/ 204 w 648"/>
                <a:gd name="T31" fmla="*/ 18 h 732"/>
                <a:gd name="T32" fmla="*/ 216 w 648"/>
                <a:gd name="T33" fmla="*/ 24 h 732"/>
                <a:gd name="T34" fmla="*/ 228 w 648"/>
                <a:gd name="T35" fmla="*/ 36 h 732"/>
                <a:gd name="T36" fmla="*/ 240 w 648"/>
                <a:gd name="T37" fmla="*/ 48 h 732"/>
                <a:gd name="T38" fmla="*/ 252 w 648"/>
                <a:gd name="T39" fmla="*/ 54 h 732"/>
                <a:gd name="T40" fmla="*/ 264 w 648"/>
                <a:gd name="T41" fmla="*/ 66 h 732"/>
                <a:gd name="T42" fmla="*/ 276 w 648"/>
                <a:gd name="T43" fmla="*/ 78 h 732"/>
                <a:gd name="T44" fmla="*/ 288 w 648"/>
                <a:gd name="T45" fmla="*/ 84 h 732"/>
                <a:gd name="T46" fmla="*/ 306 w 648"/>
                <a:gd name="T47" fmla="*/ 96 h 732"/>
                <a:gd name="T48" fmla="*/ 318 w 648"/>
                <a:gd name="T49" fmla="*/ 102 h 732"/>
                <a:gd name="T50" fmla="*/ 330 w 648"/>
                <a:gd name="T51" fmla="*/ 108 h 732"/>
                <a:gd name="T52" fmla="*/ 342 w 648"/>
                <a:gd name="T53" fmla="*/ 120 h 732"/>
                <a:gd name="T54" fmla="*/ 354 w 648"/>
                <a:gd name="T55" fmla="*/ 126 h 732"/>
                <a:gd name="T56" fmla="*/ 366 w 648"/>
                <a:gd name="T57" fmla="*/ 132 h 732"/>
                <a:gd name="T58" fmla="*/ 378 w 648"/>
                <a:gd name="T59" fmla="*/ 138 h 732"/>
                <a:gd name="T60" fmla="*/ 390 w 648"/>
                <a:gd name="T61" fmla="*/ 144 h 732"/>
                <a:gd name="T62" fmla="*/ 408 w 648"/>
                <a:gd name="T63" fmla="*/ 150 h 732"/>
                <a:gd name="T64" fmla="*/ 420 w 648"/>
                <a:gd name="T65" fmla="*/ 156 h 732"/>
                <a:gd name="T66" fmla="*/ 432 w 648"/>
                <a:gd name="T67" fmla="*/ 162 h 732"/>
                <a:gd name="T68" fmla="*/ 444 w 648"/>
                <a:gd name="T69" fmla="*/ 168 h 732"/>
                <a:gd name="T70" fmla="*/ 456 w 648"/>
                <a:gd name="T71" fmla="*/ 174 h 732"/>
                <a:gd name="T72" fmla="*/ 468 w 648"/>
                <a:gd name="T73" fmla="*/ 174 h 732"/>
                <a:gd name="T74" fmla="*/ 480 w 648"/>
                <a:gd name="T75" fmla="*/ 180 h 732"/>
                <a:gd name="T76" fmla="*/ 492 w 648"/>
                <a:gd name="T77" fmla="*/ 186 h 732"/>
                <a:gd name="T78" fmla="*/ 510 w 648"/>
                <a:gd name="T79" fmla="*/ 192 h 732"/>
                <a:gd name="T80" fmla="*/ 522 w 648"/>
                <a:gd name="T81" fmla="*/ 192 h 732"/>
                <a:gd name="T82" fmla="*/ 534 w 648"/>
                <a:gd name="T83" fmla="*/ 198 h 732"/>
                <a:gd name="T84" fmla="*/ 546 w 648"/>
                <a:gd name="T85" fmla="*/ 198 h 732"/>
                <a:gd name="T86" fmla="*/ 558 w 648"/>
                <a:gd name="T87" fmla="*/ 204 h 732"/>
                <a:gd name="T88" fmla="*/ 570 w 648"/>
                <a:gd name="T89" fmla="*/ 210 h 732"/>
                <a:gd name="T90" fmla="*/ 582 w 648"/>
                <a:gd name="T91" fmla="*/ 210 h 732"/>
                <a:gd name="T92" fmla="*/ 594 w 648"/>
                <a:gd name="T93" fmla="*/ 216 h 732"/>
                <a:gd name="T94" fmla="*/ 612 w 648"/>
                <a:gd name="T95" fmla="*/ 216 h 732"/>
                <a:gd name="T96" fmla="*/ 624 w 648"/>
                <a:gd name="T97" fmla="*/ 222 h 732"/>
                <a:gd name="T98" fmla="*/ 636 w 648"/>
                <a:gd name="T99" fmla="*/ 222 h 732"/>
                <a:gd name="T100" fmla="*/ 648 w 648"/>
                <a:gd name="T101" fmla="*/ 228 h 73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8"/>
                <a:gd name="T154" fmla="*/ 0 h 732"/>
                <a:gd name="T155" fmla="*/ 648 w 648"/>
                <a:gd name="T156" fmla="*/ 732 h 73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8" h="732">
                  <a:moveTo>
                    <a:pt x="0" y="552"/>
                  </a:moveTo>
                  <a:lnTo>
                    <a:pt x="0" y="462"/>
                  </a:lnTo>
                  <a:lnTo>
                    <a:pt x="6" y="18"/>
                  </a:lnTo>
                  <a:lnTo>
                    <a:pt x="6" y="414"/>
                  </a:lnTo>
                  <a:lnTo>
                    <a:pt x="12" y="30"/>
                  </a:lnTo>
                  <a:lnTo>
                    <a:pt x="12" y="666"/>
                  </a:lnTo>
                  <a:lnTo>
                    <a:pt x="12" y="0"/>
                  </a:lnTo>
                  <a:lnTo>
                    <a:pt x="18" y="390"/>
                  </a:lnTo>
                  <a:lnTo>
                    <a:pt x="18" y="732"/>
                  </a:lnTo>
                  <a:lnTo>
                    <a:pt x="24" y="564"/>
                  </a:lnTo>
                  <a:lnTo>
                    <a:pt x="24" y="246"/>
                  </a:lnTo>
                  <a:lnTo>
                    <a:pt x="30" y="42"/>
                  </a:lnTo>
                  <a:lnTo>
                    <a:pt x="30" y="0"/>
                  </a:lnTo>
                  <a:lnTo>
                    <a:pt x="30" y="90"/>
                  </a:lnTo>
                  <a:lnTo>
                    <a:pt x="36" y="228"/>
                  </a:lnTo>
                  <a:lnTo>
                    <a:pt x="36" y="378"/>
                  </a:lnTo>
                  <a:lnTo>
                    <a:pt x="42" y="510"/>
                  </a:lnTo>
                  <a:lnTo>
                    <a:pt x="42" y="612"/>
                  </a:lnTo>
                  <a:lnTo>
                    <a:pt x="48" y="678"/>
                  </a:lnTo>
                  <a:lnTo>
                    <a:pt x="48" y="720"/>
                  </a:lnTo>
                  <a:lnTo>
                    <a:pt x="48" y="732"/>
                  </a:lnTo>
                  <a:lnTo>
                    <a:pt x="54" y="726"/>
                  </a:lnTo>
                  <a:lnTo>
                    <a:pt x="54" y="708"/>
                  </a:lnTo>
                  <a:lnTo>
                    <a:pt x="60" y="678"/>
                  </a:lnTo>
                  <a:lnTo>
                    <a:pt x="60" y="642"/>
                  </a:lnTo>
                  <a:lnTo>
                    <a:pt x="66" y="606"/>
                  </a:lnTo>
                  <a:lnTo>
                    <a:pt x="66" y="564"/>
                  </a:lnTo>
                  <a:lnTo>
                    <a:pt x="66" y="522"/>
                  </a:lnTo>
                  <a:lnTo>
                    <a:pt x="72" y="480"/>
                  </a:lnTo>
                  <a:lnTo>
                    <a:pt x="72" y="438"/>
                  </a:lnTo>
                  <a:lnTo>
                    <a:pt x="78" y="396"/>
                  </a:lnTo>
                  <a:lnTo>
                    <a:pt x="78" y="360"/>
                  </a:lnTo>
                  <a:lnTo>
                    <a:pt x="84" y="324"/>
                  </a:lnTo>
                  <a:lnTo>
                    <a:pt x="84" y="294"/>
                  </a:lnTo>
                  <a:lnTo>
                    <a:pt x="84" y="264"/>
                  </a:lnTo>
                  <a:lnTo>
                    <a:pt x="90" y="234"/>
                  </a:lnTo>
                  <a:lnTo>
                    <a:pt x="90" y="210"/>
                  </a:lnTo>
                  <a:lnTo>
                    <a:pt x="96" y="186"/>
                  </a:lnTo>
                  <a:lnTo>
                    <a:pt x="96" y="168"/>
                  </a:lnTo>
                  <a:lnTo>
                    <a:pt x="102" y="144"/>
                  </a:lnTo>
                  <a:lnTo>
                    <a:pt x="102" y="126"/>
                  </a:lnTo>
                  <a:lnTo>
                    <a:pt x="102" y="114"/>
                  </a:lnTo>
                  <a:lnTo>
                    <a:pt x="108" y="96"/>
                  </a:lnTo>
                  <a:lnTo>
                    <a:pt x="108" y="84"/>
                  </a:lnTo>
                  <a:lnTo>
                    <a:pt x="114" y="72"/>
                  </a:lnTo>
                  <a:lnTo>
                    <a:pt x="114" y="60"/>
                  </a:lnTo>
                  <a:lnTo>
                    <a:pt x="114" y="54"/>
                  </a:lnTo>
                  <a:lnTo>
                    <a:pt x="120" y="48"/>
                  </a:lnTo>
                  <a:lnTo>
                    <a:pt x="120" y="36"/>
                  </a:lnTo>
                  <a:lnTo>
                    <a:pt x="126" y="30"/>
                  </a:lnTo>
                  <a:lnTo>
                    <a:pt x="126" y="24"/>
                  </a:lnTo>
                  <a:lnTo>
                    <a:pt x="132" y="18"/>
                  </a:lnTo>
                  <a:lnTo>
                    <a:pt x="132" y="12"/>
                  </a:lnTo>
                  <a:lnTo>
                    <a:pt x="138" y="12"/>
                  </a:lnTo>
                  <a:lnTo>
                    <a:pt x="138" y="6"/>
                  </a:lnTo>
                  <a:lnTo>
                    <a:pt x="144" y="6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4" y="0"/>
                  </a:lnTo>
                  <a:lnTo>
                    <a:pt x="180" y="0"/>
                  </a:lnTo>
                  <a:lnTo>
                    <a:pt x="180" y="6"/>
                  </a:lnTo>
                  <a:lnTo>
                    <a:pt x="186" y="6"/>
                  </a:lnTo>
                  <a:lnTo>
                    <a:pt x="192" y="12"/>
                  </a:lnTo>
                  <a:lnTo>
                    <a:pt x="198" y="12"/>
                  </a:lnTo>
                  <a:lnTo>
                    <a:pt x="204" y="18"/>
                  </a:lnTo>
                  <a:lnTo>
                    <a:pt x="210" y="24"/>
                  </a:lnTo>
                  <a:lnTo>
                    <a:pt x="216" y="24"/>
                  </a:lnTo>
                  <a:lnTo>
                    <a:pt x="216" y="30"/>
                  </a:lnTo>
                  <a:lnTo>
                    <a:pt x="222" y="30"/>
                  </a:lnTo>
                  <a:lnTo>
                    <a:pt x="222" y="36"/>
                  </a:lnTo>
                  <a:lnTo>
                    <a:pt x="228" y="36"/>
                  </a:lnTo>
                  <a:lnTo>
                    <a:pt x="234" y="42"/>
                  </a:lnTo>
                  <a:lnTo>
                    <a:pt x="240" y="48"/>
                  </a:lnTo>
                  <a:lnTo>
                    <a:pt x="246" y="48"/>
                  </a:lnTo>
                  <a:lnTo>
                    <a:pt x="246" y="54"/>
                  </a:lnTo>
                  <a:lnTo>
                    <a:pt x="252" y="54"/>
                  </a:lnTo>
                  <a:lnTo>
                    <a:pt x="252" y="60"/>
                  </a:lnTo>
                  <a:lnTo>
                    <a:pt x="258" y="60"/>
                  </a:lnTo>
                  <a:lnTo>
                    <a:pt x="264" y="66"/>
                  </a:lnTo>
                  <a:lnTo>
                    <a:pt x="270" y="66"/>
                  </a:lnTo>
                  <a:lnTo>
                    <a:pt x="270" y="72"/>
                  </a:lnTo>
                  <a:lnTo>
                    <a:pt x="276" y="72"/>
                  </a:lnTo>
                  <a:lnTo>
                    <a:pt x="276" y="78"/>
                  </a:lnTo>
                  <a:lnTo>
                    <a:pt x="282" y="78"/>
                  </a:lnTo>
                  <a:lnTo>
                    <a:pt x="288" y="84"/>
                  </a:lnTo>
                  <a:lnTo>
                    <a:pt x="294" y="84"/>
                  </a:lnTo>
                  <a:lnTo>
                    <a:pt x="294" y="90"/>
                  </a:lnTo>
                  <a:lnTo>
                    <a:pt x="300" y="90"/>
                  </a:lnTo>
                  <a:lnTo>
                    <a:pt x="306" y="96"/>
                  </a:lnTo>
                  <a:lnTo>
                    <a:pt x="312" y="96"/>
                  </a:lnTo>
                  <a:lnTo>
                    <a:pt x="312" y="102"/>
                  </a:lnTo>
                  <a:lnTo>
                    <a:pt x="318" y="102"/>
                  </a:lnTo>
                  <a:lnTo>
                    <a:pt x="318" y="108"/>
                  </a:lnTo>
                  <a:lnTo>
                    <a:pt x="324" y="108"/>
                  </a:lnTo>
                  <a:lnTo>
                    <a:pt x="330" y="108"/>
                  </a:lnTo>
                  <a:lnTo>
                    <a:pt x="330" y="114"/>
                  </a:lnTo>
                  <a:lnTo>
                    <a:pt x="336" y="114"/>
                  </a:lnTo>
                  <a:lnTo>
                    <a:pt x="342" y="120"/>
                  </a:lnTo>
                  <a:lnTo>
                    <a:pt x="348" y="120"/>
                  </a:lnTo>
                  <a:lnTo>
                    <a:pt x="354" y="126"/>
                  </a:lnTo>
                  <a:lnTo>
                    <a:pt x="360" y="126"/>
                  </a:lnTo>
                  <a:lnTo>
                    <a:pt x="360" y="132"/>
                  </a:lnTo>
                  <a:lnTo>
                    <a:pt x="366" y="132"/>
                  </a:lnTo>
                  <a:lnTo>
                    <a:pt x="372" y="132"/>
                  </a:lnTo>
                  <a:lnTo>
                    <a:pt x="372" y="138"/>
                  </a:lnTo>
                  <a:lnTo>
                    <a:pt x="378" y="138"/>
                  </a:lnTo>
                  <a:lnTo>
                    <a:pt x="384" y="138"/>
                  </a:lnTo>
                  <a:lnTo>
                    <a:pt x="390" y="144"/>
                  </a:lnTo>
                  <a:lnTo>
                    <a:pt x="396" y="144"/>
                  </a:lnTo>
                  <a:lnTo>
                    <a:pt x="396" y="150"/>
                  </a:lnTo>
                  <a:lnTo>
                    <a:pt x="402" y="150"/>
                  </a:lnTo>
                  <a:lnTo>
                    <a:pt x="408" y="150"/>
                  </a:lnTo>
                  <a:lnTo>
                    <a:pt x="414" y="156"/>
                  </a:lnTo>
                  <a:lnTo>
                    <a:pt x="420" y="156"/>
                  </a:lnTo>
                  <a:lnTo>
                    <a:pt x="426" y="162"/>
                  </a:lnTo>
                  <a:lnTo>
                    <a:pt x="432" y="162"/>
                  </a:lnTo>
                  <a:lnTo>
                    <a:pt x="438" y="162"/>
                  </a:lnTo>
                  <a:lnTo>
                    <a:pt x="438" y="168"/>
                  </a:lnTo>
                  <a:lnTo>
                    <a:pt x="444" y="168"/>
                  </a:lnTo>
                  <a:lnTo>
                    <a:pt x="450" y="168"/>
                  </a:lnTo>
                  <a:lnTo>
                    <a:pt x="456" y="168"/>
                  </a:lnTo>
                  <a:lnTo>
                    <a:pt x="456" y="174"/>
                  </a:lnTo>
                  <a:lnTo>
                    <a:pt x="462" y="174"/>
                  </a:lnTo>
                  <a:lnTo>
                    <a:pt x="468" y="174"/>
                  </a:lnTo>
                  <a:lnTo>
                    <a:pt x="474" y="180"/>
                  </a:lnTo>
                  <a:lnTo>
                    <a:pt x="480" y="180"/>
                  </a:lnTo>
                  <a:lnTo>
                    <a:pt x="486" y="180"/>
                  </a:lnTo>
                  <a:lnTo>
                    <a:pt x="492" y="186"/>
                  </a:lnTo>
                  <a:lnTo>
                    <a:pt x="498" y="186"/>
                  </a:lnTo>
                  <a:lnTo>
                    <a:pt x="504" y="186"/>
                  </a:lnTo>
                  <a:lnTo>
                    <a:pt x="510" y="192"/>
                  </a:lnTo>
                  <a:lnTo>
                    <a:pt x="516" y="192"/>
                  </a:lnTo>
                  <a:lnTo>
                    <a:pt x="522" y="192"/>
                  </a:lnTo>
                  <a:lnTo>
                    <a:pt x="522" y="198"/>
                  </a:lnTo>
                  <a:lnTo>
                    <a:pt x="528" y="198"/>
                  </a:lnTo>
                  <a:lnTo>
                    <a:pt x="534" y="198"/>
                  </a:lnTo>
                  <a:lnTo>
                    <a:pt x="540" y="198"/>
                  </a:lnTo>
                  <a:lnTo>
                    <a:pt x="546" y="198"/>
                  </a:lnTo>
                  <a:lnTo>
                    <a:pt x="546" y="204"/>
                  </a:lnTo>
                  <a:lnTo>
                    <a:pt x="552" y="204"/>
                  </a:lnTo>
                  <a:lnTo>
                    <a:pt x="558" y="204"/>
                  </a:lnTo>
                  <a:lnTo>
                    <a:pt x="564" y="204"/>
                  </a:lnTo>
                  <a:lnTo>
                    <a:pt x="570" y="210"/>
                  </a:lnTo>
                  <a:lnTo>
                    <a:pt x="576" y="210"/>
                  </a:lnTo>
                  <a:lnTo>
                    <a:pt x="582" y="210"/>
                  </a:lnTo>
                  <a:lnTo>
                    <a:pt x="588" y="210"/>
                  </a:lnTo>
                  <a:lnTo>
                    <a:pt x="594" y="210"/>
                  </a:lnTo>
                  <a:lnTo>
                    <a:pt x="594" y="216"/>
                  </a:lnTo>
                  <a:lnTo>
                    <a:pt x="600" y="216"/>
                  </a:lnTo>
                  <a:lnTo>
                    <a:pt x="606" y="216"/>
                  </a:lnTo>
                  <a:lnTo>
                    <a:pt x="612" y="216"/>
                  </a:lnTo>
                  <a:lnTo>
                    <a:pt x="618" y="216"/>
                  </a:lnTo>
                  <a:lnTo>
                    <a:pt x="618" y="222"/>
                  </a:lnTo>
                  <a:lnTo>
                    <a:pt x="624" y="222"/>
                  </a:lnTo>
                  <a:lnTo>
                    <a:pt x="630" y="222"/>
                  </a:lnTo>
                  <a:lnTo>
                    <a:pt x="636" y="222"/>
                  </a:lnTo>
                  <a:lnTo>
                    <a:pt x="642" y="222"/>
                  </a:lnTo>
                  <a:lnTo>
                    <a:pt x="648" y="228"/>
                  </a:lnTo>
                </a:path>
              </a:pathLst>
            </a:custGeom>
            <a:noFill/>
            <a:ln w="19050">
              <a:solidFill>
                <a:srgbClr val="0064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3F7ABE34-9460-4343-9653-568B234AD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2001"/>
              <a:ext cx="624" cy="66"/>
            </a:xfrm>
            <a:custGeom>
              <a:avLst/>
              <a:gdLst>
                <a:gd name="T0" fmla="*/ 12 w 624"/>
                <a:gd name="T1" fmla="*/ 0 h 66"/>
                <a:gd name="T2" fmla="*/ 18 w 624"/>
                <a:gd name="T3" fmla="*/ 0 h 66"/>
                <a:gd name="T4" fmla="*/ 30 w 624"/>
                <a:gd name="T5" fmla="*/ 6 h 66"/>
                <a:gd name="T6" fmla="*/ 42 w 624"/>
                <a:gd name="T7" fmla="*/ 6 h 66"/>
                <a:gd name="T8" fmla="*/ 48 w 624"/>
                <a:gd name="T9" fmla="*/ 6 h 66"/>
                <a:gd name="T10" fmla="*/ 60 w 624"/>
                <a:gd name="T11" fmla="*/ 6 h 66"/>
                <a:gd name="T12" fmla="*/ 72 w 624"/>
                <a:gd name="T13" fmla="*/ 12 h 66"/>
                <a:gd name="T14" fmla="*/ 78 w 624"/>
                <a:gd name="T15" fmla="*/ 12 h 66"/>
                <a:gd name="T16" fmla="*/ 90 w 624"/>
                <a:gd name="T17" fmla="*/ 12 h 66"/>
                <a:gd name="T18" fmla="*/ 102 w 624"/>
                <a:gd name="T19" fmla="*/ 18 h 66"/>
                <a:gd name="T20" fmla="*/ 114 w 624"/>
                <a:gd name="T21" fmla="*/ 18 h 66"/>
                <a:gd name="T22" fmla="*/ 120 w 624"/>
                <a:gd name="T23" fmla="*/ 18 h 66"/>
                <a:gd name="T24" fmla="*/ 132 w 624"/>
                <a:gd name="T25" fmla="*/ 18 h 66"/>
                <a:gd name="T26" fmla="*/ 144 w 624"/>
                <a:gd name="T27" fmla="*/ 24 h 66"/>
                <a:gd name="T28" fmla="*/ 150 w 624"/>
                <a:gd name="T29" fmla="*/ 24 h 66"/>
                <a:gd name="T30" fmla="*/ 162 w 624"/>
                <a:gd name="T31" fmla="*/ 24 h 66"/>
                <a:gd name="T32" fmla="*/ 174 w 624"/>
                <a:gd name="T33" fmla="*/ 24 h 66"/>
                <a:gd name="T34" fmla="*/ 180 w 624"/>
                <a:gd name="T35" fmla="*/ 30 h 66"/>
                <a:gd name="T36" fmla="*/ 192 w 624"/>
                <a:gd name="T37" fmla="*/ 30 h 66"/>
                <a:gd name="T38" fmla="*/ 204 w 624"/>
                <a:gd name="T39" fmla="*/ 30 h 66"/>
                <a:gd name="T40" fmla="*/ 216 w 624"/>
                <a:gd name="T41" fmla="*/ 30 h 66"/>
                <a:gd name="T42" fmla="*/ 222 w 624"/>
                <a:gd name="T43" fmla="*/ 30 h 66"/>
                <a:gd name="T44" fmla="*/ 234 w 624"/>
                <a:gd name="T45" fmla="*/ 36 h 66"/>
                <a:gd name="T46" fmla="*/ 246 w 624"/>
                <a:gd name="T47" fmla="*/ 36 h 66"/>
                <a:gd name="T48" fmla="*/ 252 w 624"/>
                <a:gd name="T49" fmla="*/ 36 h 66"/>
                <a:gd name="T50" fmla="*/ 264 w 624"/>
                <a:gd name="T51" fmla="*/ 36 h 66"/>
                <a:gd name="T52" fmla="*/ 276 w 624"/>
                <a:gd name="T53" fmla="*/ 36 h 66"/>
                <a:gd name="T54" fmla="*/ 282 w 624"/>
                <a:gd name="T55" fmla="*/ 36 h 66"/>
                <a:gd name="T56" fmla="*/ 294 w 624"/>
                <a:gd name="T57" fmla="*/ 42 h 66"/>
                <a:gd name="T58" fmla="*/ 306 w 624"/>
                <a:gd name="T59" fmla="*/ 42 h 66"/>
                <a:gd name="T60" fmla="*/ 318 w 624"/>
                <a:gd name="T61" fmla="*/ 42 h 66"/>
                <a:gd name="T62" fmla="*/ 324 w 624"/>
                <a:gd name="T63" fmla="*/ 42 h 66"/>
                <a:gd name="T64" fmla="*/ 336 w 624"/>
                <a:gd name="T65" fmla="*/ 42 h 66"/>
                <a:gd name="T66" fmla="*/ 348 w 624"/>
                <a:gd name="T67" fmla="*/ 42 h 66"/>
                <a:gd name="T68" fmla="*/ 354 w 624"/>
                <a:gd name="T69" fmla="*/ 48 h 66"/>
                <a:gd name="T70" fmla="*/ 366 w 624"/>
                <a:gd name="T71" fmla="*/ 48 h 66"/>
                <a:gd name="T72" fmla="*/ 378 w 624"/>
                <a:gd name="T73" fmla="*/ 48 h 66"/>
                <a:gd name="T74" fmla="*/ 384 w 624"/>
                <a:gd name="T75" fmla="*/ 48 h 66"/>
                <a:gd name="T76" fmla="*/ 396 w 624"/>
                <a:gd name="T77" fmla="*/ 48 h 66"/>
                <a:gd name="T78" fmla="*/ 408 w 624"/>
                <a:gd name="T79" fmla="*/ 48 h 66"/>
                <a:gd name="T80" fmla="*/ 420 w 624"/>
                <a:gd name="T81" fmla="*/ 54 h 66"/>
                <a:gd name="T82" fmla="*/ 426 w 624"/>
                <a:gd name="T83" fmla="*/ 54 h 66"/>
                <a:gd name="T84" fmla="*/ 438 w 624"/>
                <a:gd name="T85" fmla="*/ 54 h 66"/>
                <a:gd name="T86" fmla="*/ 450 w 624"/>
                <a:gd name="T87" fmla="*/ 54 h 66"/>
                <a:gd name="T88" fmla="*/ 456 w 624"/>
                <a:gd name="T89" fmla="*/ 54 h 66"/>
                <a:gd name="T90" fmla="*/ 468 w 624"/>
                <a:gd name="T91" fmla="*/ 54 h 66"/>
                <a:gd name="T92" fmla="*/ 480 w 624"/>
                <a:gd name="T93" fmla="*/ 54 h 66"/>
                <a:gd name="T94" fmla="*/ 486 w 624"/>
                <a:gd name="T95" fmla="*/ 54 h 66"/>
                <a:gd name="T96" fmla="*/ 498 w 624"/>
                <a:gd name="T97" fmla="*/ 60 h 66"/>
                <a:gd name="T98" fmla="*/ 510 w 624"/>
                <a:gd name="T99" fmla="*/ 60 h 66"/>
                <a:gd name="T100" fmla="*/ 522 w 624"/>
                <a:gd name="T101" fmla="*/ 60 h 66"/>
                <a:gd name="T102" fmla="*/ 528 w 624"/>
                <a:gd name="T103" fmla="*/ 60 h 66"/>
                <a:gd name="T104" fmla="*/ 540 w 624"/>
                <a:gd name="T105" fmla="*/ 60 h 66"/>
                <a:gd name="T106" fmla="*/ 552 w 624"/>
                <a:gd name="T107" fmla="*/ 60 h 66"/>
                <a:gd name="T108" fmla="*/ 558 w 624"/>
                <a:gd name="T109" fmla="*/ 60 h 66"/>
                <a:gd name="T110" fmla="*/ 570 w 624"/>
                <a:gd name="T111" fmla="*/ 60 h 66"/>
                <a:gd name="T112" fmla="*/ 582 w 624"/>
                <a:gd name="T113" fmla="*/ 60 h 66"/>
                <a:gd name="T114" fmla="*/ 588 w 624"/>
                <a:gd name="T115" fmla="*/ 60 h 66"/>
                <a:gd name="T116" fmla="*/ 600 w 624"/>
                <a:gd name="T117" fmla="*/ 66 h 66"/>
                <a:gd name="T118" fmla="*/ 612 w 624"/>
                <a:gd name="T119" fmla="*/ 66 h 66"/>
                <a:gd name="T120" fmla="*/ 624 w 624"/>
                <a:gd name="T121" fmla="*/ 66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24"/>
                <a:gd name="T184" fmla="*/ 0 h 66"/>
                <a:gd name="T185" fmla="*/ 624 w 624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24" h="66">
                  <a:moveTo>
                    <a:pt x="0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66" y="12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84" y="12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96" y="18"/>
                  </a:lnTo>
                  <a:lnTo>
                    <a:pt x="102" y="18"/>
                  </a:lnTo>
                  <a:lnTo>
                    <a:pt x="108" y="18"/>
                  </a:lnTo>
                  <a:lnTo>
                    <a:pt x="114" y="18"/>
                  </a:lnTo>
                  <a:lnTo>
                    <a:pt x="120" y="18"/>
                  </a:lnTo>
                  <a:lnTo>
                    <a:pt x="126" y="18"/>
                  </a:lnTo>
                  <a:lnTo>
                    <a:pt x="132" y="18"/>
                  </a:lnTo>
                  <a:lnTo>
                    <a:pt x="138" y="18"/>
                  </a:lnTo>
                  <a:lnTo>
                    <a:pt x="138" y="24"/>
                  </a:lnTo>
                  <a:lnTo>
                    <a:pt x="144" y="24"/>
                  </a:lnTo>
                  <a:lnTo>
                    <a:pt x="150" y="24"/>
                  </a:lnTo>
                  <a:lnTo>
                    <a:pt x="156" y="24"/>
                  </a:lnTo>
                  <a:lnTo>
                    <a:pt x="162" y="24"/>
                  </a:lnTo>
                  <a:lnTo>
                    <a:pt x="168" y="24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0" y="30"/>
                  </a:lnTo>
                  <a:lnTo>
                    <a:pt x="186" y="30"/>
                  </a:lnTo>
                  <a:lnTo>
                    <a:pt x="192" y="30"/>
                  </a:lnTo>
                  <a:lnTo>
                    <a:pt x="198" y="30"/>
                  </a:lnTo>
                  <a:lnTo>
                    <a:pt x="204" y="30"/>
                  </a:lnTo>
                  <a:lnTo>
                    <a:pt x="210" y="30"/>
                  </a:lnTo>
                  <a:lnTo>
                    <a:pt x="216" y="30"/>
                  </a:lnTo>
                  <a:lnTo>
                    <a:pt x="222" y="30"/>
                  </a:lnTo>
                  <a:lnTo>
                    <a:pt x="228" y="30"/>
                  </a:lnTo>
                  <a:lnTo>
                    <a:pt x="234" y="36"/>
                  </a:lnTo>
                  <a:lnTo>
                    <a:pt x="240" y="36"/>
                  </a:lnTo>
                  <a:lnTo>
                    <a:pt x="246" y="36"/>
                  </a:lnTo>
                  <a:lnTo>
                    <a:pt x="252" y="36"/>
                  </a:lnTo>
                  <a:lnTo>
                    <a:pt x="258" y="36"/>
                  </a:lnTo>
                  <a:lnTo>
                    <a:pt x="264" y="36"/>
                  </a:lnTo>
                  <a:lnTo>
                    <a:pt x="270" y="36"/>
                  </a:lnTo>
                  <a:lnTo>
                    <a:pt x="276" y="36"/>
                  </a:lnTo>
                  <a:lnTo>
                    <a:pt x="282" y="36"/>
                  </a:lnTo>
                  <a:lnTo>
                    <a:pt x="288" y="42"/>
                  </a:lnTo>
                  <a:lnTo>
                    <a:pt x="294" y="42"/>
                  </a:lnTo>
                  <a:lnTo>
                    <a:pt x="300" y="42"/>
                  </a:lnTo>
                  <a:lnTo>
                    <a:pt x="306" y="42"/>
                  </a:lnTo>
                  <a:lnTo>
                    <a:pt x="312" y="42"/>
                  </a:lnTo>
                  <a:lnTo>
                    <a:pt x="318" y="42"/>
                  </a:lnTo>
                  <a:lnTo>
                    <a:pt x="324" y="42"/>
                  </a:lnTo>
                  <a:lnTo>
                    <a:pt x="330" y="42"/>
                  </a:lnTo>
                  <a:lnTo>
                    <a:pt x="336" y="42"/>
                  </a:lnTo>
                  <a:lnTo>
                    <a:pt x="342" y="42"/>
                  </a:lnTo>
                  <a:lnTo>
                    <a:pt x="348" y="42"/>
                  </a:lnTo>
                  <a:lnTo>
                    <a:pt x="348" y="48"/>
                  </a:lnTo>
                  <a:lnTo>
                    <a:pt x="354" y="48"/>
                  </a:lnTo>
                  <a:lnTo>
                    <a:pt x="360" y="48"/>
                  </a:lnTo>
                  <a:lnTo>
                    <a:pt x="366" y="48"/>
                  </a:lnTo>
                  <a:lnTo>
                    <a:pt x="372" y="48"/>
                  </a:lnTo>
                  <a:lnTo>
                    <a:pt x="378" y="48"/>
                  </a:lnTo>
                  <a:lnTo>
                    <a:pt x="384" y="48"/>
                  </a:lnTo>
                  <a:lnTo>
                    <a:pt x="390" y="48"/>
                  </a:lnTo>
                  <a:lnTo>
                    <a:pt x="396" y="48"/>
                  </a:lnTo>
                  <a:lnTo>
                    <a:pt x="402" y="48"/>
                  </a:lnTo>
                  <a:lnTo>
                    <a:pt x="408" y="48"/>
                  </a:lnTo>
                  <a:lnTo>
                    <a:pt x="414" y="48"/>
                  </a:lnTo>
                  <a:lnTo>
                    <a:pt x="420" y="54"/>
                  </a:lnTo>
                  <a:lnTo>
                    <a:pt x="426" y="54"/>
                  </a:lnTo>
                  <a:lnTo>
                    <a:pt x="432" y="54"/>
                  </a:lnTo>
                  <a:lnTo>
                    <a:pt x="438" y="54"/>
                  </a:lnTo>
                  <a:lnTo>
                    <a:pt x="444" y="54"/>
                  </a:lnTo>
                  <a:lnTo>
                    <a:pt x="450" y="54"/>
                  </a:lnTo>
                  <a:lnTo>
                    <a:pt x="456" y="54"/>
                  </a:lnTo>
                  <a:lnTo>
                    <a:pt x="462" y="54"/>
                  </a:lnTo>
                  <a:lnTo>
                    <a:pt x="468" y="54"/>
                  </a:lnTo>
                  <a:lnTo>
                    <a:pt x="474" y="54"/>
                  </a:lnTo>
                  <a:lnTo>
                    <a:pt x="480" y="54"/>
                  </a:lnTo>
                  <a:lnTo>
                    <a:pt x="486" y="54"/>
                  </a:lnTo>
                  <a:lnTo>
                    <a:pt x="492" y="54"/>
                  </a:lnTo>
                  <a:lnTo>
                    <a:pt x="498" y="54"/>
                  </a:lnTo>
                  <a:lnTo>
                    <a:pt x="498" y="60"/>
                  </a:lnTo>
                  <a:lnTo>
                    <a:pt x="504" y="60"/>
                  </a:lnTo>
                  <a:lnTo>
                    <a:pt x="510" y="60"/>
                  </a:lnTo>
                  <a:lnTo>
                    <a:pt x="516" y="60"/>
                  </a:lnTo>
                  <a:lnTo>
                    <a:pt x="522" y="60"/>
                  </a:lnTo>
                  <a:lnTo>
                    <a:pt x="528" y="60"/>
                  </a:lnTo>
                  <a:lnTo>
                    <a:pt x="534" y="60"/>
                  </a:lnTo>
                  <a:lnTo>
                    <a:pt x="540" y="60"/>
                  </a:lnTo>
                  <a:lnTo>
                    <a:pt x="546" y="60"/>
                  </a:lnTo>
                  <a:lnTo>
                    <a:pt x="552" y="60"/>
                  </a:lnTo>
                  <a:lnTo>
                    <a:pt x="558" y="60"/>
                  </a:lnTo>
                  <a:lnTo>
                    <a:pt x="564" y="60"/>
                  </a:lnTo>
                  <a:lnTo>
                    <a:pt x="570" y="60"/>
                  </a:lnTo>
                  <a:lnTo>
                    <a:pt x="576" y="60"/>
                  </a:lnTo>
                  <a:lnTo>
                    <a:pt x="582" y="60"/>
                  </a:lnTo>
                  <a:lnTo>
                    <a:pt x="588" y="60"/>
                  </a:lnTo>
                  <a:lnTo>
                    <a:pt x="594" y="66"/>
                  </a:lnTo>
                  <a:lnTo>
                    <a:pt x="600" y="66"/>
                  </a:lnTo>
                  <a:lnTo>
                    <a:pt x="606" y="66"/>
                  </a:lnTo>
                  <a:lnTo>
                    <a:pt x="612" y="66"/>
                  </a:lnTo>
                  <a:lnTo>
                    <a:pt x="618" y="66"/>
                  </a:lnTo>
                  <a:lnTo>
                    <a:pt x="624" y="66"/>
                  </a:lnTo>
                </a:path>
              </a:pathLst>
            </a:custGeom>
            <a:noFill/>
            <a:ln w="19050">
              <a:solidFill>
                <a:srgbClr val="0064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14" name="Group 19">
            <a:extLst>
              <a:ext uri="{FF2B5EF4-FFF2-40B4-BE49-F238E27FC236}">
                <a16:creationId xmlns:a16="http://schemas.microsoft.com/office/drawing/2014/main" id="{8DBFFEB1-6916-4201-9CE2-F16CE6474D75}"/>
              </a:ext>
            </a:extLst>
          </p:cNvPr>
          <p:cNvGrpSpPr>
            <a:grpSpLocks/>
          </p:cNvGrpSpPr>
          <p:nvPr/>
        </p:nvGrpSpPr>
        <p:grpSpPr bwMode="auto">
          <a:xfrm>
            <a:off x="4159586" y="2762005"/>
            <a:ext cx="4318000" cy="1752600"/>
            <a:chOff x="1056" y="2592"/>
            <a:chExt cx="2720" cy="1104"/>
          </a:xfrm>
        </p:grpSpPr>
        <p:sp>
          <p:nvSpPr>
            <p:cNvPr id="15" name="Line 20">
              <a:extLst>
                <a:ext uri="{FF2B5EF4-FFF2-40B4-BE49-F238E27FC236}">
                  <a16:creationId xmlns:a16="http://schemas.microsoft.com/office/drawing/2014/main" id="{8299EF2D-7C64-408D-83EB-A7D304B433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192"/>
              <a:ext cx="272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6" name="Line 21">
              <a:extLst>
                <a:ext uri="{FF2B5EF4-FFF2-40B4-BE49-F238E27FC236}">
                  <a16:creationId xmlns:a16="http://schemas.microsoft.com/office/drawing/2014/main" id="{04638419-6BAB-44EE-BE23-95D9153ACA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4" y="2592"/>
              <a:ext cx="1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graphicFrame>
          <p:nvGraphicFramePr>
            <p:cNvPr id="17" name="Object 22">
              <a:extLst>
                <a:ext uri="{FF2B5EF4-FFF2-40B4-BE49-F238E27FC236}">
                  <a16:creationId xmlns:a16="http://schemas.microsoft.com/office/drawing/2014/main" id="{2B70C3B6-CB5C-448A-A176-785EA4CE44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0" y="3216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422" name="Equation" r:id="rId3" imgW="330120" imgH="369000" progId="Equation.3">
                    <p:embed/>
                  </p:oleObj>
                </mc:Choice>
                <mc:Fallback>
                  <p:oleObj name="Equation" r:id="rId3" imgW="330120" imgH="369000" progId="Equation.3">
                    <p:embed/>
                    <p:pic>
                      <p:nvPicPr>
                        <p:cNvPr id="22" name="Object 22">
                          <a:extLst>
                            <a:ext uri="{FF2B5EF4-FFF2-40B4-BE49-F238E27FC236}">
                              <a16:creationId xmlns:a16="http://schemas.microsoft.com/office/drawing/2014/main" id="{ECADECE2-8C5B-4B6F-9C7C-2DFDDBB7815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3216"/>
                          <a:ext cx="144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3">
              <a:extLst>
                <a:ext uri="{FF2B5EF4-FFF2-40B4-BE49-F238E27FC236}">
                  <a16:creationId xmlns:a16="http://schemas.microsoft.com/office/drawing/2014/main" id="{D70442C7-8CF3-47B9-82EA-014A5547B8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4" y="2592"/>
            <a:ext cx="15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423" name="Equation" r:id="rId5" imgW="367920" imgH="496080" progId="Equation.3">
                    <p:embed/>
                  </p:oleObj>
                </mc:Choice>
                <mc:Fallback>
                  <p:oleObj name="Equation" r:id="rId5" imgW="367920" imgH="496080" progId="Equation.3">
                    <p:embed/>
                    <p:pic>
                      <p:nvPicPr>
                        <p:cNvPr id="23" name="Object 23">
                          <a:extLst>
                            <a:ext uri="{FF2B5EF4-FFF2-40B4-BE49-F238E27FC236}">
                              <a16:creationId xmlns:a16="http://schemas.microsoft.com/office/drawing/2014/main" id="{DDB750B7-ACD9-4CA5-8422-54140E967D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4" y="2592"/>
                          <a:ext cx="15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4">
              <a:extLst>
                <a:ext uri="{FF2B5EF4-FFF2-40B4-BE49-F238E27FC236}">
                  <a16:creationId xmlns:a16="http://schemas.microsoft.com/office/drawing/2014/main" id="{30C3B51E-B283-4982-A75B-DAF3CE1120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8" y="3216"/>
            <a:ext cx="13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424" name="Equation" r:id="rId7" imgW="317160" imgH="369000" progId="Equation.3">
                    <p:embed/>
                  </p:oleObj>
                </mc:Choice>
                <mc:Fallback>
                  <p:oleObj name="Equation" r:id="rId7" imgW="317160" imgH="369000" progId="Equation.3">
                    <p:embed/>
                    <p:pic>
                      <p:nvPicPr>
                        <p:cNvPr id="24" name="Object 24">
                          <a:extLst>
                            <a:ext uri="{FF2B5EF4-FFF2-40B4-BE49-F238E27FC236}">
                              <a16:creationId xmlns:a16="http://schemas.microsoft.com/office/drawing/2014/main" id="{DCD04473-8AE8-471E-A1B8-45CBF51A6E0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216"/>
                          <a:ext cx="136" cy="1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25">
            <a:extLst>
              <a:ext uri="{FF2B5EF4-FFF2-40B4-BE49-F238E27FC236}">
                <a16:creationId xmlns:a16="http://schemas.microsoft.com/office/drawing/2014/main" id="{27397B29-D6C6-4B87-B30C-A9F208771E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963842"/>
              </p:ext>
            </p:extLst>
          </p:nvPr>
        </p:nvGraphicFramePr>
        <p:xfrm>
          <a:off x="6842990" y="2767043"/>
          <a:ext cx="1101583" cy="7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25" name="Equation" r:id="rId9" imgW="583920" imgH="393480" progId="Equation.DSMT4">
                  <p:embed/>
                </p:oleObj>
              </mc:Choice>
              <mc:Fallback>
                <p:oleObj name="Equation" r:id="rId9" imgW="583920" imgH="393480" progId="Equation.DSMT4">
                  <p:embed/>
                  <p:pic>
                    <p:nvPicPr>
                      <p:cNvPr id="25" name="Object 25">
                        <a:extLst>
                          <a:ext uri="{FF2B5EF4-FFF2-40B4-BE49-F238E27FC236}">
                            <a16:creationId xmlns:a16="http://schemas.microsoft.com/office/drawing/2014/main" id="{7B590D68-4746-4BC3-A30C-FB08AC13AB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990" y="2767043"/>
                        <a:ext cx="1101583" cy="750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组合 28">
            <a:extLst>
              <a:ext uri="{FF2B5EF4-FFF2-40B4-BE49-F238E27FC236}">
                <a16:creationId xmlns:a16="http://schemas.microsoft.com/office/drawing/2014/main" id="{6C5EEE1C-2C80-4C14-8E74-EA418E2F29B4}"/>
              </a:ext>
            </a:extLst>
          </p:cNvPr>
          <p:cNvGrpSpPr/>
          <p:nvPr/>
        </p:nvGrpSpPr>
        <p:grpSpPr>
          <a:xfrm>
            <a:off x="358926" y="2551658"/>
            <a:ext cx="4473760" cy="766006"/>
            <a:chOff x="446631" y="2500473"/>
            <a:chExt cx="4473760" cy="76600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19AC909-06D6-4F83-BB97-1BEC02F834EA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46631" y="2656879"/>
              <a:ext cx="1295400" cy="609600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2400" b="1" dirty="0">
                  <a:solidFill>
                    <a:srgbClr val="0064FF"/>
                  </a:solidFill>
                  <a:latin typeface="+mn-ea"/>
                  <a:ea typeface="+mn-ea"/>
                  <a:cs typeface="+mn-cs"/>
                </a:rPr>
                <a:t>例如</a:t>
              </a:r>
              <a:endParaRPr lang="en-US" altLang="zh-CN" sz="2400" b="1" dirty="0">
                <a:solidFill>
                  <a:srgbClr val="0064FF"/>
                </a:solidFill>
                <a:latin typeface="+mn-ea"/>
                <a:ea typeface="+mn-ea"/>
                <a:cs typeface="+mn-cs"/>
              </a:endParaRPr>
            </a:p>
          </p:txBody>
        </p:sp>
        <p:sp>
          <p:nvSpPr>
            <p:cNvPr id="4" name="Text Box 4">
              <a:extLst>
                <a:ext uri="{FF2B5EF4-FFF2-40B4-BE49-F238E27FC236}">
                  <a16:creationId xmlns:a16="http://schemas.microsoft.com/office/drawing/2014/main" id="{99FC2F30-C1FD-4897-B4DA-76914FDFE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8368" y="2639115"/>
              <a:ext cx="22520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宋体" panose="02010600030101010101" pitchFamily="2" charset="-122"/>
                </a:rPr>
                <a:t>是由连续函数</a:t>
              </a:r>
            </a:p>
          </p:txBody>
        </p:sp>
        <p:graphicFrame>
          <p:nvGraphicFramePr>
            <p:cNvPr id="21" name="Object 13">
              <a:extLst>
                <a:ext uri="{FF2B5EF4-FFF2-40B4-BE49-F238E27FC236}">
                  <a16:creationId xmlns:a16="http://schemas.microsoft.com/office/drawing/2014/main" id="{98E77D81-7810-4F8A-BD78-59931E4A4A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3077220"/>
                </p:ext>
              </p:extLst>
            </p:nvPr>
          </p:nvGraphicFramePr>
          <p:xfrm>
            <a:off x="1519966" y="2500473"/>
            <a:ext cx="1144588" cy="763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426" name="Equation" r:id="rId11" imgW="1130040" imgH="736560" progId="Equation.DSMT4">
                    <p:embed/>
                  </p:oleObj>
                </mc:Choice>
                <mc:Fallback>
                  <p:oleObj name="Equation" r:id="rId11" imgW="1130040" imgH="736560" progId="Equation.DSMT4">
                    <p:embed/>
                    <p:pic>
                      <p:nvPicPr>
                        <p:cNvPr id="26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966" y="2500473"/>
                          <a:ext cx="1144588" cy="763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Object 13">
            <a:extLst>
              <a:ext uri="{FF2B5EF4-FFF2-40B4-BE49-F238E27FC236}">
                <a16:creationId xmlns:a16="http://schemas.microsoft.com/office/drawing/2014/main" id="{B184EC64-F30D-41F6-AE16-9DF51D6288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604855"/>
              </p:ext>
            </p:extLst>
          </p:nvPr>
        </p:nvGraphicFramePr>
        <p:xfrm>
          <a:off x="537229" y="4769000"/>
          <a:ext cx="2768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27" name="Equation" r:id="rId13" imgW="2730240" imgH="342720" progId="Equation.DSMT4">
                  <p:embed/>
                </p:oleObj>
              </mc:Choice>
              <mc:Fallback>
                <p:oleObj name="Equation" r:id="rId13" imgW="2730240" imgH="342720" progId="Equation.DSMT4">
                  <p:embed/>
                  <p:pic>
                    <p:nvPicPr>
                      <p:cNvPr id="27" name="Object 13">
                        <a:extLst>
                          <a:ext uri="{FF2B5EF4-FFF2-40B4-BE49-F238E27FC236}">
                            <a16:creationId xmlns:a16="http://schemas.microsoft.com/office/drawing/2014/main" id="{6D287870-DC25-4902-8604-828D2DB035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29" y="4769000"/>
                        <a:ext cx="2768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组合 29">
            <a:extLst>
              <a:ext uri="{FF2B5EF4-FFF2-40B4-BE49-F238E27FC236}">
                <a16:creationId xmlns:a16="http://schemas.microsoft.com/office/drawing/2014/main" id="{EF5F4F06-780D-4E01-8C21-189CE5579325}"/>
              </a:ext>
            </a:extLst>
          </p:cNvPr>
          <p:cNvGrpSpPr/>
          <p:nvPr/>
        </p:nvGrpSpPr>
        <p:grpSpPr>
          <a:xfrm>
            <a:off x="537229" y="3617003"/>
            <a:ext cx="3497580" cy="763588"/>
            <a:chOff x="373643" y="3332711"/>
            <a:chExt cx="3497580" cy="763588"/>
          </a:xfrm>
        </p:grpSpPr>
        <p:graphicFrame>
          <p:nvGraphicFramePr>
            <p:cNvPr id="23" name="Object 13">
              <a:extLst>
                <a:ext uri="{FF2B5EF4-FFF2-40B4-BE49-F238E27FC236}">
                  <a16:creationId xmlns:a16="http://schemas.microsoft.com/office/drawing/2014/main" id="{38052C0E-381C-411E-92EF-FAB9F499442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4926515"/>
                </p:ext>
              </p:extLst>
            </p:nvPr>
          </p:nvGraphicFramePr>
          <p:xfrm>
            <a:off x="373643" y="3332711"/>
            <a:ext cx="823912" cy="763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428" name="Equation" r:id="rId15" imgW="812520" imgH="736560" progId="Equation.DSMT4">
                    <p:embed/>
                  </p:oleObj>
                </mc:Choice>
                <mc:Fallback>
                  <p:oleObj name="Equation" r:id="rId15" imgW="812520" imgH="736560" progId="Equation.DSMT4">
                    <p:embed/>
                    <p:pic>
                      <p:nvPicPr>
                        <p:cNvPr id="28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643" y="3332711"/>
                          <a:ext cx="823912" cy="763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3">
              <a:extLst>
                <a:ext uri="{FF2B5EF4-FFF2-40B4-BE49-F238E27FC236}">
                  <a16:creationId xmlns:a16="http://schemas.microsoft.com/office/drawing/2014/main" id="{5C3DB5D6-3AAB-4958-B81F-5CE3E749082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2838802"/>
                </p:ext>
              </p:extLst>
            </p:nvPr>
          </p:nvGraphicFramePr>
          <p:xfrm>
            <a:off x="1307410" y="3579698"/>
            <a:ext cx="2563813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429" name="Equation" r:id="rId17" imgW="2527200" imgH="342720" progId="Equation.DSMT4">
                    <p:embed/>
                  </p:oleObj>
                </mc:Choice>
                <mc:Fallback>
                  <p:oleObj name="Equation" r:id="rId17" imgW="2527200" imgH="342720" progId="Equation.DSMT4">
                    <p:embed/>
                    <p:pic>
                      <p:nvPicPr>
                        <p:cNvPr id="29" name="Object 13">
                          <a:extLst>
                            <a:ext uri="{FF2B5EF4-FFF2-40B4-BE49-F238E27FC236}">
                              <a16:creationId xmlns:a16="http://schemas.microsoft.com/office/drawing/2014/main" id="{6D287870-DC25-4902-8604-828D2DB035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7410" y="3579698"/>
                          <a:ext cx="2563813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5ABFA59C-C8CC-4A64-9345-A6CC9412696F}"/>
              </a:ext>
            </a:extLst>
          </p:cNvPr>
          <p:cNvGrpSpPr/>
          <p:nvPr/>
        </p:nvGrpSpPr>
        <p:grpSpPr>
          <a:xfrm>
            <a:off x="1846280" y="5556646"/>
            <a:ext cx="6477202" cy="763587"/>
            <a:chOff x="1795723" y="4935722"/>
            <a:chExt cx="6477202" cy="763587"/>
          </a:xfrm>
        </p:grpSpPr>
        <p:sp>
          <p:nvSpPr>
            <p:cNvPr id="7" name="Text Box 12">
              <a:extLst>
                <a:ext uri="{FF2B5EF4-FFF2-40B4-BE49-F238E27FC236}">
                  <a16:creationId xmlns:a16="http://schemas.microsoft.com/office/drawing/2014/main" id="{80F145A3-1D23-4C69-8AC7-9483C2025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2725" y="5064081"/>
              <a:ext cx="1600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+mn-ea"/>
                  <a:ea typeface="+mn-ea"/>
                </a:rPr>
                <a:t>上连续</a:t>
              </a:r>
              <a:r>
                <a:rPr kumimoji="1" lang="en-US" altLang="zh-CN" sz="2400" b="1" dirty="0">
                  <a:latin typeface="+mn-ea"/>
                  <a:ea typeface="+mn-ea"/>
                </a:rPr>
                <a:t>.</a:t>
              </a:r>
            </a:p>
          </p:txBody>
        </p: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38BDC775-617E-4950-B0C5-0EEE7A5C4273}"/>
                </a:ext>
              </a:extLst>
            </p:cNvPr>
            <p:cNvGrpSpPr/>
            <p:nvPr/>
          </p:nvGrpSpPr>
          <p:grpSpPr>
            <a:xfrm>
              <a:off x="1795723" y="4935722"/>
              <a:ext cx="4927676" cy="763587"/>
              <a:chOff x="1795723" y="4935722"/>
              <a:chExt cx="4927676" cy="763587"/>
            </a:xfrm>
          </p:grpSpPr>
          <p:sp>
            <p:nvSpPr>
              <p:cNvPr id="5" name="Text Box 8">
                <a:extLst>
                  <a:ext uri="{FF2B5EF4-FFF2-40B4-BE49-F238E27FC236}">
                    <a16:creationId xmlns:a16="http://schemas.microsoft.com/office/drawing/2014/main" id="{32A17F08-C272-4D99-A87B-5A3B4DDCAB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5723" y="5086684"/>
                <a:ext cx="13716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2400" b="1" dirty="0">
                    <a:latin typeface="宋体" panose="02010600030101010101" pitchFamily="2" charset="-122"/>
                  </a:rPr>
                  <a:t>因此</a:t>
                </a:r>
              </a:p>
            </p:txBody>
          </p:sp>
          <p:sp>
            <p:nvSpPr>
              <p:cNvPr id="6" name="Text Box 10">
                <a:extLst>
                  <a:ext uri="{FF2B5EF4-FFF2-40B4-BE49-F238E27FC236}">
                    <a16:creationId xmlns:a16="http://schemas.microsoft.com/office/drawing/2014/main" id="{23D96A9F-952B-4FEE-BA9E-20D66E1BBF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8769" y="5086684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2400" b="1" dirty="0">
                    <a:latin typeface="宋体" panose="02010600030101010101" pitchFamily="2" charset="-122"/>
                  </a:rPr>
                  <a:t>在</a:t>
                </a:r>
              </a:p>
            </p:txBody>
          </p:sp>
          <p:graphicFrame>
            <p:nvGraphicFramePr>
              <p:cNvPr id="25" name="Object 13">
                <a:extLst>
                  <a:ext uri="{FF2B5EF4-FFF2-40B4-BE49-F238E27FC236}">
                    <a16:creationId xmlns:a16="http://schemas.microsoft.com/office/drawing/2014/main" id="{8061769C-8D54-42BC-A60D-79A9EF87EE6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63615979"/>
                  </p:ext>
                </p:extLst>
              </p:nvPr>
            </p:nvGraphicFramePr>
            <p:xfrm>
              <a:off x="2561419" y="4935722"/>
              <a:ext cx="1144588" cy="763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9430" name="Equation" r:id="rId19" imgW="1130040" imgH="736560" progId="Equation.DSMT4">
                      <p:embed/>
                    </p:oleObj>
                  </mc:Choice>
                  <mc:Fallback>
                    <p:oleObj name="Equation" r:id="rId19" imgW="1130040" imgH="736560" progId="Equation.DSMT4">
                      <p:embed/>
                      <p:pic>
                        <p:nvPicPr>
                          <p:cNvPr id="30" name="Object 13">
                            <a:extLst>
                              <a:ext uri="{FF2B5EF4-FFF2-40B4-BE49-F238E27FC236}">
                                <a16:creationId xmlns:a16="http://schemas.microsoft.com/office/drawing/2014/main" id="{6D287870-DC25-4902-8604-828D2DB035D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grayscl/>
                            <a:biLevel thresh="50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61419" y="4935722"/>
                            <a:ext cx="1144588" cy="7635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bject 13">
                <a:extLst>
                  <a:ext uri="{FF2B5EF4-FFF2-40B4-BE49-F238E27FC236}">
                    <a16:creationId xmlns:a16="http://schemas.microsoft.com/office/drawing/2014/main" id="{BE47349E-3A71-4686-9BED-4DD7A151FD8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90799312"/>
                  </p:ext>
                </p:extLst>
              </p:nvPr>
            </p:nvGraphicFramePr>
            <p:xfrm>
              <a:off x="4159586" y="5177559"/>
              <a:ext cx="2563813" cy="355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9431" name="Equation" r:id="rId21" imgW="2527200" imgH="342720" progId="Equation.DSMT4">
                      <p:embed/>
                    </p:oleObj>
                  </mc:Choice>
                  <mc:Fallback>
                    <p:oleObj name="Equation" r:id="rId21" imgW="2527200" imgH="342720" progId="Equation.DSMT4">
                      <p:embed/>
                      <p:pic>
                        <p:nvPicPr>
                          <p:cNvPr id="32" name="Object 13">
                            <a:extLst>
                              <a:ext uri="{FF2B5EF4-FFF2-40B4-BE49-F238E27FC236}">
                                <a16:creationId xmlns:a16="http://schemas.microsoft.com/office/drawing/2014/main" id="{6D287870-DC25-4902-8604-828D2DB035D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grayscl/>
                            <a:biLevel thresh="50000"/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9586" y="5177559"/>
                            <a:ext cx="2563813" cy="355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7" name="Rectangle 2">
            <a:extLst>
              <a:ext uri="{FF2B5EF4-FFF2-40B4-BE49-F238E27FC236}">
                <a16:creationId xmlns:a16="http://schemas.microsoft.com/office/drawing/2014/main" id="{DD6A3832-F3CB-42A3-BECD-19BA2A36520A}"/>
              </a:ext>
            </a:extLst>
          </p:cNvPr>
          <p:cNvSpPr txBox="1">
            <a:spLocks noChangeArrowheads="1"/>
          </p:cNvSpPr>
          <p:nvPr/>
        </p:nvSpPr>
        <p:spPr>
          <a:xfrm>
            <a:off x="608060" y="1644558"/>
            <a:ext cx="8207052" cy="609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0064FF"/>
                </a:solidFill>
                <a:latin typeface="+mn-ea"/>
                <a:ea typeface="+mn-ea"/>
                <a:cs typeface="+mn-cs"/>
              </a:rPr>
              <a:t>推广</a:t>
            </a:r>
            <a:r>
              <a:rPr lang="en-US" altLang="zh-CN" sz="2400" b="1" dirty="0">
                <a:solidFill>
                  <a:srgbClr val="0064FF"/>
                </a:solidFill>
                <a:latin typeface="+mn-ea"/>
                <a:ea typeface="+mn-ea"/>
                <a:cs typeface="+mn-cs"/>
              </a:rPr>
              <a:t> </a:t>
            </a:r>
            <a:r>
              <a:rPr lang="zh-CN" altLang="en-US" sz="2400" b="1" dirty="0">
                <a:latin typeface="+mn-ea"/>
                <a:ea typeface="+mn-ea"/>
              </a:rPr>
              <a:t>由有限个连续函数经有限次复合而成的函数是连续的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C485E08-9689-4348-8902-DFCFA97076BE}"/>
              </a:ext>
            </a:extLst>
          </p:cNvPr>
          <p:cNvSpPr/>
          <p:nvPr/>
        </p:nvSpPr>
        <p:spPr>
          <a:xfrm>
            <a:off x="608060" y="888215"/>
            <a:ext cx="6373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+mn-ea"/>
              </a:rPr>
              <a:t>简单的说</a:t>
            </a:r>
            <a:r>
              <a:rPr lang="zh-CN" altLang="en-US" sz="2400" b="1" dirty="0">
                <a:latin typeface="+mn-ea"/>
              </a:rPr>
              <a:t> 两个连续函数的复合函数是连续的</a:t>
            </a:r>
            <a:r>
              <a:rPr lang="en-US" altLang="zh-CN" sz="2400" b="1" dirty="0"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093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</TotalTime>
  <Words>699</Words>
  <Application>Microsoft Office PowerPoint</Application>
  <PresentationFormat>全屏显示(4:3)</PresentationFormat>
  <Paragraphs>142</Paragraphs>
  <Slides>16</Slides>
  <Notes>1</Notes>
  <HiddenSlides>1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华文行楷</vt:lpstr>
      <vt:lpstr>华文楷体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Office 主题</vt:lpstr>
      <vt:lpstr>Equation</vt:lpstr>
      <vt:lpstr>MathType 6.0 Equation</vt:lpstr>
      <vt:lpstr>PowerPoint 演示文稿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连续函数的运算与初等函数连续性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ning wt</cp:lastModifiedBy>
  <cp:revision>411</cp:revision>
  <dcterms:created xsi:type="dcterms:W3CDTF">2018-11-20T07:00:16Z</dcterms:created>
  <dcterms:modified xsi:type="dcterms:W3CDTF">2019-09-28T09:01:03Z</dcterms:modified>
</cp:coreProperties>
</file>