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5" r:id="rId2"/>
  </p:sldMasterIdLst>
  <p:sldIdLst>
    <p:sldId id="287" r:id="rId3"/>
    <p:sldId id="256" r:id="rId4"/>
    <p:sldId id="258" r:id="rId5"/>
    <p:sldId id="259" r:id="rId6"/>
    <p:sldId id="284" r:id="rId7"/>
    <p:sldId id="261" r:id="rId8"/>
    <p:sldId id="264" r:id="rId9"/>
    <p:sldId id="285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99"/>
    <a:srgbClr val="3366CC"/>
    <a:srgbClr val="0099FF"/>
    <a:srgbClr val="CC0000"/>
    <a:srgbClr val="996633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7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90.wmf"/><Relationship Id="rId7" Type="http://schemas.openxmlformats.org/officeDocument/2006/relationships/image" Target="../media/image76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10" Type="http://schemas.openxmlformats.org/officeDocument/2006/relationships/image" Target="../media/image96.wmf"/><Relationship Id="rId4" Type="http://schemas.openxmlformats.org/officeDocument/2006/relationships/image" Target="../media/image91.wmf"/><Relationship Id="rId9" Type="http://schemas.openxmlformats.org/officeDocument/2006/relationships/image" Target="../media/image9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7.wmf"/><Relationship Id="rId7" Type="http://schemas.openxmlformats.org/officeDocument/2006/relationships/image" Target="../media/image31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3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47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68BC7AAA-13F1-4BEF-B7D5-722D4726E3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1050" y="1125538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F4901305-6752-455F-A2BF-D7AD6DE94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042988" cy="4876800"/>
          </a:xfrm>
          <a:prstGeom prst="rect">
            <a:avLst/>
          </a:prstGeom>
          <a:solidFill>
            <a:srgbClr val="C4C3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zh-CN" altLang="en-US" sz="2400"/>
          </a:p>
        </p:txBody>
      </p:sp>
      <p:grpSp>
        <p:nvGrpSpPr>
          <p:cNvPr id="71684" name="Group 4">
            <a:extLst>
              <a:ext uri="{FF2B5EF4-FFF2-40B4-BE49-F238E27FC236}">
                <a16:creationId xmlns:a16="http://schemas.microsoft.com/office/drawing/2014/main" id="{FD4458D5-CCB5-4CB0-8DAD-D7170A877ED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4213" y="1412875"/>
            <a:ext cx="8077200" cy="304800"/>
            <a:chOff x="400" y="336"/>
            <a:chExt cx="5088" cy="192"/>
          </a:xfrm>
        </p:grpSpPr>
        <p:sp>
          <p:nvSpPr>
            <p:cNvPr id="71685" name="Rectangle 5">
              <a:extLst>
                <a:ext uri="{FF2B5EF4-FFF2-40B4-BE49-F238E27FC236}">
                  <a16:creationId xmlns:a16="http://schemas.microsoft.com/office/drawing/2014/main" id="{860D254C-AA9D-4146-BECC-BB4BCC1BC1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zh-CN" altLang="en-US" sz="2400"/>
            </a:p>
          </p:txBody>
        </p:sp>
        <p:sp>
          <p:nvSpPr>
            <p:cNvPr id="71686" name="Line 6">
              <a:extLst>
                <a:ext uri="{FF2B5EF4-FFF2-40B4-BE49-F238E27FC236}">
                  <a16:creationId xmlns:a16="http://schemas.microsoft.com/office/drawing/2014/main" id="{3D83A991-4089-4FEA-A2DA-782A1478BD7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687" name="Rectangle 7">
            <a:extLst>
              <a:ext uri="{FF2B5EF4-FFF2-40B4-BE49-F238E27FC236}">
                <a16:creationId xmlns:a16="http://schemas.microsoft.com/office/drawing/2014/main" id="{1716F274-7E36-4921-8439-CD9C526D4E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E0799562-3049-4D35-B551-2E89CE03F0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1BEB6EC0-99EC-4D3B-83F0-745D44976B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1690" name="Rectangle 10">
            <a:extLst>
              <a:ext uri="{FF2B5EF4-FFF2-40B4-BE49-F238E27FC236}">
                <a16:creationId xmlns:a16="http://schemas.microsoft.com/office/drawing/2014/main" id="{D3CFBED6-B2EA-4296-9B3E-B9A34ED97B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58675A-9D53-4B9E-9BF9-A7A43C5190A7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1691" name="Rectangle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743ADEF-5056-4DCE-9110-EBC681F3D0B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2" name="Rect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71E94F0-82C0-468C-9AF1-C016202816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3" name="Rectangle 1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E37E364-DCAB-4279-A961-780EC49233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D04558-9AA3-4EA3-9BEF-A7E377C0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F9BADD-4664-42F3-9949-70779F421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92660B8-4F54-48BC-B181-24F5DC5757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6A5FCC5-7A7C-4096-9CC2-0AA04DC2A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041ED3-033A-4760-A2F8-2270DAD8F97F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BBF420B-498A-4A3C-B35E-56F19BA4C16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1075377367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8C84797-76CA-4ACE-B12F-67AB9F85F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ED8776E-1DA5-4747-A050-90A8BD655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C5EE93E-D19B-4B94-83D8-4F9DA48853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999BA69-0283-44B5-9C09-6B2AE83B5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98611A-6799-4BA4-8939-D727B7A0BF3A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444AB4B3-DA5C-49C5-B0FD-8A351446966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2703167691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26428F-7E99-4FE1-A8AC-4EFE42512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77A2740-F7DF-48A1-8721-36CEEDD2C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5E7D5C7-4839-4E5D-8A8A-5D15761520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4885465-8CC6-4312-BBAD-6BF388C6DF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6E2B45-3ABF-48A4-B224-EB416CFD12B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478E3F4-FD30-4514-B4E7-64F2781F157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3587698998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BC190F-988C-4896-A7C0-022AC1D8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E86AF7-2844-49F9-B79E-4F0B99E6A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4B6D32-7252-4CD8-8BCF-506C911E8D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854C626-45B9-4F2A-A362-75588C61AC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E63EE4-DFC1-4AC3-AEDD-A0E0D81D22D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FFEB511-0A12-414B-AC58-840A3BAC110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827837568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F5810C-A15D-4EB9-80B6-34726A8E7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A3395F-167D-47EA-B2E5-E9E519C1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B703FB2-F86C-4BFD-B238-71EC564A93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987133-B89D-467F-9F9F-9041011876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3903A2-4B26-44F3-A6DB-3BEC55CAAB3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17DCD0E-9931-4E75-AA21-89B8EA1C949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1887616318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256EEF-E505-4EF7-99C9-6F9CF4DE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3054D4-DFFD-4D07-B694-6601E0080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82C2F06-1CEA-44BC-85C4-6B9DCCD0F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6273DC-62A4-470F-9698-A01CDFC152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36D791-76DB-4377-81F6-621DF4AD7E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58749-AD36-4B67-8A9A-8A75D3009D7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072AC0F-0D1D-4D55-9FCA-0CDB52774EF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268148353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BC59E9-C81C-4DC2-AE0A-218C7089B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FD1217-0451-4CEB-89EF-BD6E31FE4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EC57C6-5C4C-4D50-878A-BB93E60BD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C69C17-EF98-4F2D-92A0-FBCF754A1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C79F40C-1417-4C92-85ED-E1993A759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2CDC7BE9-FB9B-47CA-A670-13A4CC0EE1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95841E80-52BE-42C1-B262-4855713B4D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FD90F9-D7BB-4E83-AFED-4F77D907FBA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7E3CC2FF-424A-44AC-8A3D-22CCEF40DD6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1416877262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C959D7-9727-467F-A68C-55B5FA4D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C360A27-F9C9-4B1C-983F-70C7D38BF2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CDFA32-2F96-46CE-A35F-B5B760A4F0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F30A11-9929-4F07-8A60-AC19F226AA3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F81B12D-B67D-4011-AA21-EA3A15B4E4E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1557624400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4F467BD9-DF40-48B8-99BC-1EDB93094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DF4A8E-9147-4948-A6F5-D5773AD98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A0E21C-88F4-493D-AE37-82861E98A45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AB4CE2-37DF-4062-B24A-61FAD43DD2F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3D6F12A-6FB9-4097-A36F-0D357A0F8D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22331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02479-2390-4E5D-BF1E-6349B261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820F6D-6877-4B4A-A212-E5CEEDFE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3ACC983-D0C2-441D-A407-772BD3ECA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4C9222-0BEA-4B26-8062-ABA839632A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6C7FD2-5BE2-4C2C-8F8B-66BE9A95BB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4DA76E-0F7B-4670-BE9E-8801BEAD83A6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EDE9F1-11D8-4B5C-BF5E-5F993D2E857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3772105776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A6C76F-4734-4DBE-9A8B-CA5AE47D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4A81BA-0927-4116-B817-AE10D72E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E932726-4301-4ADF-946D-F4A29E6D65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0DDBC13-1973-4B35-BED5-07753A2763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CB170-5F58-4FDC-88FF-359CA448798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AA58F69-793D-4BF6-81A1-B8DC75E3C9F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420118279"/>
      </p:ext>
    </p:extLst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EB7E8D-C9A1-4AA5-80C2-AFB9EA4F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26C6662-07CA-4EEE-A7AB-6891EC0E5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08E9B72-8421-473E-98E9-12E2AAE82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33D397-C2D0-460E-B7F7-E9C2D540C1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6CE4A9-4C10-4FAD-8DDC-8B4A57FBB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DF615F-6668-4895-93F9-F7A5478F371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BB9A0D-F04D-48F8-BE3E-1C15909C96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1540143137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05F5B-C4CC-4EF4-820B-D6CB81B3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55EFCE-E706-4C19-BCB4-DFD66729B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6AF7090-6FA1-40A3-85E8-A6D9DC88F1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9752581-6E1B-480C-8255-A623D6BE4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AC1E12-44BA-45C2-B875-CC325352D7B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29B3259-192D-41C5-A18B-AC99300DB13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1373882764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DC07034-974A-4F05-BDC4-415261CCC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29B7455-32E5-4075-9FBF-8224631C8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D399A69-1259-4F91-9DA0-9F56F5508D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A40E025-FE4F-4355-A3CA-282D72083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F7DA4-A7DD-428B-BCD2-061C2F0994E7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1431CA1-35AB-4268-BC02-822BB6F6F8E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  <p:extLst>
      <p:ext uri="{BB962C8B-B14F-4D97-AF65-F5344CB8AC3E}">
        <p14:creationId xmlns:p14="http://schemas.microsoft.com/office/powerpoint/2010/main" val="1471834409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2376B7-D1A7-462E-A242-898EDDA8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1F0D95-039C-4180-854D-AC82A58C6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BE6F52-3814-4175-A0B7-0CCDAF12E8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A7D5CF0-528D-4DDD-BB31-708C30652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32E6FF-6079-4602-A6C1-82B04964B1F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449DC861-A3CA-4F4C-A630-A1644D9DFD4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807307011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1D8357-3391-4C46-98D7-4C764DD2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B4CDDC-4F62-450C-99A3-6AFF09C5C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90E00C-8ACF-4740-A730-F6CA62750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3155EC-19A6-4C06-9726-F86503FF72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20E353-47C9-470F-A35B-A4D5B17ADD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9C7F32-7891-47B9-BA71-18898081D5E4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652FAB8-A103-4E90-8013-B8AD732B48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2064741143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6AFD25-1D4F-4867-86BB-6D6C2425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36CCAC-47CA-4F81-8213-B3599997C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E0B1EA6-72C7-40D9-9B57-D55F8407D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5A88CE7-93E7-4008-A166-93E738D8F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241C8C7-D614-4210-ADF4-3A0E68007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F0CEEB45-596C-481A-957F-23693258A7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1A772854-1281-4227-8FD1-1111B4F97A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698109-DE32-4347-8AA0-5CBC4EDC272C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2FAD7496-F715-4907-8B3D-D28252B7345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200105608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9836DD-7252-4D24-847B-DE94E945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59E83D0-D231-453C-B47B-1067A4B6F3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E27719-44AE-4D85-9B33-7DE407445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DBEBC9-00BD-4323-AF78-F45D56CFDCFC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209B9-30FB-4FD0-A8B8-169A33BB86B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1593357442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2AA99A85-1EEF-4650-9A05-791BAE5D4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99D6CD7-2162-467E-BC6B-157C820A2B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37949-1826-4189-87A2-B3976A78600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6B9BE8-DB41-4BF5-BFDB-83ECBA02483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1784822404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8CC69F-71EC-471B-B702-FD8F65F29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CB4151-2A82-4242-90F4-3D8C1780D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8323C51-4F53-404F-9218-3D7C84CB3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B8B679-5D83-456C-ADBE-23C703B3E3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71830D-78E7-4456-AFAA-F1EFDEC122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63F146-7052-4DC3-A5EA-8C521B9F0E52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A6DA6E7-286F-4E15-A2CF-56B4D08035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1255980494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1EFC8C-D52D-4CBA-8D0C-DE2CF9026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FAEF3E6-5589-4BCA-8A81-5A6D0C6B6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BDFDF2-016F-4DC0-B14D-EBFBE0B94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581F41-A25B-4DE6-A3C1-8BAF15D891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FA212D-292C-4230-9BAD-81D587708A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0C2450-FBA7-488E-8387-1F97BE4ADD5D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C554C60-0BD7-4361-85CE-CA5964C12C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7.6 </a:t>
            </a:r>
            <a:r>
              <a:rPr kumimoji="1"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线性变换的值域与核</a:t>
            </a:r>
            <a:endParaRPr lang="zh-CN" altLang="en-US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312788232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3759D7E-6813-40EF-8B68-182BBE6E8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98D8C38-564C-4CAA-80D6-4E3E07AFF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7DCC0FD0-8030-4AAE-BA30-FFFCC18BC1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68313" cy="4876800"/>
          </a:xfrm>
          <a:prstGeom prst="rect">
            <a:avLst/>
          </a:prstGeom>
          <a:solidFill>
            <a:srgbClr val="C7C68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zh-CN" altLang="en-US" sz="2400"/>
          </a:p>
        </p:txBody>
      </p:sp>
      <p:sp>
        <p:nvSpPr>
          <p:cNvPr id="70661" name="Line 5">
            <a:extLst>
              <a:ext uri="{FF2B5EF4-FFF2-40B4-BE49-F238E27FC236}">
                <a16:creationId xmlns:a16="http://schemas.microsoft.com/office/drawing/2014/main" id="{C177E304-3EB2-46FD-B84B-0EBAB4A07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052513"/>
            <a:ext cx="83058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FD53BFA5-9103-4E1A-9DD1-AE66F3D9C2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1A35BB16-6514-4017-A871-5B6E3F7915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fld id="{C46EAF9F-6FB1-44E5-8785-6607F2EC61B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0664" name="Line 8">
            <a:extLst>
              <a:ext uri="{FF2B5EF4-FFF2-40B4-BE49-F238E27FC236}">
                <a16:creationId xmlns:a16="http://schemas.microsoft.com/office/drawing/2014/main" id="{78AA0828-59F4-4F40-8677-69E46D5299A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4868863"/>
            <a:ext cx="468313" cy="7937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665" name="Rectangle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033CDA7-099E-4B89-B1FD-F3A2122778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666" name="Rectangl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ECC109F-FFBA-4433-B66F-C47FBB52B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667" name="Rectangle 1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46BAF7A-513D-411D-9CA7-484911CED2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0668" name="Picture 12" descr="84">
            <a:hlinkClick r:id="" action="ppaction://hlinkshowjump?jump=nextslide" tooltip="下一页"/>
            <a:extLst>
              <a:ext uri="{FF2B5EF4-FFF2-40B4-BE49-F238E27FC236}">
                <a16:creationId xmlns:a16="http://schemas.microsoft.com/office/drawing/2014/main" id="{F4812217-A303-40DB-BB4F-7E2AF7B2417B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9" name="Picture 13" descr="85">
            <a:hlinkClick r:id="" action="ppaction://hlinkshowjump?jump=previousslide" tooltip="上一页"/>
            <a:extLst>
              <a:ext uri="{FF2B5EF4-FFF2-40B4-BE49-F238E27FC236}">
                <a16:creationId xmlns:a16="http://schemas.microsoft.com/office/drawing/2014/main" id="{4B1E52F0-379D-431B-B40B-9B1DA7D259A7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0" name="Rectangle 14">
            <a:extLst>
              <a:ext uri="{FF2B5EF4-FFF2-40B4-BE49-F238E27FC236}">
                <a16:creationId xmlns:a16="http://schemas.microsoft.com/office/drawing/2014/main" id="{9645D4E0-D574-4C41-A358-7B6208CC41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65850"/>
            <a:ext cx="574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en-US" altLang="zh-CN" sz="2000"/>
              <a:t>§</a:t>
            </a:r>
            <a:r>
              <a:rPr lang="en-US" altLang="zh-CN" sz="2000">
                <a:latin typeface="+mj-lt"/>
              </a:rPr>
              <a:t>7.6 </a:t>
            </a:r>
            <a:r>
              <a:rPr kumimoji="1" lang="zh-CN" altLang="en-US" sz="2000"/>
              <a:t>线性变换的值域与核</a:t>
            </a:r>
            <a:endParaRPr lang="zh-CN" altLang="en-US" sz="2000"/>
          </a:p>
          <a:p>
            <a:endParaRPr lang="zh-CN" altLang="en-US" b="0">
              <a:solidFill>
                <a:schemeClr val="tx1"/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wipe/>
  </p:transition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F47588D-E534-4AFA-9549-509014F6E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593FA6E-0490-4AD0-B09D-A7A891C3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0EDD2C73-599F-400D-BE40-F588B474DA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68313" cy="4876800"/>
          </a:xfrm>
          <a:prstGeom prst="rect">
            <a:avLst/>
          </a:prstGeom>
          <a:solidFill>
            <a:srgbClr val="C7C68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zh-CN" altLang="en-US" sz="2400"/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7C437573-5DCF-4328-9B0B-9F51A190B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052513"/>
            <a:ext cx="83058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8460A7B2-4EFD-4630-AC09-2C0920FF73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F99F3BEB-72A2-4424-9AA1-15929856FB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fld id="{E1D53A78-63E3-4A03-8EC5-17C5F877B88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8616" name="Line 8">
            <a:extLst>
              <a:ext uri="{FF2B5EF4-FFF2-40B4-BE49-F238E27FC236}">
                <a16:creationId xmlns:a16="http://schemas.microsoft.com/office/drawing/2014/main" id="{70531FB7-1490-4B8A-A582-FB2A7678B212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4868863"/>
            <a:ext cx="468313" cy="7937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617" name="Rectangle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EBE61E0-2255-4BDB-B187-BF27AE4575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618" name="Rectangl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6BCE85-7DDA-4631-9906-D71975B48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619" name="Rectangle 1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A95EF296-65BC-482E-93FE-FB93F074F0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68620" name="Picture 12" descr="84">
            <a:hlinkClick r:id="" action="ppaction://hlinkshowjump?jump=nextslide" tooltip="下一页"/>
            <a:extLst>
              <a:ext uri="{FF2B5EF4-FFF2-40B4-BE49-F238E27FC236}">
                <a16:creationId xmlns:a16="http://schemas.microsoft.com/office/drawing/2014/main" id="{9684E068-9E5B-40E9-B788-B7F5E6B4228B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21" name="Picture 13" descr="85">
            <a:hlinkClick r:id="" action="ppaction://hlinkshowjump?jump=previousslide" tooltip="上一页"/>
            <a:extLst>
              <a:ext uri="{FF2B5EF4-FFF2-40B4-BE49-F238E27FC236}">
                <a16:creationId xmlns:a16="http://schemas.microsoft.com/office/drawing/2014/main" id="{B7662DC6-16A5-4213-9C7D-7D061F5B1B40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22" name="Rectangle 14">
            <a:extLst>
              <a:ext uri="{FF2B5EF4-FFF2-40B4-BE49-F238E27FC236}">
                <a16:creationId xmlns:a16="http://schemas.microsoft.com/office/drawing/2014/main" id="{812DCBA7-6B88-4145-82FF-2A5D19818C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65850"/>
            <a:ext cx="574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en-US" altLang="zh-CN"/>
              <a:t>§</a:t>
            </a:r>
            <a:r>
              <a:rPr lang="en-US" altLang="zh-CN">
                <a:latin typeface="+mj-lt"/>
              </a:rPr>
              <a:t>7.6 </a:t>
            </a:r>
            <a:r>
              <a:rPr kumimoji="1" lang="zh-CN" altLang="en-US"/>
              <a:t>线性变换的值域与核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wipe/>
  </p:transition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58.wmf"/><Relationship Id="rId22" Type="http://schemas.openxmlformats.org/officeDocument/2006/relationships/image" Target="../media/image6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7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6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7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91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7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98.bin"/><Relationship Id="rId18" Type="http://schemas.openxmlformats.org/officeDocument/2006/relationships/oleObject" Target="../embeddings/oleObject101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84.wmf"/><Relationship Id="rId17" Type="http://schemas.openxmlformats.org/officeDocument/2006/relationships/oleObject" Target="../embeddings/oleObject100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8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5" Type="http://schemas.openxmlformats.org/officeDocument/2006/relationships/oleObject" Target="../embeddings/oleObject99.bin"/><Relationship Id="rId10" Type="http://schemas.openxmlformats.org/officeDocument/2006/relationships/image" Target="../media/image83.wmf"/><Relationship Id="rId19" Type="http://schemas.openxmlformats.org/officeDocument/2006/relationships/image" Target="../media/image87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8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07.bin"/><Relationship Id="rId18" Type="http://schemas.openxmlformats.org/officeDocument/2006/relationships/oleObject" Target="../embeddings/oleObject110.bin"/><Relationship Id="rId3" Type="http://schemas.openxmlformats.org/officeDocument/2006/relationships/oleObject" Target="../embeddings/oleObject102.bin"/><Relationship Id="rId21" Type="http://schemas.openxmlformats.org/officeDocument/2006/relationships/image" Target="../media/image95.wmf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92.wmf"/><Relationship Id="rId17" Type="http://schemas.openxmlformats.org/officeDocument/2006/relationships/image" Target="../media/image76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1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5" Type="http://schemas.openxmlformats.org/officeDocument/2006/relationships/image" Target="../media/image93.wmf"/><Relationship Id="rId23" Type="http://schemas.openxmlformats.org/officeDocument/2006/relationships/image" Target="../media/image96.wmf"/><Relationship Id="rId10" Type="http://schemas.openxmlformats.org/officeDocument/2006/relationships/image" Target="../media/image91.wmf"/><Relationship Id="rId19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5.bin"/><Relationship Id="rId14" Type="http://schemas.openxmlformats.org/officeDocument/2006/relationships/oleObject" Target="../embeddings/oleObject108.bin"/><Relationship Id="rId22" Type="http://schemas.openxmlformats.org/officeDocument/2006/relationships/oleObject" Target="../embeddings/oleObject11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image" Target="../media/image101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5" Type="http://schemas.openxmlformats.org/officeDocument/2006/relationships/image" Target="../media/image102.wmf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16.bin"/><Relationship Id="rId14" Type="http://schemas.openxmlformats.org/officeDocument/2006/relationships/oleObject" Target="../embeddings/oleObject1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07.wmf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12" Type="http://schemas.openxmlformats.org/officeDocument/2006/relationships/oleObject" Target="../embeddings/oleObject1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2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9.wmf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11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2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3.wmf"/><Relationship Id="rId5" Type="http://schemas.openxmlformats.org/officeDocument/2006/relationships/oleObject" Target="../embeddings/oleObject131.bin"/><Relationship Id="rId4" Type="http://schemas.openxmlformats.org/officeDocument/2006/relationships/image" Target="../media/image11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wmf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5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38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image" Target="../media/image44.wmf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54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3.bin"/><Relationship Id="rId14" Type="http://schemas.openxmlformats.org/officeDocument/2006/relationships/oleObject" Target="../embeddings/oleObject5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6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1E5AFAF-ED5E-4F27-8BEB-3AE634134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075285"/>
            <a:ext cx="684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kumimoji="0" lang="zh-CN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值域与核的概念</a:t>
            </a:r>
          </a:p>
        </p:txBody>
      </p:sp>
      <p:sp>
        <p:nvSpPr>
          <p:cNvPr id="69635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73CB6F21-FBA0-454E-9A5D-786D3ABD9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227810"/>
            <a:ext cx="684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二、值域与核的有关性质</a:t>
            </a:r>
          </a:p>
        </p:txBody>
      </p:sp>
      <p:sp>
        <p:nvSpPr>
          <p:cNvPr id="69636" name="Rectangle 4">
            <a:hlinkClick r:id="rId4" action="ppaction://hlinksldjump"/>
            <a:extLst>
              <a:ext uri="{FF2B5EF4-FFF2-40B4-BE49-F238E27FC236}">
                <a16:creationId xmlns:a16="http://schemas.microsoft.com/office/drawing/2014/main" id="{122816ED-986F-4094-8A6B-E5A9747E4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1348085"/>
            <a:ext cx="88931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0" lang="en-US" altLang="zh-CN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§7.6  </a:t>
            </a:r>
            <a:r>
              <a:rPr kumimoji="0" lang="zh-CN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线性变换的值域与核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/>
      <p:bldP spid="696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47" name="Group 23">
            <a:extLst>
              <a:ext uri="{FF2B5EF4-FFF2-40B4-BE49-F238E27FC236}">
                <a16:creationId xmlns:a16="http://schemas.microsoft.com/office/drawing/2014/main" id="{784C9119-04A3-486F-886E-1C8AC1D1C8C0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821457"/>
            <a:ext cx="5400675" cy="519112"/>
            <a:chOff x="612" y="164"/>
            <a:chExt cx="3402" cy="327"/>
          </a:xfrm>
        </p:grpSpPr>
        <p:sp>
          <p:nvSpPr>
            <p:cNvPr id="26626" name="Rectangle 2">
              <a:extLst>
                <a:ext uri="{FF2B5EF4-FFF2-40B4-BE49-F238E27FC236}">
                  <a16:creationId xmlns:a16="http://schemas.microsoft.com/office/drawing/2014/main" id="{800D2C97-3280-4B17-8C35-BCD8CAB78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64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由           　  知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6627" name="Object 3">
              <a:extLst>
                <a:ext uri="{FF2B5EF4-FFF2-40B4-BE49-F238E27FC236}">
                  <a16:creationId xmlns:a16="http://schemas.microsoft.com/office/drawing/2014/main" id="{A6108262-75E8-46DC-8889-492507C76F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4" y="164"/>
            <a:ext cx="73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5" name="Equation" r:id="rId3" imgW="1168200" imgH="444240" progId="Equation.DSMT4">
                    <p:embed/>
                  </p:oleObj>
                </mc:Choice>
                <mc:Fallback>
                  <p:oleObj name="Equation" r:id="rId3" imgW="1168200" imgH="4442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4" y="164"/>
                          <a:ext cx="73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28" name="Object 4">
              <a:extLst>
                <a:ext uri="{FF2B5EF4-FFF2-40B4-BE49-F238E27FC236}">
                  <a16:creationId xmlns:a16="http://schemas.microsoft.com/office/drawing/2014/main" id="{5F0D4958-1419-4A02-B850-3BD6878B5C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164"/>
            <a:ext cx="7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6" name="Equation" r:id="rId5" imgW="1143000" imgH="393480" progId="Equation.DSMT4">
                    <p:embed/>
                  </p:oleObj>
                </mc:Choice>
                <mc:Fallback>
                  <p:oleObj name="Equation" r:id="rId5" imgW="1143000" imgH="3934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64"/>
                          <a:ext cx="72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48" name="Group 24">
            <a:extLst>
              <a:ext uri="{FF2B5EF4-FFF2-40B4-BE49-F238E27FC236}">
                <a16:creationId xmlns:a16="http://schemas.microsoft.com/office/drawing/2014/main" id="{005E7167-F95A-44C0-9E27-56421BC12950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469157"/>
            <a:ext cx="5848350" cy="519112"/>
            <a:chOff x="612" y="618"/>
            <a:chExt cx="3684" cy="327"/>
          </a:xfrm>
        </p:grpSpPr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48C080FC-6CED-4DC1-811A-FA390FA42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618"/>
              <a:ext cx="29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任取　                 设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6630" name="Object 6">
              <a:extLst>
                <a:ext uri="{FF2B5EF4-FFF2-40B4-BE49-F238E27FC236}">
                  <a16:creationId xmlns:a16="http://schemas.microsoft.com/office/drawing/2014/main" id="{3D4538A0-35BA-4851-A090-B1590B9CB3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664"/>
            <a:ext cx="9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7" name="Equation" r:id="rId7" imgW="1473120" imgH="393480" progId="Equation.DSMT4">
                    <p:embed/>
                  </p:oleObj>
                </mc:Choice>
                <mc:Fallback>
                  <p:oleObj name="Equation" r:id="rId7" imgW="1473120" imgH="393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664"/>
                          <a:ext cx="92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1" name="Object 7">
              <a:extLst>
                <a:ext uri="{FF2B5EF4-FFF2-40B4-BE49-F238E27FC236}">
                  <a16:creationId xmlns:a16="http://schemas.microsoft.com/office/drawing/2014/main" id="{DBF42C04-0638-41B0-88F9-F86A99EC0D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663"/>
            <a:ext cx="168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8" name="Equation" r:id="rId9" imgW="2679480" imgH="419040" progId="Equation.DSMT4">
                    <p:embed/>
                  </p:oleObj>
                </mc:Choice>
                <mc:Fallback>
                  <p:oleObj name="Equation" r:id="rId9" imgW="2679480" imgH="4190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663"/>
                          <a:ext cx="168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49" name="Group 25">
            <a:extLst>
              <a:ext uri="{FF2B5EF4-FFF2-40B4-BE49-F238E27FC236}">
                <a16:creationId xmlns:a16="http://schemas.microsoft.com/office/drawing/2014/main" id="{35C69130-D18F-4E92-BBD3-FFE179079ECA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116857"/>
            <a:ext cx="6057900" cy="519112"/>
            <a:chOff x="385" y="1117"/>
            <a:chExt cx="3816" cy="327"/>
          </a:xfrm>
        </p:grpSpPr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27DC3FD4-A078-41AA-ACE0-208BF0A82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117"/>
              <a:ext cx="19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则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6633" name="Object 9">
              <a:extLst>
                <a:ext uri="{FF2B5EF4-FFF2-40B4-BE49-F238E27FC236}">
                  <a16:creationId xmlns:a16="http://schemas.microsoft.com/office/drawing/2014/main" id="{9D9EE386-7CFA-492D-AAFE-025E57D130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1117"/>
            <a:ext cx="3408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9" name="Equation" r:id="rId11" imgW="5410080" imgH="469800" progId="Equation.DSMT4">
                    <p:embed/>
                  </p:oleObj>
                </mc:Choice>
                <mc:Fallback>
                  <p:oleObj name="Equation" r:id="rId11" imgW="5410080" imgH="469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1117"/>
                          <a:ext cx="3408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0" name="Group 26">
            <a:extLst>
              <a:ext uri="{FF2B5EF4-FFF2-40B4-BE49-F238E27FC236}">
                <a16:creationId xmlns:a16="http://schemas.microsoft.com/office/drawing/2014/main" id="{95C01102-0042-4046-9999-1D621878F240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837582"/>
            <a:ext cx="7416800" cy="519112"/>
            <a:chOff x="385" y="1661"/>
            <a:chExt cx="4672" cy="327"/>
          </a:xfrm>
        </p:grpSpPr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2083D8C1-1CB3-4E89-951D-BF5B8E2F6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661"/>
              <a:ext cx="4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故有                                 　当且仅当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6635" name="Object 11">
              <a:extLst>
                <a:ext uri="{FF2B5EF4-FFF2-40B4-BE49-F238E27FC236}">
                  <a16:creationId xmlns:a16="http://schemas.microsoft.com/office/drawing/2014/main" id="{7B92B465-932B-4322-BA04-6784D18914F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1707"/>
            <a:ext cx="188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0" name="Equation" r:id="rId13" imgW="2984400" imgH="419040" progId="Equation.DSMT4">
                    <p:embed/>
                  </p:oleObj>
                </mc:Choice>
                <mc:Fallback>
                  <p:oleObj name="Equation" r:id="rId13" imgW="2984400" imgH="41904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1707"/>
                          <a:ext cx="1880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6" name="Object 12">
              <a:extLst>
                <a:ext uri="{FF2B5EF4-FFF2-40B4-BE49-F238E27FC236}">
                  <a16:creationId xmlns:a16="http://schemas.microsoft.com/office/drawing/2014/main" id="{1B25C81D-E0AB-4AA2-AA9E-4EE1DDC0AE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69" y="1707"/>
            <a:ext cx="5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1" name="Equation" r:id="rId15" imgW="901440" imgH="317160" progId="Equation.DSMT4">
                    <p:embed/>
                  </p:oleObj>
                </mc:Choice>
                <mc:Fallback>
                  <p:oleObj name="Equation" r:id="rId15" imgW="901440" imgH="3171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1707"/>
                          <a:ext cx="56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1" name="Group 27">
            <a:extLst>
              <a:ext uri="{FF2B5EF4-FFF2-40B4-BE49-F238E27FC236}">
                <a16:creationId xmlns:a16="http://schemas.microsoft.com/office/drawing/2014/main" id="{F0C66866-24C8-4229-863D-16FFC2BCCF4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629744"/>
            <a:ext cx="4302125" cy="519113"/>
            <a:chOff x="385" y="2251"/>
            <a:chExt cx="2710" cy="327"/>
          </a:xfrm>
        </p:grpSpPr>
        <p:sp>
          <p:nvSpPr>
            <p:cNvPr id="26637" name="Rectangle 13">
              <a:extLst>
                <a:ext uri="{FF2B5EF4-FFF2-40B4-BE49-F238E27FC236}">
                  <a16:creationId xmlns:a16="http://schemas.microsoft.com/office/drawing/2014/main" id="{BBC5738D-6EA2-4149-8B39-444CACFF1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251"/>
              <a:ext cx="22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因此有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6638" name="Object 14">
              <a:extLst>
                <a:ext uri="{FF2B5EF4-FFF2-40B4-BE49-F238E27FC236}">
                  <a16:creationId xmlns:a16="http://schemas.microsoft.com/office/drawing/2014/main" id="{34185D7A-A7C4-4688-BBDE-8909B96B0F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7" y="2251"/>
            <a:ext cx="1848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2" name="Equation" r:id="rId17" imgW="2933640" imgH="507960" progId="Equation.DSMT4">
                    <p:embed/>
                  </p:oleObj>
                </mc:Choice>
                <mc:Fallback>
                  <p:oleObj name="Equation" r:id="rId17" imgW="2933640" imgH="50796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251"/>
                          <a:ext cx="1848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2" name="Group 28">
            <a:extLst>
              <a:ext uri="{FF2B5EF4-FFF2-40B4-BE49-F238E27FC236}">
                <a16:creationId xmlns:a16="http://schemas.microsoft.com/office/drawing/2014/main" id="{02BE8275-46D6-4843-B4B3-A8F6DD1C6A0C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214069"/>
            <a:ext cx="4651375" cy="519113"/>
            <a:chOff x="538" y="2795"/>
            <a:chExt cx="2930" cy="327"/>
          </a:xfrm>
        </p:grpSpPr>
        <p:sp>
          <p:nvSpPr>
            <p:cNvPr id="26639" name="Rectangle 15">
              <a:extLst>
                <a:ext uri="{FF2B5EF4-FFF2-40B4-BE49-F238E27FC236}">
                  <a16:creationId xmlns:a16="http://schemas.microsoft.com/office/drawing/2014/main" id="{7B5083EF-D095-4B7C-8B21-3C29CD0FD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" y="2795"/>
              <a:ext cx="17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又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6640" name="Object 16">
              <a:extLst>
                <a:ext uri="{FF2B5EF4-FFF2-40B4-BE49-F238E27FC236}">
                  <a16:creationId xmlns:a16="http://schemas.microsoft.com/office/drawing/2014/main" id="{1B381369-66A3-463F-AF28-869C818D6D2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795"/>
            <a:ext cx="2448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3" name="Equation" r:id="rId19" imgW="3886200" imgH="469800" progId="Equation.DSMT4">
                    <p:embed/>
                  </p:oleObj>
                </mc:Choice>
                <mc:Fallback>
                  <p:oleObj name="Equation" r:id="rId19" imgW="3886200" imgH="4698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795"/>
                          <a:ext cx="2448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3" name="Group 29">
            <a:extLst>
              <a:ext uri="{FF2B5EF4-FFF2-40B4-BE49-F238E27FC236}">
                <a16:creationId xmlns:a16="http://schemas.microsoft.com/office/drawing/2014/main" id="{74645EA2-0C5C-4147-BE7F-B01A0809FFCC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6006232"/>
            <a:ext cx="4251325" cy="519112"/>
            <a:chOff x="385" y="3385"/>
            <a:chExt cx="2678" cy="327"/>
          </a:xfrm>
        </p:grpSpPr>
        <p:sp>
          <p:nvSpPr>
            <p:cNvPr id="26641" name="Rectangle 17">
              <a:extLst>
                <a:ext uri="{FF2B5EF4-FFF2-40B4-BE49-F238E27FC236}">
                  <a16:creationId xmlns:a16="http://schemas.microsoft.com/office/drawing/2014/main" id="{9FD2BC7E-6708-4025-9AF1-D3E6E180C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385"/>
              <a:ext cx="18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所以有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6642" name="Object 18">
              <a:extLst>
                <a:ext uri="{FF2B5EF4-FFF2-40B4-BE49-F238E27FC236}">
                  <a16:creationId xmlns:a16="http://schemas.microsoft.com/office/drawing/2014/main" id="{0754B4D5-3C16-439E-9521-70460D563F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79" y="3397"/>
            <a:ext cx="178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4" name="Equation" r:id="rId21" imgW="2831760" imgH="469800" progId="Equation.DSMT4">
                    <p:embed/>
                  </p:oleObj>
                </mc:Choice>
                <mc:Fallback>
                  <p:oleObj name="Equation" r:id="rId21" imgW="2831760" imgH="4698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9" y="3397"/>
                          <a:ext cx="178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7" name="Group 33">
            <a:extLst>
              <a:ext uri="{FF2B5EF4-FFF2-40B4-BE49-F238E27FC236}">
                <a16:creationId xmlns:a16="http://schemas.microsoft.com/office/drawing/2014/main" id="{744912BF-9473-44E1-B593-7403279EBA4C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421907"/>
            <a:ext cx="7416800" cy="519112"/>
            <a:chOff x="431" y="2523"/>
            <a:chExt cx="4672" cy="327"/>
          </a:xfrm>
        </p:grpSpPr>
        <p:sp>
          <p:nvSpPr>
            <p:cNvPr id="26655" name="Rectangle 31">
              <a:extLst>
                <a:ext uri="{FF2B5EF4-FFF2-40B4-BE49-F238E27FC236}">
                  <a16:creationId xmlns:a16="http://schemas.microsoft.com/office/drawing/2014/main" id="{425A41D0-0B5B-4B90-9CBE-8C323785F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523"/>
              <a:ext cx="4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从而　　　　　　是直和</a:t>
              </a:r>
              <a:r>
                <a:rPr kumimoji="0" lang="zh-CN" altLang="en-US"/>
                <a:t> </a:t>
              </a:r>
              <a:r>
                <a:rPr kumimoji="0" lang="en-US" altLang="zh-CN"/>
                <a:t>.</a:t>
              </a:r>
            </a:p>
          </p:txBody>
        </p:sp>
        <p:graphicFrame>
          <p:nvGraphicFramePr>
            <p:cNvPr id="26656" name="Object 32">
              <a:extLst>
                <a:ext uri="{FF2B5EF4-FFF2-40B4-BE49-F238E27FC236}">
                  <a16:creationId xmlns:a16="http://schemas.microsoft.com/office/drawing/2014/main" id="{A9AEBB9F-40EE-4DE0-94A0-743CD19949B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523"/>
            <a:ext cx="130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5" name="Equation" r:id="rId23" imgW="2070000" imgH="469800" progId="Equation.DSMT4">
                    <p:embed/>
                  </p:oleObj>
                </mc:Choice>
                <mc:Fallback>
                  <p:oleObj name="Equation" r:id="rId23" imgW="2070000" imgH="46980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523"/>
                          <a:ext cx="130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8" name="Group 18">
            <a:extLst>
              <a:ext uri="{FF2B5EF4-FFF2-40B4-BE49-F238E27FC236}">
                <a16:creationId xmlns:a16="http://schemas.microsoft.com/office/drawing/2014/main" id="{88437803-19B9-4B0A-A9E7-27E198517208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686073"/>
            <a:ext cx="5400675" cy="519113"/>
            <a:chOff x="476" y="754"/>
            <a:chExt cx="3402" cy="327"/>
          </a:xfrm>
        </p:grpSpPr>
        <p:sp>
          <p:nvSpPr>
            <p:cNvPr id="25603" name="Rectangle 3">
              <a:extLst>
                <a:ext uri="{FF2B5EF4-FFF2-40B4-BE49-F238E27FC236}">
                  <a16:creationId xmlns:a16="http://schemas.microsoft.com/office/drawing/2014/main" id="{F3EA1C62-DA2B-43D8-9859-FF685EF9B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54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在            中取一组基：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5602" name="Object 2">
              <a:extLst>
                <a:ext uri="{FF2B5EF4-FFF2-40B4-BE49-F238E27FC236}">
                  <a16:creationId xmlns:a16="http://schemas.microsoft.com/office/drawing/2014/main" id="{6AEC8253-75DF-45E5-9728-09488B81AF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754"/>
            <a:ext cx="61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69" name="Equation" r:id="rId3" imgW="977760" imgH="469800" progId="Equation.DSMT4">
                    <p:embed/>
                  </p:oleObj>
                </mc:Choice>
                <mc:Fallback>
                  <p:oleObj name="Equation" r:id="rId3" imgW="977760" imgH="4698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754"/>
                          <a:ext cx="616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4" name="Object 4">
              <a:extLst>
                <a:ext uri="{FF2B5EF4-FFF2-40B4-BE49-F238E27FC236}">
                  <a16:creationId xmlns:a16="http://schemas.microsoft.com/office/drawing/2014/main" id="{F074F605-5348-477D-BC41-27A02641B0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754"/>
            <a:ext cx="93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0" name="Equation" r:id="rId5" imgW="1485720" imgH="431640" progId="Equation.DSMT4">
                    <p:embed/>
                  </p:oleObj>
                </mc:Choice>
                <mc:Fallback>
                  <p:oleObj name="Equation" r:id="rId5" imgW="1485720" imgH="4316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754"/>
                          <a:ext cx="93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19" name="Group 19">
            <a:extLst>
              <a:ext uri="{FF2B5EF4-FFF2-40B4-BE49-F238E27FC236}">
                <a16:creationId xmlns:a16="http://schemas.microsoft.com/office/drawing/2014/main" id="{E203E00D-185C-48BC-A58F-4AB8365299B8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478236"/>
            <a:ext cx="7848600" cy="519112"/>
            <a:chOff x="431" y="1253"/>
            <a:chExt cx="4944" cy="327"/>
          </a:xfrm>
        </p:grpSpPr>
        <p:sp>
          <p:nvSpPr>
            <p:cNvPr id="25605" name="Rectangle 5">
              <a:extLst>
                <a:ext uri="{FF2B5EF4-FFF2-40B4-BE49-F238E27FC236}">
                  <a16:creationId xmlns:a16="http://schemas.microsoft.com/office/drawing/2014/main" id="{ABDED4AE-9C6D-4EE0-BAC6-2C6569988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253"/>
              <a:ext cx="49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则　                                   就是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的一组基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  <p:graphicFrame>
          <p:nvGraphicFramePr>
            <p:cNvPr id="25606" name="Object 6">
              <a:extLst>
                <a:ext uri="{FF2B5EF4-FFF2-40B4-BE49-F238E27FC236}">
                  <a16:creationId xmlns:a16="http://schemas.microsoft.com/office/drawing/2014/main" id="{F74F9F2F-171D-4572-AC04-27E4DD579F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4" y="1253"/>
            <a:ext cx="20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1" name="Equation" r:id="rId7" imgW="3187440" imgH="431640" progId="Equation.DSMT4">
                    <p:embed/>
                  </p:oleObj>
                </mc:Choice>
                <mc:Fallback>
                  <p:oleObj name="Equation" r:id="rId7" imgW="3187440" imgH="431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" y="1253"/>
                          <a:ext cx="200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07" name="Rectangle 7">
            <a:extLst>
              <a:ext uri="{FF2B5EF4-FFF2-40B4-BE49-F238E27FC236}">
                <a16:creationId xmlns:a16="http://schemas.microsoft.com/office/drawing/2014/main" id="{EA0955AC-9961-433E-9540-9009BD9AA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341836"/>
            <a:ext cx="3240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b="1"/>
              <a:t>显然有，</a:t>
            </a:r>
            <a:r>
              <a:rPr kumimoji="0" lang="zh-CN" altLang="en-US"/>
              <a:t> </a:t>
            </a:r>
          </a:p>
        </p:txBody>
      </p:sp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604A5431-47F4-4724-A712-FCFA11F3F7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889966"/>
              </p:ext>
            </p:extLst>
          </p:nvPr>
        </p:nvGraphicFramePr>
        <p:xfrm>
          <a:off x="1187450" y="4133998"/>
          <a:ext cx="6172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9" imgW="6172200" imgH="507960" progId="Equation.DSMT4">
                  <p:embed/>
                </p:oleObj>
              </mc:Choice>
              <mc:Fallback>
                <p:oleObj name="Equation" r:id="rId9" imgW="617220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133998"/>
                        <a:ext cx="6172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>
            <a:extLst>
              <a:ext uri="{FF2B5EF4-FFF2-40B4-BE49-F238E27FC236}">
                <a16:creationId xmlns:a16="http://schemas.microsoft.com/office/drawing/2014/main" id="{C173FDAC-28FC-4000-98F4-CD9A1B8911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53598"/>
              </p:ext>
            </p:extLst>
          </p:nvPr>
        </p:nvGraphicFramePr>
        <p:xfrm>
          <a:off x="1187450" y="4997598"/>
          <a:ext cx="6235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Equation" r:id="rId11" imgW="6235560" imgH="520560" progId="Equation.DSMT4">
                  <p:embed/>
                </p:oleObj>
              </mc:Choice>
              <mc:Fallback>
                <p:oleObj name="Equation" r:id="rId11" imgW="6235560" imgH="520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997598"/>
                        <a:ext cx="62357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7" name="Group 17">
            <a:extLst>
              <a:ext uri="{FF2B5EF4-FFF2-40B4-BE49-F238E27FC236}">
                <a16:creationId xmlns:a16="http://schemas.microsoft.com/office/drawing/2014/main" id="{D6715174-5DD6-4584-B9A3-CD8FDFADCB32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93911"/>
            <a:ext cx="5761038" cy="519112"/>
            <a:chOff x="476" y="255"/>
            <a:chExt cx="3629" cy="327"/>
          </a:xfrm>
        </p:grpSpPr>
        <p:sp>
          <p:nvSpPr>
            <p:cNvPr id="25613" name="Rectangle 13">
              <a:extLst>
                <a:ext uri="{FF2B5EF4-FFF2-40B4-BE49-F238E27FC236}">
                  <a16:creationId xmlns:a16="http://schemas.microsoft.com/office/drawing/2014/main" id="{A556FBCC-51C6-41C9-9C2E-A71A85291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55"/>
              <a:ext cx="36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在           中取一组基</a:t>
              </a:r>
              <a:r>
                <a:rPr kumimoji="0" lang="zh-CN" altLang="en-US"/>
                <a:t> ：</a:t>
              </a:r>
            </a:p>
          </p:txBody>
        </p:sp>
        <p:graphicFrame>
          <p:nvGraphicFramePr>
            <p:cNvPr id="25614" name="Object 14">
              <a:extLst>
                <a:ext uri="{FF2B5EF4-FFF2-40B4-BE49-F238E27FC236}">
                  <a16:creationId xmlns:a16="http://schemas.microsoft.com/office/drawing/2014/main" id="{16B25B81-4F3D-4937-A774-2115C3B336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255"/>
            <a:ext cx="10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4" name="Equation" r:id="rId13" imgW="1587240" imgH="431640" progId="Equation.DSMT4">
                    <p:embed/>
                  </p:oleObj>
                </mc:Choice>
                <mc:Fallback>
                  <p:oleObj name="Equation" r:id="rId13" imgW="1587240" imgH="43164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255"/>
                          <a:ext cx="100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5" name="Object 15">
              <a:extLst>
                <a:ext uri="{FF2B5EF4-FFF2-40B4-BE49-F238E27FC236}">
                  <a16:creationId xmlns:a16="http://schemas.microsoft.com/office/drawing/2014/main" id="{D761B04C-82DF-4831-BE9E-17FDCC256C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300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5" name="Equation" r:id="rId15" imgW="787320" imgH="393480" progId="Equation.DSMT4">
                    <p:embed/>
                  </p:oleObj>
                </mc:Choice>
                <mc:Fallback>
                  <p:oleObj name="Equation" r:id="rId15" imgW="787320" imgH="393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300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F7B6F57F-F0B1-4221-B0D1-C89DE1E61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934223"/>
            <a:ext cx="554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b="1"/>
              <a:t>用矩阵表示即</a:t>
            </a:r>
            <a:r>
              <a:rPr kumimoji="0" lang="zh-CN" altLang="en-US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49EB3237-9390-4099-9AC2-1D374F5E98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9130"/>
              </p:ext>
            </p:extLst>
          </p:nvPr>
        </p:nvGraphicFramePr>
        <p:xfrm>
          <a:off x="755650" y="764704"/>
          <a:ext cx="76835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3" imgW="7683480" imgH="3136680" progId="Equation.DSMT4">
                  <p:embed/>
                </p:oleObj>
              </mc:Choice>
              <mc:Fallback>
                <p:oleObj name="Equation" r:id="rId3" imgW="7683480" imgH="3136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764704"/>
                        <a:ext cx="7683500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0">
            <a:extLst>
              <a:ext uri="{FF2B5EF4-FFF2-40B4-BE49-F238E27FC236}">
                <a16:creationId xmlns:a16="http://schemas.microsoft.com/office/drawing/2014/main" id="{D5B94EB1-0D18-46A2-9D98-07F050309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157317"/>
            <a:ext cx="5976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b="1"/>
              <a:t>所以，</a:t>
            </a:r>
            <a:r>
              <a:rPr kumimoji="0" lang="en-US" altLang="zh-CN" b="1"/>
              <a:t>A</a:t>
            </a:r>
            <a:r>
              <a:rPr kumimoji="0" lang="zh-CN" altLang="en-US" b="1"/>
              <a:t>相似于矩阵</a:t>
            </a:r>
          </a:p>
        </p:txBody>
      </p:sp>
      <p:graphicFrame>
        <p:nvGraphicFramePr>
          <p:cNvPr id="24587" name="Object 11">
            <a:extLst>
              <a:ext uri="{FF2B5EF4-FFF2-40B4-BE49-F238E27FC236}">
                <a16:creationId xmlns:a16="http://schemas.microsoft.com/office/drawing/2014/main" id="{D22CC296-FF4A-4088-8B6B-3E634F98D9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234171"/>
              </p:ext>
            </p:extLst>
          </p:nvPr>
        </p:nvGraphicFramePr>
        <p:xfrm>
          <a:off x="4016375" y="3933354"/>
          <a:ext cx="3127375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5" imgW="3454200" imgH="3136680" progId="Equation.DSMT4">
                  <p:embed/>
                </p:oleObj>
              </mc:Choice>
              <mc:Fallback>
                <p:oleObj name="Equation" r:id="rId5" imgW="3454200" imgH="3136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3933354"/>
                        <a:ext cx="3127375" cy="284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7" name="Group 25">
            <a:extLst>
              <a:ext uri="{FF2B5EF4-FFF2-40B4-BE49-F238E27FC236}">
                <a16:creationId xmlns:a16="http://schemas.microsoft.com/office/drawing/2014/main" id="{5530EA9B-F5E3-42C7-9E5F-7EF2D8BC3933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325711"/>
            <a:ext cx="8078787" cy="2070100"/>
            <a:chOff x="295" y="572"/>
            <a:chExt cx="5089" cy="1304"/>
          </a:xfrm>
        </p:grpSpPr>
        <p:graphicFrame>
          <p:nvGraphicFramePr>
            <p:cNvPr id="23554" name="Object 2">
              <a:extLst>
                <a:ext uri="{FF2B5EF4-FFF2-40B4-BE49-F238E27FC236}">
                  <a16:creationId xmlns:a16="http://schemas.microsoft.com/office/drawing/2014/main" id="{440B94CA-DA3D-4336-AD86-CC56C834176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572"/>
            <a:ext cx="2096" cy="1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7" name="Equation" r:id="rId3" imgW="3327120" imgH="2070000" progId="Equation.DSMT4">
                    <p:embed/>
                  </p:oleObj>
                </mc:Choice>
                <mc:Fallback>
                  <p:oleObj name="Equation" r:id="rId3" imgW="3327120" imgH="20700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572"/>
                          <a:ext cx="2096" cy="1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2" name="Rectangle 20">
              <a:extLst>
                <a:ext uri="{FF2B5EF4-FFF2-40B4-BE49-F238E27FC236}">
                  <a16:creationId xmlns:a16="http://schemas.microsoft.com/office/drawing/2014/main" id="{3EE573A4-00EB-4C3A-9E30-3778B61F2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1026"/>
              <a:ext cx="44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线性变换　在此基下的矩阵为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3573" name="Object 21">
              <a:extLst>
                <a:ext uri="{FF2B5EF4-FFF2-40B4-BE49-F238E27FC236}">
                  <a16:creationId xmlns:a16="http://schemas.microsoft.com/office/drawing/2014/main" id="{BE7E58B6-4F15-414C-9D4C-6449F5CD0AF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3" y="1116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8" name="Equation" r:id="rId5" imgW="279360" imgH="228600" progId="Equation.DSMT4">
                    <p:embed/>
                  </p:oleObj>
                </mc:Choice>
                <mc:Fallback>
                  <p:oleObj name="Equation" r:id="rId5" imgW="279360" imgH="2286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3" y="1116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83" name="Group 31">
            <a:extLst>
              <a:ext uri="{FF2B5EF4-FFF2-40B4-BE49-F238E27FC236}">
                <a16:creationId xmlns:a16="http://schemas.microsoft.com/office/drawing/2014/main" id="{143239EE-F18F-44CA-9AFA-0D7068EBE984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3052911"/>
            <a:ext cx="3887788" cy="519113"/>
            <a:chOff x="476" y="1706"/>
            <a:chExt cx="2449" cy="327"/>
          </a:xfrm>
        </p:grpSpPr>
        <p:sp>
          <p:nvSpPr>
            <p:cNvPr id="23555" name="Rectangle 3">
              <a:extLst>
                <a:ext uri="{FF2B5EF4-FFF2-40B4-BE49-F238E27FC236}">
                  <a16:creationId xmlns:a16="http://schemas.microsoft.com/office/drawing/2014/main" id="{74536F57-4D5A-4B07-9A01-FB8A3C03B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706"/>
              <a:ext cx="2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en-US" altLang="zh-CN" b="1"/>
                <a:t>1) </a:t>
              </a:r>
              <a:r>
                <a:rPr kumimoji="0" lang="zh-CN" altLang="en-US" b="1"/>
                <a:t>求          及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3557" name="Object 5">
              <a:extLst>
                <a:ext uri="{FF2B5EF4-FFF2-40B4-BE49-F238E27FC236}">
                  <a16:creationId xmlns:a16="http://schemas.microsoft.com/office/drawing/2014/main" id="{B1CB7689-C12D-4DB4-BFDF-8E7496856B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13" y="1706"/>
            <a:ext cx="66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9" name="Equation" r:id="rId7" imgW="1054080" imgH="469800" progId="Equation.DSMT4">
                    <p:embed/>
                  </p:oleObj>
                </mc:Choice>
                <mc:Fallback>
                  <p:oleObj name="Equation" r:id="rId7" imgW="1054080" imgH="469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3" y="1706"/>
                          <a:ext cx="66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75" name="Object 23">
              <a:extLst>
                <a:ext uri="{FF2B5EF4-FFF2-40B4-BE49-F238E27FC236}">
                  <a16:creationId xmlns:a16="http://schemas.microsoft.com/office/drawing/2014/main" id="{6D3A1550-85A0-4530-A5BD-F5B69DEE66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1751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0" name="Equation" r:id="rId9" imgW="787320" imgH="393480" progId="Equation.DSMT4">
                    <p:embed/>
                  </p:oleObj>
                </mc:Choice>
                <mc:Fallback>
                  <p:oleObj name="Equation" r:id="rId9" imgW="787320" imgH="39348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751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79" name="Group 27">
            <a:extLst>
              <a:ext uri="{FF2B5EF4-FFF2-40B4-BE49-F238E27FC236}">
                <a16:creationId xmlns:a16="http://schemas.microsoft.com/office/drawing/2014/main" id="{33AAB027-29CF-4395-82B1-5788F2FFE087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3810149"/>
            <a:ext cx="8775700" cy="519112"/>
            <a:chOff x="476" y="2183"/>
            <a:chExt cx="5528" cy="327"/>
          </a:xfrm>
        </p:grpSpPr>
        <p:sp>
          <p:nvSpPr>
            <p:cNvPr id="23558" name="Rectangle 6">
              <a:extLst>
                <a:ext uri="{FF2B5EF4-FFF2-40B4-BE49-F238E27FC236}">
                  <a16:creationId xmlns:a16="http://schemas.microsoft.com/office/drawing/2014/main" id="{4347E58F-55FB-462A-BF20-5B7CE445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183"/>
              <a:ext cx="5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en-US" altLang="zh-CN" b="1"/>
                <a:t>2) </a:t>
              </a:r>
              <a:r>
                <a:rPr kumimoji="0" lang="zh-CN" altLang="en-US" b="1"/>
                <a:t>在           中选一组基，把它扩充为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的一组基，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3559" name="Object 7">
              <a:extLst>
                <a:ext uri="{FF2B5EF4-FFF2-40B4-BE49-F238E27FC236}">
                  <a16:creationId xmlns:a16="http://schemas.microsoft.com/office/drawing/2014/main" id="{D1A3F54A-C813-4CBE-A821-7B4BAD146E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183"/>
            <a:ext cx="61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1" name="Equation" r:id="rId11" imgW="977760" imgH="469800" progId="Equation.DSMT4">
                    <p:embed/>
                  </p:oleObj>
                </mc:Choice>
                <mc:Fallback>
                  <p:oleObj name="Equation" r:id="rId11" imgW="977760" imgH="4698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183"/>
                          <a:ext cx="616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80" name="Group 28">
            <a:extLst>
              <a:ext uri="{FF2B5EF4-FFF2-40B4-BE49-F238E27FC236}">
                <a16:creationId xmlns:a16="http://schemas.microsoft.com/office/drawing/2014/main" id="{1843A2C7-7466-4A77-B43D-8B2B071DBA5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4494361"/>
            <a:ext cx="5903913" cy="519113"/>
            <a:chOff x="340" y="2614"/>
            <a:chExt cx="3719" cy="327"/>
          </a:xfrm>
        </p:grpSpPr>
        <p:sp>
          <p:nvSpPr>
            <p:cNvPr id="23562" name="Rectangle 10">
              <a:extLst>
                <a:ext uri="{FF2B5EF4-FFF2-40B4-BE49-F238E27FC236}">
                  <a16:creationId xmlns:a16="http://schemas.microsoft.com/office/drawing/2014/main" id="{840AC1F1-8A91-4688-B833-11C0E6594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614"/>
              <a:ext cx="371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并求    在这组基下的矩阵</a:t>
              </a:r>
              <a:r>
                <a:rPr kumimoji="0" lang="en-US" altLang="zh-CN" b="1"/>
                <a:t>.</a:t>
              </a:r>
            </a:p>
          </p:txBody>
        </p:sp>
        <p:graphicFrame>
          <p:nvGraphicFramePr>
            <p:cNvPr id="23561" name="Object 9">
              <a:extLst>
                <a:ext uri="{FF2B5EF4-FFF2-40B4-BE49-F238E27FC236}">
                  <a16:creationId xmlns:a16="http://schemas.microsoft.com/office/drawing/2014/main" id="{117E857F-ACF2-45C6-A881-7E18D63E63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2705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2" name="Equation" r:id="rId13" imgW="279360" imgH="228600" progId="Equation.DSMT4">
                    <p:embed/>
                  </p:oleObj>
                </mc:Choice>
                <mc:Fallback>
                  <p:oleObj name="Equation" r:id="rId13" imgW="27936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705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82" name="Group 30">
            <a:extLst>
              <a:ext uri="{FF2B5EF4-FFF2-40B4-BE49-F238E27FC236}">
                <a16:creationId xmlns:a16="http://schemas.microsoft.com/office/drawing/2014/main" id="{DA92ACE7-14BE-4FFF-BE17-3DB149B8144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5934224"/>
            <a:ext cx="5976937" cy="519112"/>
            <a:chOff x="340" y="3566"/>
            <a:chExt cx="3765" cy="327"/>
          </a:xfrm>
        </p:grpSpPr>
        <p:sp>
          <p:nvSpPr>
            <p:cNvPr id="23574" name="Rectangle 22">
              <a:extLst>
                <a:ext uri="{FF2B5EF4-FFF2-40B4-BE49-F238E27FC236}">
                  <a16:creationId xmlns:a16="http://schemas.microsoft.com/office/drawing/2014/main" id="{4936042D-2DB9-4FE9-A7F9-DDCE079AB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3566"/>
              <a:ext cx="37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并求    在这组基下的矩阵</a:t>
              </a:r>
              <a:r>
                <a:rPr kumimoji="0" lang="en-US" altLang="zh-CN" b="1"/>
                <a:t>.</a:t>
              </a:r>
            </a:p>
          </p:txBody>
        </p:sp>
        <p:graphicFrame>
          <p:nvGraphicFramePr>
            <p:cNvPr id="23566" name="Object 14">
              <a:extLst>
                <a:ext uri="{FF2B5EF4-FFF2-40B4-BE49-F238E27FC236}">
                  <a16:creationId xmlns:a16="http://schemas.microsoft.com/office/drawing/2014/main" id="{637C18F5-09F8-4CA0-A823-0D8F1EBEC40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3657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3" name="Equation" r:id="rId15" imgW="279360" imgH="228600" progId="Equation.DSMT4">
                    <p:embed/>
                  </p:oleObj>
                </mc:Choice>
                <mc:Fallback>
                  <p:oleObj name="Equation" r:id="rId15" imgW="27936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3657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81" name="Group 29">
            <a:extLst>
              <a:ext uri="{FF2B5EF4-FFF2-40B4-BE49-F238E27FC236}">
                <a16:creationId xmlns:a16="http://schemas.microsoft.com/office/drawing/2014/main" id="{DE1F44A4-868F-415C-8393-C1CC2CD0570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213499"/>
            <a:ext cx="8856663" cy="519112"/>
            <a:chOff x="476" y="3067"/>
            <a:chExt cx="5579" cy="327"/>
          </a:xfrm>
        </p:grpSpPr>
        <p:sp>
          <p:nvSpPr>
            <p:cNvPr id="23565" name="Rectangle 13">
              <a:extLst>
                <a:ext uri="{FF2B5EF4-FFF2-40B4-BE49-F238E27FC236}">
                  <a16:creationId xmlns:a16="http://schemas.microsoft.com/office/drawing/2014/main" id="{01B91449-B48A-4F5E-B5EA-C308E99DB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067"/>
              <a:ext cx="55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en-US" altLang="zh-CN" b="1"/>
                <a:t>3) </a:t>
              </a:r>
              <a:r>
                <a:rPr kumimoji="0" lang="zh-CN" altLang="en-US" b="1"/>
                <a:t>在          中选一组基，把它扩充为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的一组基，</a:t>
              </a:r>
              <a:endParaRPr kumimoji="0" lang="zh-CN" altLang="en-US"/>
            </a:p>
          </p:txBody>
        </p:sp>
        <p:graphicFrame>
          <p:nvGraphicFramePr>
            <p:cNvPr id="23567" name="Object 15">
              <a:extLst>
                <a:ext uri="{FF2B5EF4-FFF2-40B4-BE49-F238E27FC236}">
                  <a16:creationId xmlns:a16="http://schemas.microsoft.com/office/drawing/2014/main" id="{9FEC97EB-247F-4B2F-9BB0-C2D7DD94B4A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44" y="3121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4" name="Equation" r:id="rId16" imgW="787320" imgH="393480" progId="Equation.DSMT4">
                    <p:embed/>
                  </p:oleObj>
                </mc:Choice>
                <mc:Fallback>
                  <p:oleObj name="Equation" r:id="rId16" imgW="787320" imgH="393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4" y="3121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76" name="Group 24">
            <a:extLst>
              <a:ext uri="{FF2B5EF4-FFF2-40B4-BE49-F238E27FC236}">
                <a16:creationId xmlns:a16="http://schemas.microsoft.com/office/drawing/2014/main" id="{98D80D90-0E9A-47F8-B68D-5560A3883CA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678011"/>
            <a:ext cx="9001125" cy="579438"/>
            <a:chOff x="431" y="210"/>
            <a:chExt cx="5670" cy="365"/>
          </a:xfrm>
        </p:grpSpPr>
        <p:sp>
          <p:nvSpPr>
            <p:cNvPr id="23569" name="Rectangle 17">
              <a:extLst>
                <a:ext uri="{FF2B5EF4-FFF2-40B4-BE49-F238E27FC236}">
                  <a16:creationId xmlns:a16="http://schemas.microsoft.com/office/drawing/2014/main" id="{97F484E4-609E-4CA3-AE3A-024DA301E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10"/>
              <a:ext cx="56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sz="3200" b="1">
                  <a:solidFill>
                    <a:srgbClr val="003399"/>
                  </a:solidFill>
                  <a:ea typeface="黑体" panose="02010609060101010101" pitchFamily="49" charset="-122"/>
                </a:rPr>
                <a:t>例</a:t>
              </a:r>
              <a:r>
                <a:rPr kumimoji="0" lang="en-US" altLang="zh-CN" sz="3200" b="1">
                  <a:solidFill>
                    <a:srgbClr val="003399"/>
                  </a:solidFill>
                </a:rPr>
                <a:t>3</a:t>
              </a:r>
              <a:r>
                <a:rPr kumimoji="0" lang="zh-CN" altLang="en-US" sz="3200" b="1">
                  <a:solidFill>
                    <a:srgbClr val="003399"/>
                  </a:solidFill>
                </a:rPr>
                <a:t>、</a:t>
              </a:r>
              <a:r>
                <a:rPr kumimoji="0" lang="zh-CN" altLang="en-US" b="1"/>
                <a:t>设　　　　　是线性空间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的一组基，已知</a:t>
              </a:r>
            </a:p>
          </p:txBody>
        </p:sp>
        <p:graphicFrame>
          <p:nvGraphicFramePr>
            <p:cNvPr id="23571" name="Object 19">
              <a:extLst>
                <a:ext uri="{FF2B5EF4-FFF2-40B4-BE49-F238E27FC236}">
                  <a16:creationId xmlns:a16="http://schemas.microsoft.com/office/drawing/2014/main" id="{B6A91E55-46AF-4904-BC96-86CA25BE3B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255"/>
            <a:ext cx="10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5" name="Equation" r:id="rId17" imgW="1625400" imgH="431640" progId="Equation.DSMT4">
                    <p:embed/>
                  </p:oleObj>
                </mc:Choice>
                <mc:Fallback>
                  <p:oleObj name="Equation" r:id="rId17" imgW="1625400" imgH="4316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55"/>
                          <a:ext cx="10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7" name="Group 19">
            <a:extLst>
              <a:ext uri="{FF2B5EF4-FFF2-40B4-BE49-F238E27FC236}">
                <a16:creationId xmlns:a16="http://schemas.microsoft.com/office/drawing/2014/main" id="{B4B29109-938A-4D98-BE10-2211EC5590D9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901724"/>
            <a:ext cx="8459787" cy="519113"/>
            <a:chOff x="431" y="210"/>
            <a:chExt cx="5329" cy="327"/>
          </a:xfrm>
        </p:grpSpPr>
        <p:sp>
          <p:nvSpPr>
            <p:cNvPr id="22530" name="Rectangle 2">
              <a:extLst>
                <a:ext uri="{FF2B5EF4-FFF2-40B4-BE49-F238E27FC236}">
                  <a16:creationId xmlns:a16="http://schemas.microsoft.com/office/drawing/2014/main" id="{1B72A434-6265-4D90-B13D-31ECA930A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10"/>
              <a:ext cx="53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解：</a:t>
              </a:r>
              <a:r>
                <a:rPr kumimoji="0" lang="en-US" altLang="zh-CN" b="1"/>
                <a:t>1</a:t>
              </a:r>
              <a:r>
                <a:rPr kumimoji="0" lang="zh-CN" altLang="en-US" b="1"/>
                <a:t>）先求           　设                    它在</a:t>
              </a:r>
              <a:endParaRPr kumimoji="0" lang="zh-CN" altLang="en-US"/>
            </a:p>
          </p:txBody>
        </p:sp>
        <p:graphicFrame>
          <p:nvGraphicFramePr>
            <p:cNvPr id="22531" name="Object 3">
              <a:extLst>
                <a:ext uri="{FF2B5EF4-FFF2-40B4-BE49-F238E27FC236}">
                  <a16:creationId xmlns:a16="http://schemas.microsoft.com/office/drawing/2014/main" id="{59D3E15F-2052-44F1-9D9D-4E62EF98D6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210"/>
            <a:ext cx="66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5" name="Equation" r:id="rId3" imgW="1054080" imgH="469800" progId="Equation.DSMT4">
                    <p:embed/>
                  </p:oleObj>
                </mc:Choice>
                <mc:Fallback>
                  <p:oleObj name="Equation" r:id="rId3" imgW="1054080" imgH="4698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210"/>
                          <a:ext cx="66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2" name="Object 4">
              <a:extLst>
                <a:ext uri="{FF2B5EF4-FFF2-40B4-BE49-F238E27FC236}">
                  <a16:creationId xmlns:a16="http://schemas.microsoft.com/office/drawing/2014/main" id="{45E37892-2CFF-4F56-82CF-A2DE13D6CA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5" y="210"/>
            <a:ext cx="102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6" name="Equation" r:id="rId5" imgW="1625400" imgH="469800" progId="Equation.DSMT4">
                    <p:embed/>
                  </p:oleObj>
                </mc:Choice>
                <mc:Fallback>
                  <p:oleObj name="Equation" r:id="rId5" imgW="1625400" imgH="4698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10"/>
                          <a:ext cx="102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4" name="Object 6">
              <a:extLst>
                <a:ext uri="{FF2B5EF4-FFF2-40B4-BE49-F238E27FC236}">
                  <a16:creationId xmlns:a16="http://schemas.microsoft.com/office/drawing/2014/main" id="{978F9BC2-57FB-4BAB-B887-DFD51C7DE3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22" y="231"/>
            <a:ext cx="10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7" name="Equation" r:id="rId7" imgW="1625400" imgH="431640" progId="Equation.DSMT4">
                    <p:embed/>
                  </p:oleObj>
                </mc:Choice>
                <mc:Fallback>
                  <p:oleObj name="Equation" r:id="rId7" imgW="1625400" imgH="431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231"/>
                          <a:ext cx="10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48" name="Group 20">
            <a:extLst>
              <a:ext uri="{FF2B5EF4-FFF2-40B4-BE49-F238E27FC236}">
                <a16:creationId xmlns:a16="http://schemas.microsoft.com/office/drawing/2014/main" id="{58FB4BFE-7051-42D9-9F04-1C942D49EC1E}"/>
              </a:ext>
            </a:extLst>
          </p:cNvPr>
          <p:cNvGrpSpPr>
            <a:grpSpLocks/>
          </p:cNvGrpSpPr>
          <p:nvPr/>
        </p:nvGrpSpPr>
        <p:grpSpPr bwMode="auto">
          <a:xfrm>
            <a:off x="512763" y="1622449"/>
            <a:ext cx="4564062" cy="519113"/>
            <a:chOff x="323" y="664"/>
            <a:chExt cx="2875" cy="327"/>
          </a:xfrm>
        </p:grpSpPr>
        <p:sp>
          <p:nvSpPr>
            <p:cNvPr id="22533" name="Rectangle 5">
              <a:extLst>
                <a:ext uri="{FF2B5EF4-FFF2-40B4-BE49-F238E27FC236}">
                  <a16:creationId xmlns:a16="http://schemas.microsoft.com/office/drawing/2014/main" id="{73E7FD3F-918F-4D26-B348-40AC88147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" y="664"/>
              <a:ext cx="28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下的坐标为</a:t>
              </a:r>
            </a:p>
          </p:txBody>
        </p:sp>
        <p:graphicFrame>
          <p:nvGraphicFramePr>
            <p:cNvPr id="22535" name="Object 7">
              <a:extLst>
                <a:ext uri="{FF2B5EF4-FFF2-40B4-BE49-F238E27FC236}">
                  <a16:creationId xmlns:a16="http://schemas.microsoft.com/office/drawing/2014/main" id="{F94978B9-2EC0-480C-870D-A6A81E61FD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65" y="709"/>
            <a:ext cx="134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8" name="Equation" r:id="rId9" imgW="2133360" imgH="431640" progId="Equation.DSMT4">
                    <p:embed/>
                  </p:oleObj>
                </mc:Choice>
                <mc:Fallback>
                  <p:oleObj name="Equation" r:id="rId9" imgW="2133360" imgH="431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709"/>
                          <a:ext cx="134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238572D1-6322-408C-8F22-5ED259B541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932086"/>
              </p:ext>
            </p:extLst>
          </p:nvPr>
        </p:nvGraphicFramePr>
        <p:xfrm>
          <a:off x="684213" y="3276624"/>
          <a:ext cx="1498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11" imgW="1498320" imgH="495000" progId="Equation.DSMT4">
                  <p:embed/>
                </p:oleObj>
              </mc:Choice>
              <mc:Fallback>
                <p:oleObj name="Equation" r:id="rId11" imgW="1498320" imgH="495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76624"/>
                        <a:ext cx="1498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50" name="Group 22">
            <a:extLst>
              <a:ext uri="{FF2B5EF4-FFF2-40B4-BE49-F238E27FC236}">
                <a16:creationId xmlns:a16="http://schemas.microsoft.com/office/drawing/2014/main" id="{73BB78EF-ECAE-4DF5-BA85-7066D5D0779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141812"/>
            <a:ext cx="5233987" cy="2095500"/>
            <a:chOff x="385" y="2251"/>
            <a:chExt cx="3297" cy="1320"/>
          </a:xfrm>
        </p:grpSpPr>
        <p:sp>
          <p:nvSpPr>
            <p:cNvPr id="22541" name="Rectangle 13">
              <a:extLst>
                <a:ext uri="{FF2B5EF4-FFF2-40B4-BE49-F238E27FC236}">
                  <a16:creationId xmlns:a16="http://schemas.microsoft.com/office/drawing/2014/main" id="{392997B4-C0F4-42EE-9F06-E7AE549C2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704"/>
              <a:ext cx="14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故</a:t>
              </a:r>
              <a:endParaRPr kumimoji="0" lang="en-US" altLang="zh-CN"/>
            </a:p>
          </p:txBody>
        </p:sp>
        <p:graphicFrame>
          <p:nvGraphicFramePr>
            <p:cNvPr id="22542" name="Object 14">
              <a:extLst>
                <a:ext uri="{FF2B5EF4-FFF2-40B4-BE49-F238E27FC236}">
                  <a16:creationId xmlns:a16="http://schemas.microsoft.com/office/drawing/2014/main" id="{10BB4DAC-44FE-468D-AC3C-3515C5904CB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2251"/>
            <a:ext cx="2752" cy="1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0" name="Equation" r:id="rId13" imgW="4368600" imgH="2095200" progId="Equation.DSMT4">
                    <p:embed/>
                  </p:oleObj>
                </mc:Choice>
                <mc:Fallback>
                  <p:oleObj name="Equation" r:id="rId13" imgW="4368600" imgH="20952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251"/>
                          <a:ext cx="2752" cy="1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51" name="Group 23">
            <a:extLst>
              <a:ext uri="{FF2B5EF4-FFF2-40B4-BE49-F238E27FC236}">
                <a16:creationId xmlns:a16="http://schemas.microsoft.com/office/drawing/2014/main" id="{C82FDC6E-66D0-43D6-923A-99DC3339226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484462"/>
            <a:ext cx="8785225" cy="519112"/>
            <a:chOff x="476" y="1207"/>
            <a:chExt cx="5534" cy="327"/>
          </a:xfrm>
        </p:grpSpPr>
        <p:grpSp>
          <p:nvGrpSpPr>
            <p:cNvPr id="22549" name="Group 21">
              <a:extLst>
                <a:ext uri="{FF2B5EF4-FFF2-40B4-BE49-F238E27FC236}">
                  <a16:creationId xmlns:a16="http://schemas.microsoft.com/office/drawing/2014/main" id="{EF541F7F-CCD4-452D-96F0-DBB5D2ECB2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" y="1207"/>
              <a:ext cx="5534" cy="327"/>
              <a:chOff x="476" y="1207"/>
              <a:chExt cx="5534" cy="327"/>
            </a:xfrm>
          </p:grpSpPr>
          <p:sp>
            <p:nvSpPr>
              <p:cNvPr id="22536" name="Rectangle 8">
                <a:extLst>
                  <a:ext uri="{FF2B5EF4-FFF2-40B4-BE49-F238E27FC236}">
                    <a16:creationId xmlns:a16="http://schemas.microsoft.com/office/drawing/2014/main" id="{F86CF9B4-E2C6-42AB-AD6F-721D2CE1E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1207"/>
                <a:ext cx="553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kumimoji="0" lang="zh-CN" altLang="en-US" b="1"/>
                  <a:t>由于                 有         在　                 下的坐标为</a:t>
                </a:r>
                <a:r>
                  <a:rPr kumimoji="0" lang="zh-CN" altLang="en-US"/>
                  <a:t> </a:t>
                </a:r>
              </a:p>
            </p:txBody>
          </p:sp>
          <p:graphicFrame>
            <p:nvGraphicFramePr>
              <p:cNvPr id="22537" name="Object 9">
                <a:extLst>
                  <a:ext uri="{FF2B5EF4-FFF2-40B4-BE49-F238E27FC236}">
                    <a16:creationId xmlns:a16="http://schemas.microsoft.com/office/drawing/2014/main" id="{8BC7007A-FDC3-420E-A12B-FBEA72AB203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20" y="1253"/>
              <a:ext cx="864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21" name="Equation" r:id="rId15" imgW="1371600" imgH="393480" progId="Equation.DSMT4">
                      <p:embed/>
                    </p:oleObj>
                  </mc:Choice>
                  <mc:Fallback>
                    <p:oleObj name="Equation" r:id="rId15" imgW="1371600" imgH="39348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0" y="1253"/>
                            <a:ext cx="864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39" name="Object 11">
                <a:extLst>
                  <a:ext uri="{FF2B5EF4-FFF2-40B4-BE49-F238E27FC236}">
                    <a16:creationId xmlns:a16="http://schemas.microsoft.com/office/drawing/2014/main" id="{C1F9741C-8EE5-4780-ABA5-3AB5FC6AFE3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71" y="1207"/>
              <a:ext cx="1024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22" name="Equation" r:id="rId17" imgW="1625400" imgH="431640" progId="Equation.DSMT4">
                      <p:embed/>
                    </p:oleObj>
                  </mc:Choice>
                  <mc:Fallback>
                    <p:oleObj name="Equation" r:id="rId17" imgW="1625400" imgH="43164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1" y="1207"/>
                            <a:ext cx="1024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2543" name="Object 15">
              <a:extLst>
                <a:ext uri="{FF2B5EF4-FFF2-40B4-BE49-F238E27FC236}">
                  <a16:creationId xmlns:a16="http://schemas.microsoft.com/office/drawing/2014/main" id="{42903733-7283-48FF-867C-A7BAD0464C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0" y="1253"/>
            <a:ext cx="46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3" name="Equation" r:id="rId18" imgW="736560" imgH="393480" progId="Equation.DSMT4">
                    <p:embed/>
                  </p:oleObj>
                </mc:Choice>
                <mc:Fallback>
                  <p:oleObj name="Equation" r:id="rId18" imgW="736560" imgH="393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253"/>
                          <a:ext cx="46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CE4CD53-CB14-4834-95ED-B9B4B8D67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765894"/>
            <a:ext cx="7993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b="1"/>
              <a:t>解此齐次线性方程组，得它的一个基础解系：</a:t>
            </a:r>
            <a:r>
              <a:rPr kumimoji="0" lang="zh-CN" altLang="en-US"/>
              <a:t> </a:t>
            </a:r>
          </a:p>
        </p:txBody>
      </p:sp>
      <p:graphicFrame>
        <p:nvGraphicFramePr>
          <p:cNvPr id="21507" name="Object 3">
            <a:extLst>
              <a:ext uri="{FF2B5EF4-FFF2-40B4-BE49-F238E27FC236}">
                <a16:creationId xmlns:a16="http://schemas.microsoft.com/office/drawing/2014/main" id="{F27D4F9D-51BA-408D-9721-59B6AE34D3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26230"/>
              </p:ext>
            </p:extLst>
          </p:nvPr>
        </p:nvGraphicFramePr>
        <p:xfrm>
          <a:off x="1187450" y="1485032"/>
          <a:ext cx="5486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" name="Equation" r:id="rId3" imgW="5486400" imgH="495000" progId="Equation.DSMT4">
                  <p:embed/>
                </p:oleObj>
              </mc:Choice>
              <mc:Fallback>
                <p:oleObj name="Equation" r:id="rId3" imgW="548640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85032"/>
                        <a:ext cx="5486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>
            <a:extLst>
              <a:ext uri="{FF2B5EF4-FFF2-40B4-BE49-F238E27FC236}">
                <a16:creationId xmlns:a16="http://schemas.microsoft.com/office/drawing/2014/main" id="{CE1AFE08-2615-46E4-AB9E-F58D3E178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05757"/>
            <a:ext cx="2303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b="1"/>
              <a:t>从而</a:t>
            </a:r>
            <a:r>
              <a:rPr kumimoji="0" lang="zh-CN" altLang="en-US"/>
              <a:t> </a:t>
            </a:r>
          </a:p>
        </p:txBody>
      </p:sp>
      <p:graphicFrame>
        <p:nvGraphicFramePr>
          <p:cNvPr id="21509" name="Object 5">
            <a:extLst>
              <a:ext uri="{FF2B5EF4-FFF2-40B4-BE49-F238E27FC236}">
                <a16:creationId xmlns:a16="http://schemas.microsoft.com/office/drawing/2014/main" id="{F380A160-3C7F-4A36-8170-1B3E25F8C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295250"/>
              </p:ext>
            </p:extLst>
          </p:nvPr>
        </p:nvGraphicFramePr>
        <p:xfrm>
          <a:off x="1870075" y="2205038"/>
          <a:ext cx="3416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" name="Equation" r:id="rId5" imgW="3416040" imgH="431640" progId="Equation.DSMT4">
                  <p:embed/>
                </p:oleObj>
              </mc:Choice>
              <mc:Fallback>
                <p:oleObj name="Equation" r:id="rId5" imgW="341604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2205038"/>
                        <a:ext cx="3416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28" name="Group 24">
            <a:extLst>
              <a:ext uri="{FF2B5EF4-FFF2-40B4-BE49-F238E27FC236}">
                <a16:creationId xmlns:a16="http://schemas.microsoft.com/office/drawing/2014/main" id="{21439393-F08E-4568-A763-049B7485C761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501157"/>
            <a:ext cx="5329237" cy="519112"/>
            <a:chOff x="385" y="1933"/>
            <a:chExt cx="3357" cy="327"/>
          </a:xfrm>
        </p:grpSpPr>
        <p:sp>
          <p:nvSpPr>
            <p:cNvPr id="21510" name="Rectangle 6">
              <a:extLst>
                <a:ext uri="{FF2B5EF4-FFF2-40B4-BE49-F238E27FC236}">
                  <a16:creationId xmlns:a16="http://schemas.microsoft.com/office/drawing/2014/main" id="{4E644ECB-B17E-47DD-B9A3-44732EF68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933"/>
              <a:ext cx="33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是           的一组基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  <p:graphicFrame>
          <p:nvGraphicFramePr>
            <p:cNvPr id="21511" name="Object 7">
              <a:extLst>
                <a:ext uri="{FF2B5EF4-FFF2-40B4-BE49-F238E27FC236}">
                  <a16:creationId xmlns:a16="http://schemas.microsoft.com/office/drawing/2014/main" id="{D6B0DD13-5B2E-496A-ADB3-398C369352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1933"/>
            <a:ext cx="61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1" name="Equation" r:id="rId7" imgW="977760" imgH="469800" progId="Equation.DSMT4">
                    <p:embed/>
                  </p:oleObj>
                </mc:Choice>
                <mc:Fallback>
                  <p:oleObj name="Equation" r:id="rId7" imgW="977760" imgH="4698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933"/>
                          <a:ext cx="616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12" name="Object 8">
            <a:extLst>
              <a:ext uri="{FF2B5EF4-FFF2-40B4-BE49-F238E27FC236}">
                <a16:creationId xmlns:a16="http://schemas.microsoft.com/office/drawing/2014/main" id="{8FBC7CA2-4B4C-45D8-AE0D-7C85067C38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202425"/>
              </p:ext>
            </p:extLst>
          </p:nvPr>
        </p:nvGraphicFramePr>
        <p:xfrm>
          <a:off x="3957638" y="3500438"/>
          <a:ext cx="3340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" name="Equation" r:id="rId9" imgW="3340080" imgH="520560" progId="Equation.DSMT4">
                  <p:embed/>
                </p:oleObj>
              </mc:Choice>
              <mc:Fallback>
                <p:oleObj name="Equation" r:id="rId9" imgW="3340080" imgH="520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638" y="3500438"/>
                        <a:ext cx="33401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0" name="Group 26">
            <a:extLst>
              <a:ext uri="{FF2B5EF4-FFF2-40B4-BE49-F238E27FC236}">
                <a16:creationId xmlns:a16="http://schemas.microsoft.com/office/drawing/2014/main" id="{8CC85352-6903-4C9A-A876-8A1840046427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4221882"/>
            <a:ext cx="6985000" cy="519112"/>
            <a:chOff x="1701" y="2387"/>
            <a:chExt cx="4400" cy="327"/>
          </a:xfrm>
        </p:grpSpPr>
        <p:sp>
          <p:nvSpPr>
            <p:cNvPr id="21513" name="Rectangle 9">
              <a:extLst>
                <a:ext uri="{FF2B5EF4-FFF2-40B4-BE49-F238E27FC236}">
                  <a16:creationId xmlns:a16="http://schemas.microsoft.com/office/drawing/2014/main" id="{02975578-BC68-405F-AD84-0FFA33EB3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387"/>
              <a:ext cx="44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由于    的零度为</a:t>
              </a:r>
              <a:r>
                <a:rPr kumimoji="0" lang="en-US" altLang="zh-CN" b="1"/>
                <a:t>2 </a:t>
              </a:r>
              <a:r>
                <a:rPr kumimoji="0" lang="zh-CN" altLang="en-US" b="1"/>
                <a:t>，所以    的秩为</a:t>
              </a:r>
              <a:r>
                <a:rPr kumimoji="0" lang="en-US" altLang="zh-CN" b="1"/>
                <a:t>2</a:t>
              </a:r>
              <a:r>
                <a:rPr kumimoji="0" lang="zh-CN" altLang="en-US" b="1"/>
                <a:t>，</a:t>
              </a:r>
            </a:p>
          </p:txBody>
        </p:sp>
        <p:graphicFrame>
          <p:nvGraphicFramePr>
            <p:cNvPr id="21514" name="Object 10">
              <a:extLst>
                <a:ext uri="{FF2B5EF4-FFF2-40B4-BE49-F238E27FC236}">
                  <a16:creationId xmlns:a16="http://schemas.microsoft.com/office/drawing/2014/main" id="{4BB6EB32-3FBE-475B-A7F8-CC5D9EB3AD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0" y="2478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3" name="Equation" r:id="rId11" imgW="279360" imgH="228600" progId="Equation.DSMT4">
                    <p:embed/>
                  </p:oleObj>
                </mc:Choice>
                <mc:Fallback>
                  <p:oleObj name="Equation" r:id="rId11" imgW="279360" imgH="2286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2478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5" name="Object 11">
              <a:extLst>
                <a:ext uri="{FF2B5EF4-FFF2-40B4-BE49-F238E27FC236}">
                  <a16:creationId xmlns:a16="http://schemas.microsoft.com/office/drawing/2014/main" id="{B0FC8883-9174-437E-AF2B-F06FFF7873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50" y="2478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4" name="Equation" r:id="rId13" imgW="279360" imgH="228600" progId="Equation.DSMT4">
                    <p:embed/>
                  </p:oleObj>
                </mc:Choice>
                <mc:Fallback>
                  <p:oleObj name="Equation" r:id="rId13" imgW="27936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2478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346E4F15-6A47-4FC6-9207-408A0C423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941019"/>
            <a:ext cx="4681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b="1"/>
              <a:t>又由矩阵</a:t>
            </a:r>
            <a:r>
              <a:rPr kumimoji="0" lang="en-US" altLang="zh-CN" b="1"/>
              <a:t>A</a:t>
            </a:r>
            <a:r>
              <a:rPr kumimoji="0" lang="zh-CN" altLang="en-US" b="1"/>
              <a:t>，有</a:t>
            </a:r>
            <a:endParaRPr kumimoji="0" lang="en-US" altLang="zh-CN" b="1"/>
          </a:p>
        </p:txBody>
      </p:sp>
      <p:graphicFrame>
        <p:nvGraphicFramePr>
          <p:cNvPr id="21520" name="Object 16">
            <a:extLst>
              <a:ext uri="{FF2B5EF4-FFF2-40B4-BE49-F238E27FC236}">
                <a16:creationId xmlns:a16="http://schemas.microsoft.com/office/drawing/2014/main" id="{982F9930-744C-4153-8BE1-8CCFE47520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60589"/>
              </p:ext>
            </p:extLst>
          </p:nvPr>
        </p:nvGraphicFramePr>
        <p:xfrm>
          <a:off x="1889125" y="2781300"/>
          <a:ext cx="2730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5" name="Equation" r:id="rId14" imgW="2730240" imgH="431640" progId="Equation.DSMT4">
                  <p:embed/>
                </p:oleObj>
              </mc:Choice>
              <mc:Fallback>
                <p:oleObj name="Equation" r:id="rId14" imgW="273024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2781300"/>
                        <a:ext cx="2730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1" name="Group 27">
            <a:extLst>
              <a:ext uri="{FF2B5EF4-FFF2-40B4-BE49-F238E27FC236}">
                <a16:creationId xmlns:a16="http://schemas.microsoft.com/office/drawing/2014/main" id="{B86FAFFD-3849-4E91-9BE2-2CB97A721288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4941019"/>
            <a:ext cx="4319588" cy="519113"/>
            <a:chOff x="340" y="2840"/>
            <a:chExt cx="2721" cy="327"/>
          </a:xfrm>
        </p:grpSpPr>
        <p:sp>
          <p:nvSpPr>
            <p:cNvPr id="21524" name="Rectangle 20">
              <a:extLst>
                <a:ext uri="{FF2B5EF4-FFF2-40B4-BE49-F238E27FC236}">
                  <a16:creationId xmlns:a16="http://schemas.microsoft.com/office/drawing/2014/main" id="{EA34EC38-969D-45C6-95D0-FA55B15DB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840"/>
              <a:ext cx="27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即          为</a:t>
              </a:r>
              <a:r>
                <a:rPr kumimoji="0" lang="en-US" altLang="zh-CN" b="1"/>
                <a:t>2</a:t>
              </a:r>
              <a:r>
                <a:rPr kumimoji="0" lang="zh-CN" altLang="en-US" b="1"/>
                <a:t>维的</a:t>
              </a:r>
              <a:r>
                <a:rPr kumimoji="0" lang="en-US" altLang="zh-CN" b="1"/>
                <a:t>.</a:t>
              </a:r>
            </a:p>
          </p:txBody>
        </p:sp>
        <p:graphicFrame>
          <p:nvGraphicFramePr>
            <p:cNvPr id="21522" name="Object 18">
              <a:extLst>
                <a:ext uri="{FF2B5EF4-FFF2-40B4-BE49-F238E27FC236}">
                  <a16:creationId xmlns:a16="http://schemas.microsoft.com/office/drawing/2014/main" id="{4B091FEF-A359-44FE-B8B0-535F66EBE7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3" y="2886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6" name="Equation" r:id="rId16" imgW="787320" imgH="393480" progId="Equation.DSMT4">
                    <p:embed/>
                  </p:oleObj>
                </mc:Choice>
                <mc:Fallback>
                  <p:oleObj name="Equation" r:id="rId16" imgW="787320" imgH="3934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2886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29" name="Group 25">
            <a:extLst>
              <a:ext uri="{FF2B5EF4-FFF2-40B4-BE49-F238E27FC236}">
                <a16:creationId xmlns:a16="http://schemas.microsoft.com/office/drawing/2014/main" id="{8285E92B-5FA0-4251-8BDE-95824F23EA24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221882"/>
            <a:ext cx="2592387" cy="519112"/>
            <a:chOff x="521" y="2387"/>
            <a:chExt cx="1633" cy="327"/>
          </a:xfrm>
        </p:grpSpPr>
        <p:sp>
          <p:nvSpPr>
            <p:cNvPr id="21521" name="Rectangle 17">
              <a:extLst>
                <a:ext uri="{FF2B5EF4-FFF2-40B4-BE49-F238E27FC236}">
                  <a16:creationId xmlns:a16="http://schemas.microsoft.com/office/drawing/2014/main" id="{02A32808-6506-4C7F-9AAB-32FA8522E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387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再求</a:t>
              </a:r>
            </a:p>
          </p:txBody>
        </p:sp>
        <p:graphicFrame>
          <p:nvGraphicFramePr>
            <p:cNvPr id="21523" name="Object 19">
              <a:extLst>
                <a:ext uri="{FF2B5EF4-FFF2-40B4-BE49-F238E27FC236}">
                  <a16:creationId xmlns:a16="http://schemas.microsoft.com/office/drawing/2014/main" id="{16001532-8B48-4648-ACB3-F5FA429DDF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2433"/>
            <a:ext cx="55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7" name="Equation" r:id="rId18" imgW="876240" imgH="393480" progId="Equation.DSMT4">
                    <p:embed/>
                  </p:oleObj>
                </mc:Choice>
                <mc:Fallback>
                  <p:oleObj name="Equation" r:id="rId18" imgW="876240" imgH="3934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433"/>
                          <a:ext cx="55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26" name="Object 22">
            <a:extLst>
              <a:ext uri="{FF2B5EF4-FFF2-40B4-BE49-F238E27FC236}">
                <a16:creationId xmlns:a16="http://schemas.microsoft.com/office/drawing/2014/main" id="{11FED3C0-9132-4A9E-8EFE-A6C058380F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750236"/>
              </p:ext>
            </p:extLst>
          </p:nvPr>
        </p:nvGraphicFramePr>
        <p:xfrm>
          <a:off x="1258888" y="5590307"/>
          <a:ext cx="3594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Equation" r:id="rId20" imgW="3593880" imgH="431640" progId="Equation.DSMT4">
                  <p:embed/>
                </p:oleObj>
              </mc:Choice>
              <mc:Fallback>
                <p:oleObj name="Equation" r:id="rId20" imgW="3593880" imgH="431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590307"/>
                        <a:ext cx="3594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>
            <a:extLst>
              <a:ext uri="{FF2B5EF4-FFF2-40B4-BE49-F238E27FC236}">
                <a16:creationId xmlns:a16="http://schemas.microsoft.com/office/drawing/2014/main" id="{462D6710-6631-4CA4-8116-9D8B8035A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631778"/>
              </p:ext>
            </p:extLst>
          </p:nvPr>
        </p:nvGraphicFramePr>
        <p:xfrm>
          <a:off x="1258888" y="6093544"/>
          <a:ext cx="3352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Equation" r:id="rId22" imgW="3352680" imgH="431640" progId="Equation.DSMT4">
                  <p:embed/>
                </p:oleObj>
              </mc:Choice>
              <mc:Fallback>
                <p:oleObj name="Equation" r:id="rId22" imgW="3352680" imgH="4316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6093544"/>
                        <a:ext cx="3352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  <p:bldP spid="215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DD777EDF-595B-4A35-A7E3-DF818623C6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328297"/>
              </p:ext>
            </p:extLst>
          </p:nvPr>
        </p:nvGraphicFramePr>
        <p:xfrm>
          <a:off x="998538" y="1585168"/>
          <a:ext cx="5346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Equation" r:id="rId3" imgW="5346360" imgH="520560" progId="Equation.DSMT4">
                  <p:embed/>
                </p:oleObj>
              </mc:Choice>
              <mc:Fallback>
                <p:oleObj name="Equation" r:id="rId3" imgW="5346360" imgH="520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1585168"/>
                        <a:ext cx="53467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>
            <a:extLst>
              <a:ext uri="{FF2B5EF4-FFF2-40B4-BE49-F238E27FC236}">
                <a16:creationId xmlns:a16="http://schemas.microsoft.com/office/drawing/2014/main" id="{AA01A27B-05E4-4BF0-B7E7-80BB35842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933080"/>
            <a:ext cx="1522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altLang="zh-CN" b="1"/>
              <a:t>2</a:t>
            </a:r>
            <a:r>
              <a:rPr kumimoji="0" lang="zh-CN" altLang="en-US" b="1"/>
              <a:t>）因为</a:t>
            </a:r>
            <a:r>
              <a:rPr kumimoji="0" lang="zh-CN" altLang="en-US"/>
              <a:t> </a:t>
            </a:r>
          </a:p>
        </p:txBody>
      </p:sp>
      <p:graphicFrame>
        <p:nvGraphicFramePr>
          <p:cNvPr id="20487" name="Object 7">
            <a:extLst>
              <a:ext uri="{FF2B5EF4-FFF2-40B4-BE49-F238E27FC236}">
                <a16:creationId xmlns:a16="http://schemas.microsoft.com/office/drawing/2014/main" id="{00FB1B0B-0967-43EF-9268-19EABA1D8C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51979"/>
              </p:ext>
            </p:extLst>
          </p:nvPr>
        </p:nvGraphicFramePr>
        <p:xfrm>
          <a:off x="900113" y="4220418"/>
          <a:ext cx="718820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Equation" r:id="rId5" imgW="7188120" imgH="2070000" progId="Equation.DSMT4">
                  <p:embed/>
                </p:oleObj>
              </mc:Choice>
              <mc:Fallback>
                <p:oleObj name="Equation" r:id="rId5" imgW="7188120" imgH="2070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220418"/>
                        <a:ext cx="718820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9">
            <a:extLst>
              <a:ext uri="{FF2B5EF4-FFF2-40B4-BE49-F238E27FC236}">
                <a16:creationId xmlns:a16="http://schemas.microsoft.com/office/drawing/2014/main" id="{9106716C-A266-4B02-B3FA-36D6988E1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764430"/>
            <a:ext cx="273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b="1"/>
              <a:t>从而有</a:t>
            </a:r>
          </a:p>
        </p:txBody>
      </p:sp>
      <p:grpSp>
        <p:nvGrpSpPr>
          <p:cNvPr id="20496" name="Group 16">
            <a:extLst>
              <a:ext uri="{FF2B5EF4-FFF2-40B4-BE49-F238E27FC236}">
                <a16:creationId xmlns:a16="http://schemas.microsoft.com/office/drawing/2014/main" id="{CDD75D6A-FAC6-4560-8776-1E03011A590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764430"/>
            <a:ext cx="6769100" cy="519113"/>
            <a:chOff x="521" y="164"/>
            <a:chExt cx="4264" cy="327"/>
          </a:xfrm>
        </p:grpSpPr>
        <p:sp>
          <p:nvSpPr>
            <p:cNvPr id="20488" name="Rectangle 8">
              <a:extLst>
                <a:ext uri="{FF2B5EF4-FFF2-40B4-BE49-F238E27FC236}">
                  <a16:creationId xmlns:a16="http://schemas.microsoft.com/office/drawing/2014/main" id="{0881E5D8-405F-49E4-B706-F250D7522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64"/>
              <a:ext cx="4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所以，　　　　　线性无关，</a:t>
              </a:r>
            </a:p>
          </p:txBody>
        </p:sp>
        <p:graphicFrame>
          <p:nvGraphicFramePr>
            <p:cNvPr id="20490" name="Object 10">
              <a:extLst>
                <a:ext uri="{FF2B5EF4-FFF2-40B4-BE49-F238E27FC236}">
                  <a16:creationId xmlns:a16="http://schemas.microsoft.com/office/drawing/2014/main" id="{9139B515-2136-4F66-A15C-38A2043FD73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210"/>
            <a:ext cx="11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0" name="Equation" r:id="rId7" imgW="1777680" imgH="431640" progId="Equation.DSMT4">
                    <p:embed/>
                  </p:oleObj>
                </mc:Choice>
                <mc:Fallback>
                  <p:oleObj name="Equation" r:id="rId7" imgW="1777680" imgH="4316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10"/>
                          <a:ext cx="11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491" name="Object 11">
            <a:extLst>
              <a:ext uri="{FF2B5EF4-FFF2-40B4-BE49-F238E27FC236}">
                <a16:creationId xmlns:a16="http://schemas.microsoft.com/office/drawing/2014/main" id="{5A68E7FA-BBED-4477-BB22-71D19B8D76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760118"/>
              </p:ext>
            </p:extLst>
          </p:nvPr>
        </p:nvGraphicFramePr>
        <p:xfrm>
          <a:off x="1790700" y="2382093"/>
          <a:ext cx="2628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Equation" r:id="rId9" imgW="2628720" imgH="507960" progId="Equation.DSMT4">
                  <p:embed/>
                </p:oleObj>
              </mc:Choice>
              <mc:Fallback>
                <p:oleObj name="Equation" r:id="rId9" imgW="2628720" imgH="507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382093"/>
                        <a:ext cx="26289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97" name="Group 17">
            <a:extLst>
              <a:ext uri="{FF2B5EF4-FFF2-40B4-BE49-F238E27FC236}">
                <a16:creationId xmlns:a16="http://schemas.microsoft.com/office/drawing/2014/main" id="{D6FF598E-1525-4982-BE0C-D195EE5B95C1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140918"/>
            <a:ext cx="6985000" cy="519112"/>
            <a:chOff x="385" y="1661"/>
            <a:chExt cx="4400" cy="327"/>
          </a:xfrm>
        </p:grpSpPr>
        <p:sp>
          <p:nvSpPr>
            <p:cNvPr id="20484" name="Rectangle 4">
              <a:extLst>
                <a:ext uri="{FF2B5EF4-FFF2-40B4-BE49-F238E27FC236}">
                  <a16:creationId xmlns:a16="http://schemas.microsoft.com/office/drawing/2014/main" id="{AD63F3A3-B857-45A0-B7D3-CB63E3E8E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1661"/>
              <a:ext cx="32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就是 　　的一组基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  <p:graphicFrame>
          <p:nvGraphicFramePr>
            <p:cNvPr id="20492" name="Object 12">
              <a:extLst>
                <a:ext uri="{FF2B5EF4-FFF2-40B4-BE49-F238E27FC236}">
                  <a16:creationId xmlns:a16="http://schemas.microsoft.com/office/drawing/2014/main" id="{E65FA214-7E14-4DF4-8234-6D296081B4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5" y="1661"/>
            <a:ext cx="11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2" name="Equation" r:id="rId11" imgW="1777680" imgH="431640" progId="Equation.DSMT4">
                    <p:embed/>
                  </p:oleObj>
                </mc:Choice>
                <mc:Fallback>
                  <p:oleObj name="Equation" r:id="rId11" imgW="1777680" imgH="4316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1661"/>
                          <a:ext cx="11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3" name="Object 13">
              <a:extLst>
                <a:ext uri="{FF2B5EF4-FFF2-40B4-BE49-F238E27FC236}">
                  <a16:creationId xmlns:a16="http://schemas.microsoft.com/office/drawing/2014/main" id="{D57D6474-4329-4514-A873-C02DB3C8FD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1707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3" name="Equation" r:id="rId12" imgW="787320" imgH="393480" progId="Equation.DSMT4">
                    <p:embed/>
                  </p:oleObj>
                </mc:Choice>
                <mc:Fallback>
                  <p:oleObj name="Equation" r:id="rId12" imgW="787320" imgH="3934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707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494" name="Object 14">
            <a:extLst>
              <a:ext uri="{FF2B5EF4-FFF2-40B4-BE49-F238E27FC236}">
                <a16:creationId xmlns:a16="http://schemas.microsoft.com/office/drawing/2014/main" id="{9EF6B0E4-84F0-4A93-88AE-9DC25A642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716624"/>
              </p:ext>
            </p:extLst>
          </p:nvPr>
        </p:nvGraphicFramePr>
        <p:xfrm>
          <a:off x="2986088" y="6309568"/>
          <a:ext cx="255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name="Equation" r:id="rId14" imgW="2552400" imgH="431640" progId="Equation.DSMT4">
                  <p:embed/>
                </p:oleObj>
              </mc:Choice>
              <mc:Fallback>
                <p:oleObj name="Equation" r:id="rId14" imgW="255240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6309568"/>
                        <a:ext cx="2552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4" name="Group 18">
            <a:extLst>
              <a:ext uri="{FF2B5EF4-FFF2-40B4-BE49-F238E27FC236}">
                <a16:creationId xmlns:a16="http://schemas.microsoft.com/office/drawing/2014/main" id="{47E791D1-3B7D-4557-BBBC-205E2BC54073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72827"/>
            <a:ext cx="4362450" cy="2070100"/>
            <a:chOff x="476" y="164"/>
            <a:chExt cx="2748" cy="1304"/>
          </a:xfrm>
        </p:grpSpPr>
        <p:sp>
          <p:nvSpPr>
            <p:cNvPr id="19458" name="Rectangle 2">
              <a:extLst>
                <a:ext uri="{FF2B5EF4-FFF2-40B4-BE49-F238E27FC236}">
                  <a16:creationId xmlns:a16="http://schemas.microsoft.com/office/drawing/2014/main" id="{5AB20D7C-274D-45E9-A02D-B69C67CBA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663"/>
              <a:ext cx="19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而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19460" name="Object 4">
              <a:extLst>
                <a:ext uri="{FF2B5EF4-FFF2-40B4-BE49-F238E27FC236}">
                  <a16:creationId xmlns:a16="http://schemas.microsoft.com/office/drawing/2014/main" id="{E3F21E1D-A881-4882-B9D0-BF500CEA42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56" y="164"/>
            <a:ext cx="2368" cy="1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7" name="Equation" r:id="rId3" imgW="3759120" imgH="2070000" progId="Equation.DSMT4">
                    <p:embed/>
                  </p:oleObj>
                </mc:Choice>
                <mc:Fallback>
                  <p:oleObj name="Equation" r:id="rId3" imgW="3759120" imgH="20700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6" y="164"/>
                          <a:ext cx="2368" cy="1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70" name="Group 14">
            <a:extLst>
              <a:ext uri="{FF2B5EF4-FFF2-40B4-BE49-F238E27FC236}">
                <a16:creationId xmlns:a16="http://schemas.microsoft.com/office/drawing/2014/main" id="{A7ABBDC7-F3C4-4C61-A7D8-3C8DF5A2D469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1718965"/>
            <a:ext cx="3052763" cy="519112"/>
            <a:chOff x="3406" y="618"/>
            <a:chExt cx="1923" cy="327"/>
          </a:xfrm>
        </p:grpSpPr>
        <p:graphicFrame>
          <p:nvGraphicFramePr>
            <p:cNvPr id="19461" name="Object 5">
              <a:extLst>
                <a:ext uri="{FF2B5EF4-FFF2-40B4-BE49-F238E27FC236}">
                  <a16:creationId xmlns:a16="http://schemas.microsoft.com/office/drawing/2014/main" id="{9FFC690B-654E-4F9B-9C68-B870CADD1C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6" y="644"/>
            <a:ext cx="56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8" name="Equation" r:id="rId5" imgW="888840" imgH="431640" progId="Equation.DSMT4">
                    <p:embed/>
                  </p:oleObj>
                </mc:Choice>
                <mc:Fallback>
                  <p:oleObj name="Equation" r:id="rId5" imgW="88884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" y="644"/>
                          <a:ext cx="56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3" name="Rectangle 7">
              <a:extLst>
                <a:ext uri="{FF2B5EF4-FFF2-40B4-BE49-F238E27FC236}">
                  <a16:creationId xmlns:a16="http://schemas.microsoft.com/office/drawing/2014/main" id="{454BE16A-FA28-4472-A123-E868DF21C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618"/>
              <a:ext cx="13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可逆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</p:grpSp>
      <p:grpSp>
        <p:nvGrpSpPr>
          <p:cNvPr id="19472" name="Group 16">
            <a:extLst>
              <a:ext uri="{FF2B5EF4-FFF2-40B4-BE49-F238E27FC236}">
                <a16:creationId xmlns:a16="http://schemas.microsoft.com/office/drawing/2014/main" id="{853C2ADF-4EAF-4DB9-BBE1-253000C87A8C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014365"/>
            <a:ext cx="8459787" cy="519112"/>
            <a:chOff x="431" y="1661"/>
            <a:chExt cx="5329" cy="327"/>
          </a:xfrm>
        </p:grpSpPr>
        <p:sp>
          <p:nvSpPr>
            <p:cNvPr id="19464" name="Rectangle 8">
              <a:extLst>
                <a:ext uri="{FF2B5EF4-FFF2-40B4-BE49-F238E27FC236}">
                  <a16:creationId xmlns:a16="http://schemas.microsoft.com/office/drawing/2014/main" id="{4AAECC68-0E17-456C-A3C0-3DB9CDB86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661"/>
              <a:ext cx="53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从而 ，                  线性无关，即为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的一组基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  <p:graphicFrame>
          <p:nvGraphicFramePr>
            <p:cNvPr id="19465" name="Object 9">
              <a:extLst>
                <a:ext uri="{FF2B5EF4-FFF2-40B4-BE49-F238E27FC236}">
                  <a16:creationId xmlns:a16="http://schemas.microsoft.com/office/drawing/2014/main" id="{78E87AE0-E14A-4CE1-8B99-DFA5C48848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7" y="1671"/>
            <a:ext cx="1077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9" name="Equation" r:id="rId7" imgW="1701720" imgH="431640" progId="Equation.DSMT4">
                    <p:embed/>
                  </p:oleObj>
                </mc:Choice>
                <mc:Fallback>
                  <p:oleObj name="Equation" r:id="rId7" imgW="1701720" imgH="4316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7" y="1671"/>
                          <a:ext cx="1077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73" name="Group 17">
            <a:extLst>
              <a:ext uri="{FF2B5EF4-FFF2-40B4-BE49-F238E27FC236}">
                <a16:creationId xmlns:a16="http://schemas.microsoft.com/office/drawing/2014/main" id="{9E03990E-9149-4C55-B2B1-5CFE530C9A86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877965"/>
            <a:ext cx="6911975" cy="519112"/>
            <a:chOff x="431" y="2205"/>
            <a:chExt cx="4354" cy="327"/>
          </a:xfrm>
        </p:grpSpPr>
        <p:sp>
          <p:nvSpPr>
            <p:cNvPr id="19466" name="Rectangle 10">
              <a:extLst>
                <a:ext uri="{FF2B5EF4-FFF2-40B4-BE49-F238E27FC236}">
                  <a16:creationId xmlns:a16="http://schemas.microsoft.com/office/drawing/2014/main" id="{A44FC737-62FD-4FAB-810D-C5AC25140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205"/>
              <a:ext cx="43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    在基                    下的矩阵为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19467" name="Object 11">
              <a:extLst>
                <a:ext uri="{FF2B5EF4-FFF2-40B4-BE49-F238E27FC236}">
                  <a16:creationId xmlns:a16="http://schemas.microsoft.com/office/drawing/2014/main" id="{5F598D70-7C4E-489F-A84E-69D94932E2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8" y="2319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0" name="Equation" r:id="rId9" imgW="279360" imgH="228600" progId="Equation.DSMT4">
                    <p:embed/>
                  </p:oleObj>
                </mc:Choice>
                <mc:Fallback>
                  <p:oleObj name="Equation" r:id="rId9" imgW="27936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" y="2319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8" name="Object 12">
              <a:extLst>
                <a:ext uri="{FF2B5EF4-FFF2-40B4-BE49-F238E27FC236}">
                  <a16:creationId xmlns:a16="http://schemas.microsoft.com/office/drawing/2014/main" id="{B51F2480-66A0-4B8C-BDFD-A244861C6E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2205"/>
            <a:ext cx="10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1" name="Equation" r:id="rId11" imgW="1701720" imgH="431640" progId="Equation.DSMT4">
                    <p:embed/>
                  </p:oleObj>
                </mc:Choice>
                <mc:Fallback>
                  <p:oleObj name="Equation" r:id="rId11" imgW="1701720" imgH="4316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205"/>
                          <a:ext cx="10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469" name="Object 13">
            <a:extLst>
              <a:ext uri="{FF2B5EF4-FFF2-40B4-BE49-F238E27FC236}">
                <a16:creationId xmlns:a16="http://schemas.microsoft.com/office/drawing/2014/main" id="{504F9392-31C0-424F-B73F-3B0144A3E9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112214"/>
              </p:ext>
            </p:extLst>
          </p:nvPr>
        </p:nvGraphicFramePr>
        <p:xfrm>
          <a:off x="1641475" y="4527252"/>
          <a:ext cx="438150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12" imgW="4381200" imgH="2070000" progId="Equation.DSMT4">
                  <p:embed/>
                </p:oleObj>
              </mc:Choice>
              <mc:Fallback>
                <p:oleObj name="Equation" r:id="rId12" imgW="4381200" imgH="2070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4527252"/>
                        <a:ext cx="438150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B6F4E288-E930-443F-89E3-D548635E0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782786"/>
            <a:ext cx="4032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altLang="zh-CN" b="1"/>
              <a:t>3</a:t>
            </a:r>
            <a:r>
              <a:rPr kumimoji="0" lang="zh-CN" altLang="en-US" b="1"/>
              <a:t>）因为</a:t>
            </a:r>
            <a:r>
              <a:rPr kumimoji="0" lang="zh-CN" altLang="en-US"/>
              <a:t> 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B31D4240-2457-4F50-8D9A-00E16C3A61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062010"/>
              </p:ext>
            </p:extLst>
          </p:nvPr>
        </p:nvGraphicFramePr>
        <p:xfrm>
          <a:off x="900113" y="1432074"/>
          <a:ext cx="772160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3" imgW="7721280" imgH="2070000" progId="Equation.DSMT4">
                  <p:embed/>
                </p:oleObj>
              </mc:Choice>
              <mc:Fallback>
                <p:oleObj name="Equation" r:id="rId3" imgW="7721280" imgH="2070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32074"/>
                        <a:ext cx="772160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D98A4218-840A-46C2-B31B-6D56835051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268305"/>
              </p:ext>
            </p:extLst>
          </p:nvPr>
        </p:nvGraphicFramePr>
        <p:xfrm>
          <a:off x="4210050" y="3735536"/>
          <a:ext cx="2578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5" imgW="2577960" imgH="431640" progId="Equation.DSMT4">
                  <p:embed/>
                </p:oleObj>
              </mc:Choice>
              <mc:Fallback>
                <p:oleObj name="Equation" r:id="rId5" imgW="257796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735536"/>
                        <a:ext cx="2578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7" name="Group 15">
            <a:extLst>
              <a:ext uri="{FF2B5EF4-FFF2-40B4-BE49-F238E27FC236}">
                <a16:creationId xmlns:a16="http://schemas.microsoft.com/office/drawing/2014/main" id="{8F0F4FAE-237F-4115-A1E1-1914F0E42AA5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5103961"/>
            <a:ext cx="3384550" cy="519113"/>
            <a:chOff x="3379" y="3022"/>
            <a:chExt cx="2132" cy="327"/>
          </a:xfrm>
        </p:grpSpPr>
        <p:sp>
          <p:nvSpPr>
            <p:cNvPr id="18440" name="Rectangle 8">
              <a:extLst>
                <a:ext uri="{FF2B5EF4-FFF2-40B4-BE49-F238E27FC236}">
                  <a16:creationId xmlns:a16="http://schemas.microsoft.com/office/drawing/2014/main" id="{8A9E3C4D-E86B-4E45-A2FB-E29BBE128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3022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可逆</a:t>
              </a:r>
              <a:r>
                <a:rPr kumimoji="0" lang="zh-CN" altLang="en-US"/>
                <a:t> </a:t>
              </a:r>
              <a:r>
                <a:rPr kumimoji="0" lang="en-US" altLang="zh-CN"/>
                <a:t>.</a:t>
              </a:r>
            </a:p>
          </p:txBody>
        </p:sp>
        <p:graphicFrame>
          <p:nvGraphicFramePr>
            <p:cNvPr id="18441" name="Object 9">
              <a:extLst>
                <a:ext uri="{FF2B5EF4-FFF2-40B4-BE49-F238E27FC236}">
                  <a16:creationId xmlns:a16="http://schemas.microsoft.com/office/drawing/2014/main" id="{1D05D2C1-5AC0-4D78-9F98-264817ACE0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79" y="3067"/>
            <a:ext cx="5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4" name="Equation" r:id="rId7" imgW="901440" imgH="431640" progId="Equation.DSMT4">
                    <p:embed/>
                  </p:oleObj>
                </mc:Choice>
                <mc:Fallback>
                  <p:oleObj name="Equation" r:id="rId7" imgW="901440" imgH="4316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3067"/>
                          <a:ext cx="5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45" name="Group 13">
            <a:extLst>
              <a:ext uri="{FF2B5EF4-FFF2-40B4-BE49-F238E27FC236}">
                <a16:creationId xmlns:a16="http://schemas.microsoft.com/office/drawing/2014/main" id="{3E43A1FF-E3CF-4CBB-9FD2-BB8FC2EC2938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383236"/>
            <a:ext cx="4195763" cy="2070100"/>
            <a:chOff x="476" y="2568"/>
            <a:chExt cx="2643" cy="1304"/>
          </a:xfrm>
        </p:grpSpPr>
        <p:graphicFrame>
          <p:nvGraphicFramePr>
            <p:cNvPr id="18442" name="Object 10">
              <a:extLst>
                <a:ext uri="{FF2B5EF4-FFF2-40B4-BE49-F238E27FC236}">
                  <a16:creationId xmlns:a16="http://schemas.microsoft.com/office/drawing/2014/main" id="{75027663-EF9A-443B-9932-86D7B8E420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568"/>
            <a:ext cx="2144" cy="1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5" name="Equation" r:id="rId9" imgW="3403440" imgH="2070000" progId="Equation.DSMT4">
                    <p:embed/>
                  </p:oleObj>
                </mc:Choice>
                <mc:Fallback>
                  <p:oleObj name="Equation" r:id="rId9" imgW="3403440" imgH="20700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568"/>
                          <a:ext cx="2144" cy="1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3" name="Rectangle 11">
              <a:extLst>
                <a:ext uri="{FF2B5EF4-FFF2-40B4-BE49-F238E27FC236}">
                  <a16:creationId xmlns:a16="http://schemas.microsoft.com/office/drawing/2014/main" id="{F4CE5D0A-56E6-45DA-B612-231AD694E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976"/>
              <a:ext cx="18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而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7" name="Group 9">
            <a:extLst>
              <a:ext uri="{FF2B5EF4-FFF2-40B4-BE49-F238E27FC236}">
                <a16:creationId xmlns:a16="http://schemas.microsoft.com/office/drawing/2014/main" id="{40344CD5-CDCB-49A5-94FA-BBD9CCD8B616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927274"/>
            <a:ext cx="9361487" cy="519112"/>
            <a:chOff x="385" y="255"/>
            <a:chExt cx="5897" cy="327"/>
          </a:xfrm>
        </p:grpSpPr>
        <p:sp>
          <p:nvSpPr>
            <p:cNvPr id="17412" name="Rectangle 4">
              <a:extLst>
                <a:ext uri="{FF2B5EF4-FFF2-40B4-BE49-F238E27FC236}">
                  <a16:creationId xmlns:a16="http://schemas.microsoft.com/office/drawing/2014/main" id="{EB41AD82-2AAC-463C-ABA6-9D1A8A4E2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55"/>
              <a:ext cx="589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从而                                 线性无关，即为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的一组基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  <p:graphicFrame>
          <p:nvGraphicFramePr>
            <p:cNvPr id="17413" name="Object 5">
              <a:extLst>
                <a:ext uri="{FF2B5EF4-FFF2-40B4-BE49-F238E27FC236}">
                  <a16:creationId xmlns:a16="http://schemas.microsoft.com/office/drawing/2014/main" id="{F9B32762-5584-4E77-A4E9-79D204B08C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55"/>
            <a:ext cx="16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7" name="Equation" r:id="rId3" imgW="2628720" imgH="431640" progId="Equation.DSMT4">
                    <p:embed/>
                  </p:oleObj>
                </mc:Choice>
                <mc:Fallback>
                  <p:oleObj name="Equation" r:id="rId3" imgW="262872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55"/>
                          <a:ext cx="165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8" name="Group 10">
            <a:extLst>
              <a:ext uri="{FF2B5EF4-FFF2-40B4-BE49-F238E27FC236}">
                <a16:creationId xmlns:a16="http://schemas.microsoft.com/office/drawing/2014/main" id="{C50B965A-B7AA-48F1-9711-1CED892B5756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647999"/>
            <a:ext cx="6256337" cy="519112"/>
            <a:chOff x="527" y="709"/>
            <a:chExt cx="3941" cy="327"/>
          </a:xfrm>
        </p:grpSpPr>
        <p:graphicFrame>
          <p:nvGraphicFramePr>
            <p:cNvPr id="17414" name="Object 6">
              <a:extLst>
                <a:ext uri="{FF2B5EF4-FFF2-40B4-BE49-F238E27FC236}">
                  <a16:creationId xmlns:a16="http://schemas.microsoft.com/office/drawing/2014/main" id="{181A87AD-F98B-4112-84FC-A7148083FF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7" y="847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8" name="Equation" r:id="rId5" imgW="279360" imgH="228600" progId="Equation.DSMT4">
                    <p:embed/>
                  </p:oleObj>
                </mc:Choice>
                <mc:Fallback>
                  <p:oleObj name="Equation" r:id="rId5" imgW="279360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" y="847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5" name="Rectangle 7">
              <a:extLst>
                <a:ext uri="{FF2B5EF4-FFF2-40B4-BE49-F238E27FC236}">
                  <a16:creationId xmlns:a16="http://schemas.microsoft.com/office/drawing/2014/main" id="{165195A4-5345-41AA-814B-3577D3E86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709"/>
              <a:ext cx="37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 dirty="0"/>
                <a:t>在这组基下的矩阵为</a:t>
              </a:r>
            </a:p>
          </p:txBody>
        </p:sp>
      </p:grpSp>
      <p:graphicFrame>
        <p:nvGraphicFramePr>
          <p:cNvPr id="17416" name="Object 8">
            <a:extLst>
              <a:ext uri="{FF2B5EF4-FFF2-40B4-BE49-F238E27FC236}">
                <a16:creationId xmlns:a16="http://schemas.microsoft.com/office/drawing/2014/main" id="{48085DBD-A6FC-4F39-A4FB-2823363173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78389"/>
              </p:ext>
            </p:extLst>
          </p:nvPr>
        </p:nvGraphicFramePr>
        <p:xfrm>
          <a:off x="1425575" y="2583036"/>
          <a:ext cx="461010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7" imgW="4609800" imgH="2070000" progId="Equation.DSMT4">
                  <p:embed/>
                </p:oleObj>
              </mc:Choice>
              <mc:Fallback>
                <p:oleObj name="Equation" r:id="rId7" imgW="4609800" imgH="2070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2583036"/>
                        <a:ext cx="461010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>
            <a:extLst>
              <a:ext uri="{FF2B5EF4-FFF2-40B4-BE49-F238E27FC236}">
                <a16:creationId xmlns:a16="http://schemas.microsoft.com/office/drawing/2014/main" id="{CBB399A4-FDB5-41AF-B379-97F1641CB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685949"/>
            <a:ext cx="71294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0" lang="zh-CN" altLang="en-US" sz="400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一、值域与核的概念</a:t>
            </a:r>
            <a:endParaRPr kumimoji="0" lang="zh-CN" alt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黑体" panose="02010609060101010101" pitchFamily="49" charset="-122"/>
            </a:endParaRPr>
          </a:p>
        </p:txBody>
      </p:sp>
      <p:grpSp>
        <p:nvGrpSpPr>
          <p:cNvPr id="5148" name="Group 28">
            <a:extLst>
              <a:ext uri="{FF2B5EF4-FFF2-40B4-BE49-F238E27FC236}">
                <a16:creationId xmlns:a16="http://schemas.microsoft.com/office/drawing/2014/main" id="{9CD740F1-9F09-4396-99FB-38E3EE1A715D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625749"/>
            <a:ext cx="8656637" cy="579437"/>
            <a:chOff x="612" y="799"/>
            <a:chExt cx="5453" cy="365"/>
          </a:xfrm>
        </p:grpSpPr>
        <p:sp>
          <p:nvSpPr>
            <p:cNvPr id="5127" name="Rectangle 7">
              <a:extLst>
                <a:ext uri="{FF2B5EF4-FFF2-40B4-BE49-F238E27FC236}">
                  <a16:creationId xmlns:a16="http://schemas.microsoft.com/office/drawing/2014/main" id="{B1FBFAB6-E2C2-4A77-A7E6-36E91DB89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799"/>
              <a:ext cx="545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zh-CN" altLang="en-US" sz="3200" b="1">
                  <a:solidFill>
                    <a:srgbClr val="0033CC"/>
                  </a:solidFill>
                  <a:latin typeface="Comic Sans MS" panose="030F0702030302020204" pitchFamily="66" charset="0"/>
                  <a:ea typeface="黑体" panose="02010609060101010101" pitchFamily="49" charset="-122"/>
                </a:rPr>
                <a:t>定义</a:t>
              </a:r>
              <a:r>
                <a:rPr kumimoji="0" lang="en-US" altLang="zh-CN" sz="3200" b="1">
                  <a:solidFill>
                    <a:srgbClr val="0033CC"/>
                  </a:solidFill>
                </a:rPr>
                <a:t>1</a:t>
              </a:r>
              <a:r>
                <a:rPr kumimoji="0" lang="zh-CN" altLang="en-US" sz="2800" b="1">
                  <a:latin typeface="Comic Sans MS" panose="030F0702030302020204" pitchFamily="66" charset="0"/>
                </a:rPr>
                <a:t>：设  是线性空间</a:t>
              </a:r>
              <a:r>
                <a:rPr kumimoji="0" lang="en-US" altLang="zh-CN" sz="2800" b="1"/>
                <a:t>V</a:t>
              </a:r>
              <a:r>
                <a:rPr kumimoji="0" lang="zh-CN" altLang="en-US" sz="2800" b="1">
                  <a:latin typeface="Comic Sans MS" panose="030F0702030302020204" pitchFamily="66" charset="0"/>
                </a:rPr>
                <a:t>的一个线性变换，</a:t>
              </a:r>
            </a:p>
          </p:txBody>
        </p:sp>
        <p:graphicFrame>
          <p:nvGraphicFramePr>
            <p:cNvPr id="5128" name="Object 8">
              <a:extLst>
                <a:ext uri="{FF2B5EF4-FFF2-40B4-BE49-F238E27FC236}">
                  <a16:creationId xmlns:a16="http://schemas.microsoft.com/office/drawing/2014/main" id="{2FA1671D-C7EF-4919-8BD7-8B80C1EA89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64" y="936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6" name="Equation" r:id="rId3" imgW="279360" imgH="228600" progId="Equation.DSMT4">
                    <p:embed/>
                  </p:oleObj>
                </mc:Choice>
                <mc:Fallback>
                  <p:oleObj name="Equation" r:id="rId3" imgW="27936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4" y="936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49" name="Group 29">
            <a:extLst>
              <a:ext uri="{FF2B5EF4-FFF2-40B4-BE49-F238E27FC236}">
                <a16:creationId xmlns:a16="http://schemas.microsoft.com/office/drawing/2014/main" id="{7AFF3F6D-05B9-43F9-B915-891DEDC24BDF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489349"/>
            <a:ext cx="4646612" cy="527050"/>
            <a:chOff x="400" y="1344"/>
            <a:chExt cx="2927" cy="332"/>
          </a:xfrm>
        </p:grpSpPr>
        <p:sp>
          <p:nvSpPr>
            <p:cNvPr id="5135" name="Rectangle 15">
              <a:extLst>
                <a:ext uri="{FF2B5EF4-FFF2-40B4-BE49-F238E27FC236}">
                  <a16:creationId xmlns:a16="http://schemas.microsoft.com/office/drawing/2014/main" id="{B5873C33-FC64-489F-8261-40241380B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344"/>
              <a:ext cx="14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集合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5136" name="Object 16">
              <a:extLst>
                <a:ext uri="{FF2B5EF4-FFF2-40B4-BE49-F238E27FC236}">
                  <a16:creationId xmlns:a16="http://schemas.microsoft.com/office/drawing/2014/main" id="{5B4ABC7E-B6F6-406A-A1DE-FB5321B2CC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79" y="1364"/>
            <a:ext cx="204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" name="Equation" r:id="rId5" imgW="3251160" imgH="495000" progId="Equation.DSMT4">
                    <p:embed/>
                  </p:oleObj>
                </mc:Choice>
                <mc:Fallback>
                  <p:oleObj name="Equation" r:id="rId5" imgW="3251160" imgH="4950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9" y="1364"/>
                          <a:ext cx="204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57" name="Group 37">
            <a:extLst>
              <a:ext uri="{FF2B5EF4-FFF2-40B4-BE49-F238E27FC236}">
                <a16:creationId xmlns:a16="http://schemas.microsoft.com/office/drawing/2014/main" id="{DB780C52-8EFF-41ED-A0EB-5419767A503A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281511"/>
            <a:ext cx="8604250" cy="519113"/>
            <a:chOff x="340" y="1752"/>
            <a:chExt cx="5420" cy="327"/>
          </a:xfrm>
        </p:grpSpPr>
        <p:sp>
          <p:nvSpPr>
            <p:cNvPr id="5137" name="Rectangle 17">
              <a:extLst>
                <a:ext uri="{FF2B5EF4-FFF2-40B4-BE49-F238E27FC236}">
                  <a16:creationId xmlns:a16="http://schemas.microsoft.com/office/drawing/2014/main" id="{280DB637-CC68-49E9-9AD9-D3BB8F1B9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752"/>
              <a:ext cx="54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称为</a:t>
              </a:r>
              <a:r>
                <a:rPr kumimoji="0" lang="zh-CN" altLang="en-US" b="1">
                  <a:solidFill>
                    <a:srgbClr val="CC0000"/>
                  </a:solidFill>
                  <a:ea typeface="黑体" panose="02010609060101010101" pitchFamily="49" charset="-122"/>
                </a:rPr>
                <a:t>线性变换　的值域</a:t>
              </a:r>
              <a:r>
                <a:rPr kumimoji="0" lang="zh-CN" altLang="en-US" b="1"/>
                <a:t>，也记作　　　或</a:t>
              </a:r>
              <a:r>
                <a:rPr kumimoji="0" lang="en-US" altLang="zh-CN"/>
                <a:t> </a:t>
              </a:r>
              <a:r>
                <a:rPr kumimoji="0" lang="zh-CN" altLang="en-US"/>
                <a:t>　　　</a:t>
              </a:r>
            </a:p>
          </p:txBody>
        </p:sp>
        <p:graphicFrame>
          <p:nvGraphicFramePr>
            <p:cNvPr id="5146" name="Object 26">
              <a:extLst>
                <a:ext uri="{FF2B5EF4-FFF2-40B4-BE49-F238E27FC236}">
                  <a16:creationId xmlns:a16="http://schemas.microsoft.com/office/drawing/2014/main" id="{EA6F8952-5899-49C8-A09D-E008CA300D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78" y="1797"/>
            <a:ext cx="136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8" name="Equation" r:id="rId7" imgW="2158920" imgH="419040" progId="Equation.DSMT4">
                    <p:embed/>
                  </p:oleObj>
                </mc:Choice>
                <mc:Fallback>
                  <p:oleObj name="Equation" r:id="rId7" imgW="2158920" imgH="41904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8" y="1797"/>
                          <a:ext cx="1360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9" name="Object 19">
              <a:extLst>
                <a:ext uri="{FF2B5EF4-FFF2-40B4-BE49-F238E27FC236}">
                  <a16:creationId xmlns:a16="http://schemas.microsoft.com/office/drawing/2014/main" id="{BC223742-24D4-4A5D-A744-FF70CC5392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1843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9" name="Equation" r:id="rId9" imgW="279360" imgH="228600" progId="Equation.DSMT4">
                    <p:embed/>
                  </p:oleObj>
                </mc:Choice>
                <mc:Fallback>
                  <p:oleObj name="Equation" r:id="rId9" imgW="27936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1843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51" name="Group 31">
            <a:extLst>
              <a:ext uri="{FF2B5EF4-FFF2-40B4-BE49-F238E27FC236}">
                <a16:creationId xmlns:a16="http://schemas.microsoft.com/office/drawing/2014/main" id="{1253CB35-1878-458B-BF5E-9A32D5FB8944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145111"/>
            <a:ext cx="5611812" cy="533400"/>
            <a:chOff x="431" y="2659"/>
            <a:chExt cx="3535" cy="336"/>
          </a:xfrm>
        </p:grpSpPr>
        <p:sp>
          <p:nvSpPr>
            <p:cNvPr id="5140" name="Rectangle 20">
              <a:extLst>
                <a:ext uri="{FF2B5EF4-FFF2-40B4-BE49-F238E27FC236}">
                  <a16:creationId xmlns:a16="http://schemas.microsoft.com/office/drawing/2014/main" id="{0044B4A2-3678-4C6A-B8C5-CD2A67D96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659"/>
              <a:ext cx="1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集合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5141" name="Object 21">
              <a:extLst>
                <a:ext uri="{FF2B5EF4-FFF2-40B4-BE49-F238E27FC236}">
                  <a16:creationId xmlns:a16="http://schemas.microsoft.com/office/drawing/2014/main" id="{0F351760-44B6-42EF-8A34-65EA951AF79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38" y="2675"/>
            <a:ext cx="2728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0" name="Equation" r:id="rId11" imgW="4330440" imgH="507960" progId="Equation.DSMT4">
                    <p:embed/>
                  </p:oleObj>
                </mc:Choice>
                <mc:Fallback>
                  <p:oleObj name="Equation" r:id="rId11" imgW="4330440" imgH="50796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8" y="2675"/>
                          <a:ext cx="2728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53" name="Group 33">
            <a:extLst>
              <a:ext uri="{FF2B5EF4-FFF2-40B4-BE49-F238E27FC236}">
                <a16:creationId xmlns:a16="http://schemas.microsoft.com/office/drawing/2014/main" id="{AD934D65-A271-42D4-8A7E-3F27044B9257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008711"/>
            <a:ext cx="7056437" cy="519113"/>
            <a:chOff x="385" y="3339"/>
            <a:chExt cx="4445" cy="327"/>
          </a:xfrm>
        </p:grpSpPr>
        <p:sp>
          <p:nvSpPr>
            <p:cNvPr id="5144" name="Rectangle 24">
              <a:extLst>
                <a:ext uri="{FF2B5EF4-FFF2-40B4-BE49-F238E27FC236}">
                  <a16:creationId xmlns:a16="http://schemas.microsoft.com/office/drawing/2014/main" id="{465BAAD6-7FB8-49AA-86B6-6285BD27C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339"/>
              <a:ext cx="44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称为</a:t>
              </a:r>
              <a:r>
                <a:rPr kumimoji="0" lang="zh-CN" altLang="en-US" b="1">
                  <a:solidFill>
                    <a:srgbClr val="CC0000"/>
                  </a:solidFill>
                  <a:ea typeface="黑体" panose="02010609060101010101" pitchFamily="49" charset="-122"/>
                </a:rPr>
                <a:t>线性变换　的核</a:t>
              </a:r>
              <a:r>
                <a:rPr kumimoji="0" lang="zh-CN" altLang="en-US" b="1"/>
                <a:t>，也记作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5145" name="Object 25">
              <a:extLst>
                <a:ext uri="{FF2B5EF4-FFF2-40B4-BE49-F238E27FC236}">
                  <a16:creationId xmlns:a16="http://schemas.microsoft.com/office/drawing/2014/main" id="{863732E7-59B6-4544-8EF9-102630AB7C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13" y="3430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1" name="Equation" r:id="rId13" imgW="279360" imgH="228600" progId="Equation.DSMT4">
                    <p:embed/>
                  </p:oleObj>
                </mc:Choice>
                <mc:Fallback>
                  <p:oleObj name="Equation" r:id="rId13" imgW="279360" imgH="2286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3" y="3430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7" name="Object 27">
              <a:extLst>
                <a:ext uri="{FF2B5EF4-FFF2-40B4-BE49-F238E27FC236}">
                  <a16:creationId xmlns:a16="http://schemas.microsoft.com/office/drawing/2014/main" id="{1840530E-BC0F-4E70-BBBB-4D8A5CB91B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24" y="3430"/>
            <a:ext cx="576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2" name="Equation" r:id="rId14" imgW="914400" imgH="304560" progId="Equation.DSMT4">
                    <p:embed/>
                  </p:oleObj>
                </mc:Choice>
                <mc:Fallback>
                  <p:oleObj name="Equation" r:id="rId14" imgW="914400" imgH="30456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3430"/>
                          <a:ext cx="576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54" name="Group 34">
            <a:extLst>
              <a:ext uri="{FF2B5EF4-FFF2-40B4-BE49-F238E27FC236}">
                <a16:creationId xmlns:a16="http://schemas.microsoft.com/office/drawing/2014/main" id="{45AF5F7B-0DBA-4129-A4F1-137FF5CA287C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873899"/>
            <a:ext cx="7343775" cy="579437"/>
            <a:chOff x="431" y="191"/>
            <a:chExt cx="4626" cy="365"/>
          </a:xfrm>
        </p:grpSpPr>
        <p:sp>
          <p:nvSpPr>
            <p:cNvPr id="5155" name="Rectangle 35">
              <a:extLst>
                <a:ext uri="{FF2B5EF4-FFF2-40B4-BE49-F238E27FC236}">
                  <a16:creationId xmlns:a16="http://schemas.microsoft.com/office/drawing/2014/main" id="{96A4A841-C63F-4FDB-8E7E-935409943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91"/>
              <a:ext cx="462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sz="3200" b="1">
                  <a:solidFill>
                    <a:srgbClr val="003399"/>
                  </a:solidFill>
                  <a:ea typeface="黑体" panose="02010609060101010101" pitchFamily="49" charset="-122"/>
                </a:rPr>
                <a:t>注：</a:t>
              </a:r>
              <a:r>
                <a:rPr kumimoji="0" lang="zh-CN" altLang="en-US" b="1"/>
                <a:t>　                   皆为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的子空间</a:t>
              </a:r>
              <a:r>
                <a:rPr kumimoji="0" lang="en-US" altLang="zh-CN" b="1"/>
                <a:t>.</a:t>
              </a:r>
              <a:endParaRPr kumimoji="0" lang="en-US" altLang="zh-CN"/>
            </a:p>
          </p:txBody>
        </p:sp>
        <p:graphicFrame>
          <p:nvGraphicFramePr>
            <p:cNvPr id="5156" name="Object 36">
              <a:extLst>
                <a:ext uri="{FF2B5EF4-FFF2-40B4-BE49-F238E27FC236}">
                  <a16:creationId xmlns:a16="http://schemas.microsoft.com/office/drawing/2014/main" id="{DA960708-CA30-42FE-8B0D-97D6FD7B3F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6" y="210"/>
            <a:ext cx="1288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3" name="Equation" r:id="rId16" imgW="2044440" imgH="469800" progId="Equation.DSMT4">
                    <p:embed/>
                  </p:oleObj>
                </mc:Choice>
                <mc:Fallback>
                  <p:oleObj name="Equation" r:id="rId16" imgW="2044440" imgH="4698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" y="210"/>
                          <a:ext cx="1288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35A8454B-49A8-4E89-9DA7-5BE20651A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1844824"/>
            <a:ext cx="597693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sz="5400" b="1" dirty="0"/>
              <a:t>作业</a:t>
            </a:r>
            <a:endParaRPr kumimoji="0" lang="en-US" altLang="zh-CN" sz="5400" b="1" dirty="0"/>
          </a:p>
          <a:p>
            <a:endParaRPr kumimoji="0" lang="en-US" altLang="zh-CN" sz="5400" b="1" dirty="0"/>
          </a:p>
          <a:p>
            <a:r>
              <a:rPr kumimoji="0" lang="en-US" altLang="zh-CN" sz="5400" b="1" dirty="0"/>
              <a:t>P319     14</a:t>
            </a:r>
            <a:endParaRPr kumimoji="0" lang="zh-CN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67920152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0" name="Group 18">
            <a:extLst>
              <a:ext uri="{FF2B5EF4-FFF2-40B4-BE49-F238E27FC236}">
                <a16:creationId xmlns:a16="http://schemas.microsoft.com/office/drawing/2014/main" id="{2CA3D2D7-2C1D-4C9D-A792-A9A7D8106B75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038944"/>
            <a:ext cx="7300912" cy="519113"/>
            <a:chOff x="476" y="709"/>
            <a:chExt cx="4599" cy="327"/>
          </a:xfrm>
        </p:grpSpPr>
        <p:sp>
          <p:nvSpPr>
            <p:cNvPr id="38914" name="Rectangle 2">
              <a:extLst>
                <a:ext uri="{FF2B5EF4-FFF2-40B4-BE49-F238E27FC236}">
                  <a16:creationId xmlns:a16="http://schemas.microsoft.com/office/drawing/2014/main" id="{A0957115-7C33-4623-816A-D3F05AC2B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09"/>
              <a:ext cx="45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事实上，   　                               且对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38915" name="Object 3">
              <a:extLst>
                <a:ext uri="{FF2B5EF4-FFF2-40B4-BE49-F238E27FC236}">
                  <a16:creationId xmlns:a16="http://schemas.microsoft.com/office/drawing/2014/main" id="{C9D558B7-7D9E-477B-876C-400BA7C5EA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7" y="755"/>
            <a:ext cx="195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8" name="Equation" r:id="rId3" imgW="3098520" imgH="393480" progId="Equation.DSMT4">
                    <p:embed/>
                  </p:oleObj>
                </mc:Choice>
                <mc:Fallback>
                  <p:oleObj name="Equation" r:id="rId3" imgW="3098520" imgH="3934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" y="755"/>
                          <a:ext cx="195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524E6B06-EC50-4DE7-8899-A76DF07C9A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694711"/>
              </p:ext>
            </p:extLst>
          </p:nvPr>
        </p:nvGraphicFramePr>
        <p:xfrm>
          <a:off x="1463675" y="1867619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9" name="Equation" r:id="rId5" imgW="4419360" imgH="419040" progId="Equation.DSMT4">
                  <p:embed/>
                </p:oleObj>
              </mc:Choice>
              <mc:Fallback>
                <p:oleObj name="Equation" r:id="rId5" imgW="44193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1867619"/>
                        <a:ext cx="4419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31" name="Group 19">
            <a:extLst>
              <a:ext uri="{FF2B5EF4-FFF2-40B4-BE49-F238E27FC236}">
                <a16:creationId xmlns:a16="http://schemas.microsoft.com/office/drawing/2014/main" id="{1B300BA6-85CA-45BD-AFCD-BB6AE4469F39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621682"/>
            <a:ext cx="5395912" cy="519112"/>
            <a:chOff x="476" y="1797"/>
            <a:chExt cx="3399" cy="327"/>
          </a:xfrm>
        </p:grpSpPr>
        <p:sp>
          <p:nvSpPr>
            <p:cNvPr id="38917" name="Rectangle 5">
              <a:extLst>
                <a:ext uri="{FF2B5EF4-FFF2-40B4-BE49-F238E27FC236}">
                  <a16:creationId xmlns:a16="http://schemas.microsoft.com/office/drawing/2014/main" id="{39162533-0E93-4B83-AFDE-537C8EE26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797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有</a:t>
              </a:r>
            </a:p>
          </p:txBody>
        </p:sp>
        <p:graphicFrame>
          <p:nvGraphicFramePr>
            <p:cNvPr id="38918" name="Object 6">
              <a:extLst>
                <a:ext uri="{FF2B5EF4-FFF2-40B4-BE49-F238E27FC236}">
                  <a16:creationId xmlns:a16="http://schemas.microsoft.com/office/drawing/2014/main" id="{BD7A932F-10F2-48DC-B01D-086568F9B41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23" y="1829"/>
            <a:ext cx="295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90" name="Equation" r:id="rId7" imgW="4686120" imgH="393480" progId="Equation.DSMT4">
                    <p:embed/>
                  </p:oleObj>
                </mc:Choice>
                <mc:Fallback>
                  <p:oleObj name="Equation" r:id="rId7" imgW="4686120" imgH="393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3" y="1829"/>
                          <a:ext cx="295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919" name="Object 7">
            <a:extLst>
              <a:ext uri="{FF2B5EF4-FFF2-40B4-BE49-F238E27FC236}">
                <a16:creationId xmlns:a16="http://schemas.microsoft.com/office/drawing/2014/main" id="{7728A96E-B5E2-4B28-8374-167974526A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542417"/>
              </p:ext>
            </p:extLst>
          </p:nvPr>
        </p:nvGraphicFramePr>
        <p:xfrm>
          <a:off x="1763713" y="3486869"/>
          <a:ext cx="3378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1" name="Equation" r:id="rId9" imgW="3377880" imgH="393480" progId="Equation.DSMT4">
                  <p:embed/>
                </p:oleObj>
              </mc:Choice>
              <mc:Fallback>
                <p:oleObj name="Equation" r:id="rId9" imgW="33778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486869"/>
                        <a:ext cx="3378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32" name="Group 20">
            <a:extLst>
              <a:ext uri="{FF2B5EF4-FFF2-40B4-BE49-F238E27FC236}">
                <a16:creationId xmlns:a16="http://schemas.microsoft.com/office/drawing/2014/main" id="{F9FADFBE-C1F9-484E-B879-515F292052C4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279032"/>
            <a:ext cx="7937500" cy="519112"/>
            <a:chOff x="431" y="2840"/>
            <a:chExt cx="5000" cy="327"/>
          </a:xfrm>
        </p:grpSpPr>
        <p:sp>
          <p:nvSpPr>
            <p:cNvPr id="38920" name="Rectangle 8">
              <a:extLst>
                <a:ext uri="{FF2B5EF4-FFF2-40B4-BE49-F238E27FC236}">
                  <a16:creationId xmlns:a16="http://schemas.microsoft.com/office/drawing/2014/main" id="{FBD59242-20B7-4609-ACE0-BD4A26017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840"/>
              <a:ext cx="50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即          对于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的加法与数量乘法封闭</a:t>
              </a:r>
              <a:r>
                <a:rPr kumimoji="0" lang="en-US" altLang="zh-CN" b="1"/>
                <a:t>.</a:t>
              </a:r>
            </a:p>
          </p:txBody>
        </p:sp>
        <p:graphicFrame>
          <p:nvGraphicFramePr>
            <p:cNvPr id="38921" name="Object 9">
              <a:extLst>
                <a:ext uri="{FF2B5EF4-FFF2-40B4-BE49-F238E27FC236}">
                  <a16:creationId xmlns:a16="http://schemas.microsoft.com/office/drawing/2014/main" id="{769B8379-12E3-42D7-86BB-440D05AB78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1" y="2885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92" name="Equation" r:id="rId11" imgW="787320" imgH="393480" progId="Equation.DSMT4">
                    <p:embed/>
                  </p:oleObj>
                </mc:Choice>
                <mc:Fallback>
                  <p:oleObj name="Equation" r:id="rId11" imgW="787320" imgH="393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" y="2885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33" name="Group 21">
            <a:extLst>
              <a:ext uri="{FF2B5EF4-FFF2-40B4-BE49-F238E27FC236}">
                <a16:creationId xmlns:a16="http://schemas.microsoft.com/office/drawing/2014/main" id="{B03E084F-099B-46F7-B04F-E10204DCEACB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5142632"/>
            <a:ext cx="5502275" cy="519112"/>
            <a:chOff x="521" y="3385"/>
            <a:chExt cx="3466" cy="327"/>
          </a:xfrm>
        </p:grpSpPr>
        <p:graphicFrame>
          <p:nvGraphicFramePr>
            <p:cNvPr id="38922" name="Object 10">
              <a:extLst>
                <a:ext uri="{FF2B5EF4-FFF2-40B4-BE49-F238E27FC236}">
                  <a16:creationId xmlns:a16="http://schemas.microsoft.com/office/drawing/2014/main" id="{18FED6DE-6113-4699-B7F7-454FC8E556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1" y="3431"/>
            <a:ext cx="6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93" name="Equation" r:id="rId13" imgW="1091880" imgH="393480" progId="Equation.DSMT4">
                    <p:embed/>
                  </p:oleObj>
                </mc:Choice>
                <mc:Fallback>
                  <p:oleObj name="Equation" r:id="rId13" imgW="1091880" imgH="3934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3431"/>
                          <a:ext cx="68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3" name="Rectangle 11">
              <a:extLst>
                <a:ext uri="{FF2B5EF4-FFF2-40B4-BE49-F238E27FC236}">
                  <a16:creationId xmlns:a16="http://schemas.microsoft.com/office/drawing/2014/main" id="{EDC120CE-0A9A-4A36-9512-D3C454774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3385"/>
              <a:ext cx="28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为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的子空间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</p:grpSp>
      <p:grpSp>
        <p:nvGrpSpPr>
          <p:cNvPr id="38939" name="Group 27">
            <a:extLst>
              <a:ext uri="{FF2B5EF4-FFF2-40B4-BE49-F238E27FC236}">
                <a16:creationId xmlns:a16="http://schemas.microsoft.com/office/drawing/2014/main" id="{307444F6-248C-45DD-A5FB-6527250DF6BC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6006232"/>
            <a:ext cx="4176713" cy="519112"/>
            <a:chOff x="793" y="3385"/>
            <a:chExt cx="2631" cy="327"/>
          </a:xfrm>
        </p:grpSpPr>
        <p:sp>
          <p:nvSpPr>
            <p:cNvPr id="38934" name="Rectangle 22">
              <a:extLst>
                <a:ext uri="{FF2B5EF4-FFF2-40B4-BE49-F238E27FC236}">
                  <a16:creationId xmlns:a16="http://schemas.microsoft.com/office/drawing/2014/main" id="{EECDB16B-CB49-4D88-A0F2-59235155C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3385"/>
              <a:ext cx="26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再看　　　 　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38935" name="Object 23">
              <a:extLst>
                <a:ext uri="{FF2B5EF4-FFF2-40B4-BE49-F238E27FC236}">
                  <a16:creationId xmlns:a16="http://schemas.microsoft.com/office/drawing/2014/main" id="{10D1E231-BB74-40C5-A5A0-B2D6075F130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14" y="3385"/>
            <a:ext cx="66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94" name="Equation" r:id="rId15" imgW="1054080" imgH="469800" progId="Equation.DSMT4">
                    <p:embed/>
                  </p:oleObj>
                </mc:Choice>
                <mc:Fallback>
                  <p:oleObj name="Equation" r:id="rId15" imgW="1054080" imgH="4698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4" y="3385"/>
                          <a:ext cx="66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38" name="Group 26">
            <a:extLst>
              <a:ext uri="{FF2B5EF4-FFF2-40B4-BE49-F238E27FC236}">
                <a16:creationId xmlns:a16="http://schemas.microsoft.com/office/drawing/2014/main" id="{EF8051F5-30BC-47A0-953C-EF75842D8FAA}"/>
              </a:ext>
            </a:extLst>
          </p:cNvPr>
          <p:cNvGrpSpPr>
            <a:grpSpLocks/>
          </p:cNvGrpSpPr>
          <p:nvPr/>
        </p:nvGrpSpPr>
        <p:grpSpPr bwMode="auto">
          <a:xfrm>
            <a:off x="3348038" y="6006232"/>
            <a:ext cx="4152900" cy="519112"/>
            <a:chOff x="2109" y="3339"/>
            <a:chExt cx="2616" cy="327"/>
          </a:xfrm>
        </p:grpSpPr>
        <p:graphicFrame>
          <p:nvGraphicFramePr>
            <p:cNvPr id="38936" name="Object 24">
              <a:extLst>
                <a:ext uri="{FF2B5EF4-FFF2-40B4-BE49-F238E27FC236}">
                  <a16:creationId xmlns:a16="http://schemas.microsoft.com/office/drawing/2014/main" id="{2FDF8750-4A6D-4CF2-8F4B-6F14FEE1C8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3339"/>
            <a:ext cx="193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95" name="Equation" r:id="rId17" imgW="3073320" imgH="469800" progId="Equation.DSMT4">
                    <p:embed/>
                  </p:oleObj>
                </mc:Choice>
                <mc:Fallback>
                  <p:oleObj name="Equation" r:id="rId17" imgW="3073320" imgH="4698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3339"/>
                          <a:ext cx="1936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37" name="Rectangle 25">
              <a:extLst>
                <a:ext uri="{FF2B5EF4-FFF2-40B4-BE49-F238E27FC236}">
                  <a16:creationId xmlns:a16="http://schemas.microsoft.com/office/drawing/2014/main" id="{568A8213-14F5-4BF4-B377-D1A7BCF37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3339"/>
              <a:ext cx="19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首先，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14" name="Group 26">
            <a:extLst>
              <a:ext uri="{FF2B5EF4-FFF2-40B4-BE49-F238E27FC236}">
                <a16:creationId xmlns:a16="http://schemas.microsoft.com/office/drawing/2014/main" id="{F73FFCCE-6BB5-4D72-A9D8-78B5B6A71F48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758081"/>
            <a:ext cx="8532812" cy="519113"/>
            <a:chOff x="385" y="799"/>
            <a:chExt cx="5375" cy="327"/>
          </a:xfrm>
        </p:grpSpPr>
        <p:sp>
          <p:nvSpPr>
            <p:cNvPr id="37890" name="Rectangle 2">
              <a:extLst>
                <a:ext uri="{FF2B5EF4-FFF2-40B4-BE49-F238E27FC236}">
                  <a16:creationId xmlns:a16="http://schemas.microsoft.com/office/drawing/2014/main" id="{A772F325-FE67-470C-8C53-D36F23822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799"/>
              <a:ext cx="53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又对　                          有                                  从而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37891" name="Object 3">
              <a:extLst>
                <a:ext uri="{FF2B5EF4-FFF2-40B4-BE49-F238E27FC236}">
                  <a16:creationId xmlns:a16="http://schemas.microsoft.com/office/drawing/2014/main" id="{916CC818-DEE7-4A6C-88EC-9D0575B5EFA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799"/>
            <a:ext cx="146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66" name="Equation" r:id="rId3" imgW="2323800" imgH="469800" progId="Equation.DSMT4">
                    <p:embed/>
                  </p:oleObj>
                </mc:Choice>
                <mc:Fallback>
                  <p:oleObj name="Equation" r:id="rId3" imgW="2323800" imgH="4698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799"/>
                          <a:ext cx="146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2" name="Object 4">
              <a:extLst>
                <a:ext uri="{FF2B5EF4-FFF2-40B4-BE49-F238E27FC236}">
                  <a16:creationId xmlns:a16="http://schemas.microsoft.com/office/drawing/2014/main" id="{67A16938-2B90-460E-9120-0A394C7E4C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41" y="831"/>
            <a:ext cx="17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67" name="Equation" r:id="rId5" imgW="2743200" imgH="393480" progId="Equation.DSMT4">
                    <p:embed/>
                  </p:oleObj>
                </mc:Choice>
                <mc:Fallback>
                  <p:oleObj name="Equation" r:id="rId5" imgW="2743200" imgH="3934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1" y="831"/>
                          <a:ext cx="172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893" name="Object 5">
            <a:extLst>
              <a:ext uri="{FF2B5EF4-FFF2-40B4-BE49-F238E27FC236}">
                <a16:creationId xmlns:a16="http://schemas.microsoft.com/office/drawing/2014/main" id="{BE70610D-EB34-4109-85DB-11A40A9A1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142584"/>
              </p:ext>
            </p:extLst>
          </p:nvPr>
        </p:nvGraphicFramePr>
        <p:xfrm>
          <a:off x="1476375" y="2621681"/>
          <a:ext cx="4191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8" name="Equation" r:id="rId7" imgW="4190760" imgH="393480" progId="Equation.DSMT4">
                  <p:embed/>
                </p:oleObj>
              </mc:Choice>
              <mc:Fallback>
                <p:oleObj name="Equation" r:id="rId7" imgW="41907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621681"/>
                        <a:ext cx="4191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>
            <a:extLst>
              <a:ext uri="{FF2B5EF4-FFF2-40B4-BE49-F238E27FC236}">
                <a16:creationId xmlns:a16="http://schemas.microsoft.com/office/drawing/2014/main" id="{8E944F79-89A9-4F60-9608-60ADE4163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267582"/>
              </p:ext>
            </p:extLst>
          </p:nvPr>
        </p:nvGraphicFramePr>
        <p:xfrm>
          <a:off x="1457325" y="3413844"/>
          <a:ext cx="544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9" name="Equation" r:id="rId9" imgW="5448240" imgH="419040" progId="Equation.DSMT4">
                  <p:embed/>
                </p:oleObj>
              </mc:Choice>
              <mc:Fallback>
                <p:oleObj name="Equation" r:id="rId9" imgW="544824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3413844"/>
                        <a:ext cx="5448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17" name="Group 29">
            <a:extLst>
              <a:ext uri="{FF2B5EF4-FFF2-40B4-BE49-F238E27FC236}">
                <a16:creationId xmlns:a16="http://schemas.microsoft.com/office/drawing/2014/main" id="{3A036BFB-C71E-435C-B149-1C9BAA060DA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206006"/>
            <a:ext cx="5011737" cy="519113"/>
            <a:chOff x="431" y="2387"/>
            <a:chExt cx="3157" cy="327"/>
          </a:xfrm>
        </p:grpSpPr>
        <p:sp>
          <p:nvSpPr>
            <p:cNvPr id="37895" name="Rectangle 7">
              <a:extLst>
                <a:ext uri="{FF2B5EF4-FFF2-40B4-BE49-F238E27FC236}">
                  <a16:creationId xmlns:a16="http://schemas.microsoft.com/office/drawing/2014/main" id="{B0BCDC40-B000-4807-8035-08F4E199A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387"/>
              <a:ext cx="17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即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37896" name="Object 8">
              <a:extLst>
                <a:ext uri="{FF2B5EF4-FFF2-40B4-BE49-F238E27FC236}">
                  <a16:creationId xmlns:a16="http://schemas.microsoft.com/office/drawing/2014/main" id="{C6AD52F4-9D64-4687-B0FA-CD2461C638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2387"/>
            <a:ext cx="270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70" name="Equation" r:id="rId11" imgW="4292280" imgH="469800" progId="Equation.DSMT4">
                    <p:embed/>
                  </p:oleObj>
                </mc:Choice>
                <mc:Fallback>
                  <p:oleObj name="Equation" r:id="rId11" imgW="4292280" imgH="4698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387"/>
                          <a:ext cx="270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916" name="Group 28">
            <a:extLst>
              <a:ext uri="{FF2B5EF4-FFF2-40B4-BE49-F238E27FC236}">
                <a16:creationId xmlns:a16="http://schemas.microsoft.com/office/drawing/2014/main" id="{FED46623-85B7-411A-B9A8-0901368EE507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6006231"/>
            <a:ext cx="5399087" cy="519113"/>
            <a:chOff x="431" y="3430"/>
            <a:chExt cx="3401" cy="327"/>
          </a:xfrm>
        </p:grpSpPr>
        <p:sp>
          <p:nvSpPr>
            <p:cNvPr id="37899" name="Rectangle 11">
              <a:extLst>
                <a:ext uri="{FF2B5EF4-FFF2-40B4-BE49-F238E27FC236}">
                  <a16:creationId xmlns:a16="http://schemas.microsoft.com/office/drawing/2014/main" id="{47D789F3-8412-4116-B0D2-D1036C52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430"/>
              <a:ext cx="34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故            为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的子空间</a:t>
              </a:r>
              <a:r>
                <a:rPr kumimoji="0" lang="en-US" altLang="zh-CN" b="1"/>
                <a:t>.</a:t>
              </a:r>
            </a:p>
          </p:txBody>
        </p:sp>
        <p:graphicFrame>
          <p:nvGraphicFramePr>
            <p:cNvPr id="37900" name="Object 12">
              <a:extLst>
                <a:ext uri="{FF2B5EF4-FFF2-40B4-BE49-F238E27FC236}">
                  <a16:creationId xmlns:a16="http://schemas.microsoft.com/office/drawing/2014/main" id="{B054E582-1E80-4662-8A88-F78F7E089DF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8" y="3430"/>
            <a:ext cx="61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71" name="Equation" r:id="rId13" imgW="977760" imgH="469800" progId="Equation.DSMT4">
                    <p:embed/>
                  </p:oleObj>
                </mc:Choice>
                <mc:Fallback>
                  <p:oleObj name="Equation" r:id="rId13" imgW="977760" imgH="469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3430"/>
                          <a:ext cx="616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912" name="Object 24">
            <a:extLst>
              <a:ext uri="{FF2B5EF4-FFF2-40B4-BE49-F238E27FC236}">
                <a16:creationId xmlns:a16="http://schemas.microsoft.com/office/drawing/2014/main" id="{517BBFC4-64FA-4A77-98A0-06DAB80836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89720"/>
              </p:ext>
            </p:extLst>
          </p:nvPr>
        </p:nvGraphicFramePr>
        <p:xfrm>
          <a:off x="1331913" y="965919"/>
          <a:ext cx="3797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2" name="Equation" r:id="rId15" imgW="3797280" imgH="469800" progId="Equation.DSMT4">
                  <p:embed/>
                </p:oleObj>
              </mc:Choice>
              <mc:Fallback>
                <p:oleObj name="Equation" r:id="rId15" imgW="3797280" imgH="469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965919"/>
                        <a:ext cx="3797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15" name="Group 27">
            <a:extLst>
              <a:ext uri="{FF2B5EF4-FFF2-40B4-BE49-F238E27FC236}">
                <a16:creationId xmlns:a16="http://schemas.microsoft.com/office/drawing/2014/main" id="{ECB59E32-502F-4C75-ACA0-730295FF4DD9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142631"/>
            <a:ext cx="7632700" cy="519113"/>
            <a:chOff x="476" y="2931"/>
            <a:chExt cx="4808" cy="327"/>
          </a:xfrm>
        </p:grpSpPr>
        <p:graphicFrame>
          <p:nvGraphicFramePr>
            <p:cNvPr id="37897" name="Object 9">
              <a:extLst>
                <a:ext uri="{FF2B5EF4-FFF2-40B4-BE49-F238E27FC236}">
                  <a16:creationId xmlns:a16="http://schemas.microsoft.com/office/drawing/2014/main" id="{E1300595-515B-4BD2-B8FF-B1BF54F327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" y="2931"/>
            <a:ext cx="80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73" name="Equation" r:id="rId17" imgW="1269720" imgH="469800" progId="Equation.DSMT4">
                    <p:embed/>
                  </p:oleObj>
                </mc:Choice>
                <mc:Fallback>
                  <p:oleObj name="Equation" r:id="rId17" imgW="1269720" imgH="469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2931"/>
                          <a:ext cx="800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913" name="Rectangle 25">
              <a:extLst>
                <a:ext uri="{FF2B5EF4-FFF2-40B4-BE49-F238E27FC236}">
                  <a16:creationId xmlns:a16="http://schemas.microsoft.com/office/drawing/2014/main" id="{F2E522D9-E8FA-47AA-B142-5FEACDB24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2931"/>
              <a:ext cx="39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对于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的加法与数量乘法封闭</a:t>
              </a:r>
              <a:r>
                <a:rPr kumimoji="0" lang="en-US" altLang="zh-CN" b="1"/>
                <a:t>.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92" name="Group 20">
            <a:extLst>
              <a:ext uri="{FF2B5EF4-FFF2-40B4-BE49-F238E27FC236}">
                <a16:creationId xmlns:a16="http://schemas.microsoft.com/office/drawing/2014/main" id="{5CE4C191-58E6-483E-9161-8BA4EE077E35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895052"/>
            <a:ext cx="9139237" cy="579438"/>
            <a:chOff x="431" y="300"/>
            <a:chExt cx="5757" cy="365"/>
          </a:xfrm>
        </p:grpSpPr>
        <p:sp>
          <p:nvSpPr>
            <p:cNvPr id="54278" name="Rectangle 6">
              <a:extLst>
                <a:ext uri="{FF2B5EF4-FFF2-40B4-BE49-F238E27FC236}">
                  <a16:creationId xmlns:a16="http://schemas.microsoft.com/office/drawing/2014/main" id="{81897A3A-5CA6-4658-867A-746950212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00"/>
              <a:ext cx="57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sz="3200" b="1">
                  <a:solidFill>
                    <a:srgbClr val="0033CC"/>
                  </a:solidFill>
                  <a:latin typeface="Comic Sans MS" panose="030F0702030302020204" pitchFamily="66" charset="0"/>
                  <a:ea typeface="黑体" panose="02010609060101010101" pitchFamily="49" charset="-122"/>
                </a:rPr>
                <a:t>定义</a:t>
              </a:r>
              <a:r>
                <a:rPr kumimoji="0" lang="en-US" altLang="zh-CN" sz="3200" b="1">
                  <a:solidFill>
                    <a:srgbClr val="0033CC"/>
                  </a:solidFill>
                </a:rPr>
                <a:t>2</a:t>
              </a:r>
              <a:r>
                <a:rPr kumimoji="0" lang="zh-CN" altLang="en-US" b="1">
                  <a:latin typeface="Comic Sans MS" panose="030F0702030302020204" pitchFamily="66" charset="0"/>
                </a:rPr>
                <a:t>：</a:t>
              </a:r>
              <a:r>
                <a:rPr kumimoji="0" lang="zh-CN" altLang="en-US" b="1"/>
                <a:t>线性变换　的值域 　　的维数称为　</a:t>
              </a:r>
              <a:r>
                <a:rPr kumimoji="0" lang="zh-CN" altLang="en-US" b="1">
                  <a:solidFill>
                    <a:srgbClr val="CC0000"/>
                  </a:solidFill>
                  <a:ea typeface="黑体" panose="02010609060101010101" pitchFamily="49" charset="-122"/>
                </a:rPr>
                <a:t>的秩</a:t>
              </a:r>
              <a:r>
                <a:rPr kumimoji="0" lang="zh-CN" altLang="en-US" b="1"/>
                <a:t>；</a:t>
              </a:r>
              <a:endParaRPr kumimoji="0" lang="en-US" altLang="zh-CN" b="1">
                <a:latin typeface="Comic Sans MS" panose="030F0702030302020204" pitchFamily="66" charset="0"/>
              </a:endParaRPr>
            </a:p>
          </p:txBody>
        </p:sp>
        <p:graphicFrame>
          <p:nvGraphicFramePr>
            <p:cNvPr id="54284" name="Object 12">
              <a:extLst>
                <a:ext uri="{FF2B5EF4-FFF2-40B4-BE49-F238E27FC236}">
                  <a16:creationId xmlns:a16="http://schemas.microsoft.com/office/drawing/2014/main" id="{18D1BF10-F9E4-4A7A-94F4-F550B218D4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52" y="391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3" name="Equation" r:id="rId3" imgW="787320" imgH="393480" progId="Equation.DSMT4">
                    <p:embed/>
                  </p:oleObj>
                </mc:Choice>
                <mc:Fallback>
                  <p:oleObj name="Equation" r:id="rId3" imgW="787320" imgH="3934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91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88" name="Object 16">
              <a:extLst>
                <a:ext uri="{FF2B5EF4-FFF2-40B4-BE49-F238E27FC236}">
                  <a16:creationId xmlns:a16="http://schemas.microsoft.com/office/drawing/2014/main" id="{B2076FE8-FF82-41C2-83B1-A9E818387A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90" y="436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4" name="Equation" r:id="rId5" imgW="279360" imgH="228600" progId="Equation.DSMT4">
                    <p:embed/>
                  </p:oleObj>
                </mc:Choice>
                <mc:Fallback>
                  <p:oleObj name="Equation" r:id="rId5" imgW="279360" imgH="2286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436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90" name="Object 18">
              <a:extLst>
                <a:ext uri="{FF2B5EF4-FFF2-40B4-BE49-F238E27FC236}">
                  <a16:creationId xmlns:a16="http://schemas.microsoft.com/office/drawing/2014/main" id="{DC93E23C-E003-47A4-BDFA-B747DF274F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85" y="436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5" name="Equation" r:id="rId7" imgW="279360" imgH="228600" progId="Equation.DSMT4">
                    <p:embed/>
                  </p:oleObj>
                </mc:Choice>
                <mc:Fallback>
                  <p:oleObj name="Equation" r:id="rId7" imgW="279360" imgH="2286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436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293" name="Group 21">
            <a:extLst>
              <a:ext uri="{FF2B5EF4-FFF2-40B4-BE49-F238E27FC236}">
                <a16:creationId xmlns:a16="http://schemas.microsoft.com/office/drawing/2014/main" id="{12F2507B-B348-4F3A-BB00-3150ACE23CD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758652"/>
            <a:ext cx="7129462" cy="519113"/>
            <a:chOff x="476" y="845"/>
            <a:chExt cx="4491" cy="327"/>
          </a:xfrm>
        </p:grpSpPr>
        <p:sp>
          <p:nvSpPr>
            <p:cNvPr id="54286" name="Rectangle 14">
              <a:extLst>
                <a:ext uri="{FF2B5EF4-FFF2-40B4-BE49-F238E27FC236}">
                  <a16:creationId xmlns:a16="http://schemas.microsoft.com/office/drawing/2014/main" id="{CCF4D91C-49FD-4281-95A8-EA60E8D11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845"/>
              <a:ext cx="44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     的核            的维数称为    </a:t>
              </a:r>
              <a:r>
                <a:rPr kumimoji="0" lang="zh-CN" altLang="en-US" b="1">
                  <a:solidFill>
                    <a:srgbClr val="CC0000"/>
                  </a:solidFill>
                  <a:ea typeface="黑体" panose="02010609060101010101" pitchFamily="49" charset="-122"/>
                </a:rPr>
                <a:t>的零度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  <p:graphicFrame>
          <p:nvGraphicFramePr>
            <p:cNvPr id="54287" name="Object 15">
              <a:extLst>
                <a:ext uri="{FF2B5EF4-FFF2-40B4-BE49-F238E27FC236}">
                  <a16:creationId xmlns:a16="http://schemas.microsoft.com/office/drawing/2014/main" id="{62B86D20-10AD-43CB-9AE2-850CECB81E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845"/>
            <a:ext cx="61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6" name="Equation" r:id="rId9" imgW="977760" imgH="469800" progId="Equation.DSMT4">
                    <p:embed/>
                  </p:oleObj>
                </mc:Choice>
                <mc:Fallback>
                  <p:oleObj name="Equation" r:id="rId9" imgW="977760" imgH="4698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845"/>
                          <a:ext cx="616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89" name="Object 17">
              <a:extLst>
                <a:ext uri="{FF2B5EF4-FFF2-40B4-BE49-F238E27FC236}">
                  <a16:creationId xmlns:a16="http://schemas.microsoft.com/office/drawing/2014/main" id="{BDD82C0E-7392-4D6C-8BFC-0D8B1C7E71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2" y="958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7" name="Equation" r:id="rId11" imgW="279360" imgH="228600" progId="Equation.DSMT4">
                    <p:embed/>
                  </p:oleObj>
                </mc:Choice>
                <mc:Fallback>
                  <p:oleObj name="Equation" r:id="rId11" imgW="279360" imgH="228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958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91" name="Object 19">
              <a:extLst>
                <a:ext uri="{FF2B5EF4-FFF2-40B4-BE49-F238E27FC236}">
                  <a16:creationId xmlns:a16="http://schemas.microsoft.com/office/drawing/2014/main" id="{37A1ABF2-61B3-4F73-A61C-7C656A5876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935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8" name="Equation" r:id="rId12" imgW="279360" imgH="228600" progId="Equation.DSMT4">
                    <p:embed/>
                  </p:oleObj>
                </mc:Choice>
                <mc:Fallback>
                  <p:oleObj name="Equation" r:id="rId12" imgW="27936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935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301" name="Group 29">
            <a:extLst>
              <a:ext uri="{FF2B5EF4-FFF2-40B4-BE49-F238E27FC236}">
                <a16:creationId xmlns:a16="http://schemas.microsoft.com/office/drawing/2014/main" id="{A190C4F2-6485-47B5-9DFC-6BCD3A7FA72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736552"/>
            <a:ext cx="7272337" cy="579438"/>
            <a:chOff x="431" y="1370"/>
            <a:chExt cx="4581" cy="365"/>
          </a:xfrm>
        </p:grpSpPr>
        <p:sp>
          <p:nvSpPr>
            <p:cNvPr id="54294" name="Rectangle 22">
              <a:extLst>
                <a:ext uri="{FF2B5EF4-FFF2-40B4-BE49-F238E27FC236}">
                  <a16:creationId xmlns:a16="http://schemas.microsoft.com/office/drawing/2014/main" id="{5AA122EF-9599-42EB-B688-3ABB85518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370"/>
              <a:ext cx="458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zh-CN" altLang="en-US" sz="3200" b="1">
                  <a:solidFill>
                    <a:srgbClr val="003399"/>
                  </a:solidFill>
                  <a:ea typeface="黑体" panose="02010609060101010101" pitchFamily="49" charset="-122"/>
                </a:rPr>
                <a:t>例</a:t>
              </a:r>
              <a:r>
                <a:rPr kumimoji="0" lang="en-US" altLang="zh-CN" sz="3200" b="1">
                  <a:solidFill>
                    <a:srgbClr val="003399"/>
                  </a:solidFill>
                </a:rPr>
                <a:t>1</a:t>
              </a:r>
              <a:r>
                <a:rPr kumimoji="0" lang="zh-CN" altLang="en-US" sz="3200" b="1">
                  <a:solidFill>
                    <a:srgbClr val="003399"/>
                  </a:solidFill>
                </a:rPr>
                <a:t>、</a:t>
              </a:r>
              <a:r>
                <a:rPr kumimoji="0" lang="zh-CN" altLang="en-US" sz="2800" b="1"/>
                <a:t>在线性空间           中，令</a:t>
              </a:r>
            </a:p>
          </p:txBody>
        </p:sp>
        <p:graphicFrame>
          <p:nvGraphicFramePr>
            <p:cNvPr id="54295" name="Object 23">
              <a:extLst>
                <a:ext uri="{FF2B5EF4-FFF2-40B4-BE49-F238E27FC236}">
                  <a16:creationId xmlns:a16="http://schemas.microsoft.com/office/drawing/2014/main" id="{44270C54-6ACC-4030-A408-046EFA984D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90" y="1434"/>
            <a:ext cx="54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9" name="Equation" r:id="rId13" imgW="863280" imgH="431640" progId="Equation.DSMT4">
                    <p:embed/>
                  </p:oleObj>
                </mc:Choice>
                <mc:Fallback>
                  <p:oleObj name="Equation" r:id="rId13" imgW="863280" imgH="43164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1434"/>
                          <a:ext cx="54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4296" name="Object 24">
            <a:extLst>
              <a:ext uri="{FF2B5EF4-FFF2-40B4-BE49-F238E27FC236}">
                <a16:creationId xmlns:a16="http://schemas.microsoft.com/office/drawing/2014/main" id="{05D8A47E-836A-4D07-ACDE-632B0264B9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963751"/>
              </p:ext>
            </p:extLst>
          </p:nvPr>
        </p:nvGraphicFramePr>
        <p:xfrm>
          <a:off x="1774825" y="3590627"/>
          <a:ext cx="2501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0" name="Equation" r:id="rId15" imgW="2501640" imgH="495000" progId="Equation.DSMT4">
                  <p:embed/>
                </p:oleObj>
              </mc:Choice>
              <mc:Fallback>
                <p:oleObj name="Equation" r:id="rId15" imgW="2501640" imgH="4950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590627"/>
                        <a:ext cx="25019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302" name="Group 30">
            <a:extLst>
              <a:ext uri="{FF2B5EF4-FFF2-40B4-BE49-F238E27FC236}">
                <a16:creationId xmlns:a16="http://schemas.microsoft.com/office/drawing/2014/main" id="{F392401B-2398-4229-B6B6-E0E8321B6BE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458990"/>
            <a:ext cx="3975100" cy="534987"/>
            <a:chOff x="431" y="2455"/>
            <a:chExt cx="2504" cy="337"/>
          </a:xfrm>
        </p:grpSpPr>
        <p:sp>
          <p:nvSpPr>
            <p:cNvPr id="54297" name="Rectangle 25">
              <a:extLst>
                <a:ext uri="{FF2B5EF4-FFF2-40B4-BE49-F238E27FC236}">
                  <a16:creationId xmlns:a16="http://schemas.microsoft.com/office/drawing/2014/main" id="{2193D75E-14AE-47F4-88BB-DFA7848B1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455"/>
              <a:ext cx="14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则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54298" name="Object 26">
              <a:extLst>
                <a:ext uri="{FF2B5EF4-FFF2-40B4-BE49-F238E27FC236}">
                  <a16:creationId xmlns:a16="http://schemas.microsoft.com/office/drawing/2014/main" id="{2D7FE096-2F05-41F9-8492-F6A20554DD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3" y="2464"/>
            <a:ext cx="1912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71" name="Equation" r:id="rId17" imgW="3035160" imgH="520560" progId="Equation.DSMT4">
                    <p:embed/>
                  </p:oleObj>
                </mc:Choice>
                <mc:Fallback>
                  <p:oleObj name="Equation" r:id="rId17" imgW="3035160" imgH="52056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3" y="2464"/>
                          <a:ext cx="1912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4299" name="Object 27">
            <a:extLst>
              <a:ext uri="{FF2B5EF4-FFF2-40B4-BE49-F238E27FC236}">
                <a16:creationId xmlns:a16="http://schemas.microsoft.com/office/drawing/2014/main" id="{E1C32C5F-8F57-4ACC-A41C-378AED7557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137857"/>
              </p:ext>
            </p:extLst>
          </p:nvPr>
        </p:nvGraphicFramePr>
        <p:xfrm>
          <a:off x="1679575" y="5359102"/>
          <a:ext cx="1638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2" name="Equation" r:id="rId19" imgW="1638000" imgH="469800" progId="Equation.DSMT4">
                  <p:embed/>
                </p:oleObj>
              </mc:Choice>
              <mc:Fallback>
                <p:oleObj name="Equation" r:id="rId19" imgW="1638000" imgH="469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5359102"/>
                        <a:ext cx="1638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0" name="Rectangle 28">
            <a:extLst>
              <a:ext uri="{FF2B5EF4-FFF2-40B4-BE49-F238E27FC236}">
                <a16:creationId xmlns:a16="http://schemas.microsoft.com/office/drawing/2014/main" id="{AFC315A3-D9EA-46F7-9865-C1C999962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6078240"/>
            <a:ext cx="7489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b="1"/>
              <a:t>所以</a:t>
            </a:r>
            <a:r>
              <a:rPr kumimoji="0" lang="en-US" altLang="zh-CN" b="1"/>
              <a:t>D</a:t>
            </a:r>
            <a:r>
              <a:rPr kumimoji="0" lang="zh-CN" altLang="en-US" b="1"/>
              <a:t>的秩为</a:t>
            </a:r>
            <a:r>
              <a:rPr kumimoji="0" lang="en-US" altLang="zh-CN" b="1" i="1"/>
              <a:t>n</a:t>
            </a:r>
            <a:r>
              <a:rPr kumimoji="0" lang="zh-CN" altLang="en-US" b="1"/>
              <a:t>－</a:t>
            </a:r>
            <a:r>
              <a:rPr kumimoji="0" lang="en-US" altLang="zh-CN" b="1"/>
              <a:t>1</a:t>
            </a:r>
            <a:r>
              <a:rPr kumimoji="0" lang="zh-CN" altLang="en-US" b="1"/>
              <a:t>，</a:t>
            </a:r>
            <a:r>
              <a:rPr kumimoji="0" lang="en-US" altLang="zh-CN" b="1"/>
              <a:t>D</a:t>
            </a:r>
            <a:r>
              <a:rPr kumimoji="0" lang="zh-CN" altLang="en-US" b="1"/>
              <a:t>的零度为</a:t>
            </a:r>
            <a:r>
              <a:rPr kumimoji="0" lang="en-US" altLang="zh-CN" b="1"/>
              <a:t>1.</a:t>
            </a:r>
            <a:r>
              <a:rPr kumimoji="0" lang="zh-CN" altLang="en-US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2" name="Group 22">
            <a:extLst>
              <a:ext uri="{FF2B5EF4-FFF2-40B4-BE49-F238E27FC236}">
                <a16:creationId xmlns:a16="http://schemas.microsoft.com/office/drawing/2014/main" id="{F0E761EA-9709-4806-BEE5-47AE49919CAD}"/>
              </a:ext>
            </a:extLst>
          </p:cNvPr>
          <p:cNvGrpSpPr>
            <a:grpSpLocks/>
          </p:cNvGrpSpPr>
          <p:nvPr/>
        </p:nvGrpSpPr>
        <p:grpSpPr bwMode="auto">
          <a:xfrm>
            <a:off x="942975" y="1730846"/>
            <a:ext cx="9029700" cy="579438"/>
            <a:chOff x="594" y="782"/>
            <a:chExt cx="5688" cy="365"/>
          </a:xfrm>
        </p:grpSpPr>
        <p:sp>
          <p:nvSpPr>
            <p:cNvPr id="35842" name="Rectangle 2">
              <a:extLst>
                <a:ext uri="{FF2B5EF4-FFF2-40B4-BE49-F238E27FC236}">
                  <a16:creationId xmlns:a16="http://schemas.microsoft.com/office/drawing/2014/main" id="{9F4232A1-979E-4BF4-9093-485FBF135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782"/>
              <a:ext cx="56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en-US" altLang="zh-CN" sz="3200" b="1">
                  <a:solidFill>
                    <a:srgbClr val="0033CC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1.</a:t>
              </a:r>
              <a:r>
                <a:rPr kumimoji="0" lang="en-US" altLang="zh-CN" sz="3200" b="1">
                  <a:solidFill>
                    <a:srgbClr val="333399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  (</a:t>
              </a:r>
              <a:r>
                <a:rPr kumimoji="0" lang="zh-CN" altLang="en-US" sz="3200" b="1">
                  <a:solidFill>
                    <a:srgbClr val="333399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定理</a:t>
              </a:r>
              <a:r>
                <a:rPr kumimoji="0" lang="en-US" altLang="zh-CN" sz="3200" b="1">
                  <a:solidFill>
                    <a:srgbClr val="333399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10) 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设　是</a:t>
              </a:r>
              <a:r>
                <a:rPr kumimoji="0" lang="en-US" altLang="zh-CN" b="1" i="1">
                  <a:ea typeface="黑体" panose="02010609060101010101" pitchFamily="49" charset="-122"/>
                  <a:cs typeface="Times New Roman" panose="02020603050405020304" pitchFamily="18" charset="0"/>
                </a:rPr>
                <a:t>n</a:t>
              </a:r>
              <a:r>
                <a:rPr kumimoji="0" lang="en-US" altLang="zh-CN" sz="1000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维线性空间</a:t>
              </a:r>
              <a:r>
                <a:rPr kumimoji="0" lang="en-US" altLang="zh-CN" b="1">
                  <a:ea typeface="黑体" panose="02010609060101010101" pitchFamily="49" charset="-122"/>
                  <a:cs typeface="Times New Roman" panose="02020603050405020304" pitchFamily="18" charset="0"/>
                </a:rPr>
                <a:t>V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的线性变换，</a:t>
              </a:r>
              <a:r>
                <a:rPr kumimoji="0" lang="zh-CN" altLang="en-US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35843" name="Object 3">
              <a:extLst>
                <a:ext uri="{FF2B5EF4-FFF2-40B4-BE49-F238E27FC236}">
                  <a16:creationId xmlns:a16="http://schemas.microsoft.com/office/drawing/2014/main" id="{1B7C94BA-C4FA-4A8F-94E7-F317BF623A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45" y="935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08" name="Equation" r:id="rId3" imgW="279360" imgH="228600" progId="Equation.DSMT4">
                    <p:embed/>
                  </p:oleObj>
                </mc:Choice>
                <mc:Fallback>
                  <p:oleObj name="Equation" r:id="rId3" imgW="27936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935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865" name="Group 25">
            <a:extLst>
              <a:ext uri="{FF2B5EF4-FFF2-40B4-BE49-F238E27FC236}">
                <a16:creationId xmlns:a16="http://schemas.microsoft.com/office/drawing/2014/main" id="{F4FEBC74-456A-4DA7-B6BF-6CC032BE9990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478559"/>
            <a:ext cx="9217025" cy="519112"/>
            <a:chOff x="431" y="1253"/>
            <a:chExt cx="5806" cy="327"/>
          </a:xfrm>
        </p:grpSpPr>
        <p:sp>
          <p:nvSpPr>
            <p:cNvPr id="35844" name="Rectangle 4">
              <a:extLst>
                <a:ext uri="{FF2B5EF4-FFF2-40B4-BE49-F238E27FC236}">
                  <a16:creationId xmlns:a16="http://schemas.microsoft.com/office/drawing/2014/main" id="{1FA19EC4-FEED-43E5-8789-54C32CFF0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253"/>
              <a:ext cx="48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是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的一组基，　在这组基下的矩阵是</a:t>
              </a:r>
              <a:r>
                <a:rPr kumimoji="0" lang="en-US" altLang="zh-CN" b="1"/>
                <a:t>A</a:t>
              </a:r>
              <a:r>
                <a:rPr kumimoji="0" lang="zh-CN" altLang="en-US" b="1"/>
                <a:t>，</a:t>
              </a:r>
              <a:endParaRPr kumimoji="0" lang="zh-CN" altLang="en-US"/>
            </a:p>
          </p:txBody>
        </p:sp>
        <p:graphicFrame>
          <p:nvGraphicFramePr>
            <p:cNvPr id="35845" name="Object 5">
              <a:extLst>
                <a:ext uri="{FF2B5EF4-FFF2-40B4-BE49-F238E27FC236}">
                  <a16:creationId xmlns:a16="http://schemas.microsoft.com/office/drawing/2014/main" id="{EB49E3CF-8B68-4F7B-AE00-52C6AA06F6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1" y="1253"/>
            <a:ext cx="10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09" name="Equation" r:id="rId5" imgW="1663560" imgH="431640" progId="Equation.DSMT4">
                    <p:embed/>
                  </p:oleObj>
                </mc:Choice>
                <mc:Fallback>
                  <p:oleObj name="Equation" r:id="rId5" imgW="166356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1253"/>
                          <a:ext cx="10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6" name="Object 6">
              <a:extLst>
                <a:ext uri="{FF2B5EF4-FFF2-40B4-BE49-F238E27FC236}">
                  <a16:creationId xmlns:a16="http://schemas.microsoft.com/office/drawing/2014/main" id="{A3EAA071-A6BA-46CC-92E6-39FB95781E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6" y="1367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0" name="Equation" r:id="rId7" imgW="279360" imgH="228600" progId="Equation.DSMT4">
                    <p:embed/>
                  </p:oleObj>
                </mc:Choice>
                <mc:Fallback>
                  <p:oleObj name="Equation" r:id="rId7" imgW="279360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1367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847" name="Rectangle 7">
            <a:extLst>
              <a:ext uri="{FF2B5EF4-FFF2-40B4-BE49-F238E27FC236}">
                <a16:creationId xmlns:a16="http://schemas.microsoft.com/office/drawing/2014/main" id="{2ADD1034-347C-49CA-9458-B69E14FD2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197696"/>
            <a:ext cx="176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b="1"/>
              <a:t>则</a:t>
            </a:r>
          </a:p>
        </p:txBody>
      </p:sp>
      <p:grpSp>
        <p:nvGrpSpPr>
          <p:cNvPr id="35864" name="Group 24">
            <a:extLst>
              <a:ext uri="{FF2B5EF4-FFF2-40B4-BE49-F238E27FC236}">
                <a16:creationId xmlns:a16="http://schemas.microsoft.com/office/drawing/2014/main" id="{72B6CA10-D780-4A7F-99C6-090E6BC5202A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989859"/>
            <a:ext cx="9288462" cy="519112"/>
            <a:chOff x="567" y="2205"/>
            <a:chExt cx="5851" cy="327"/>
          </a:xfrm>
        </p:grpSpPr>
        <p:sp>
          <p:nvSpPr>
            <p:cNvPr id="35848" name="Rectangle 8">
              <a:extLst>
                <a:ext uri="{FF2B5EF4-FFF2-40B4-BE49-F238E27FC236}">
                  <a16:creationId xmlns:a16="http://schemas.microsoft.com/office/drawing/2014/main" id="{B2C05A84-B8E1-4591-80F2-C96185739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205"/>
              <a:ext cx="58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en-US" altLang="zh-CN" sz="2800" b="1">
                  <a:solidFill>
                    <a:srgbClr val="003399"/>
                  </a:solidFill>
                </a:rPr>
                <a:t>1</a:t>
              </a:r>
              <a:r>
                <a:rPr kumimoji="0" lang="zh-CN" altLang="en-US" sz="2800" b="1">
                  <a:solidFill>
                    <a:srgbClr val="003399"/>
                  </a:solidFill>
                </a:rPr>
                <a:t>）</a:t>
              </a:r>
              <a:r>
                <a:rPr kumimoji="0" lang="zh-CN" altLang="en-US" sz="2800" b="1"/>
                <a:t>    的值域         是由基象组生成的子空间，即</a:t>
              </a:r>
            </a:p>
          </p:txBody>
        </p:sp>
        <p:graphicFrame>
          <p:nvGraphicFramePr>
            <p:cNvPr id="35849" name="Object 9">
              <a:extLst>
                <a:ext uri="{FF2B5EF4-FFF2-40B4-BE49-F238E27FC236}">
                  <a16:creationId xmlns:a16="http://schemas.microsoft.com/office/drawing/2014/main" id="{9D225C33-B67C-461D-9654-CB4756E0B4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296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1" name="Equation" r:id="rId8" imgW="279360" imgH="228600" progId="Equation.DSMT4">
                    <p:embed/>
                  </p:oleObj>
                </mc:Choice>
                <mc:Fallback>
                  <p:oleObj name="Equation" r:id="rId8" imgW="27936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296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0" name="Object 10">
              <a:extLst>
                <a:ext uri="{FF2B5EF4-FFF2-40B4-BE49-F238E27FC236}">
                  <a16:creationId xmlns:a16="http://schemas.microsoft.com/office/drawing/2014/main" id="{A8769C30-2633-4522-945F-B8555E9E1A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2251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2" name="Equation" r:id="rId9" imgW="787320" imgH="393480" progId="Equation.DSMT4">
                    <p:embed/>
                  </p:oleObj>
                </mc:Choice>
                <mc:Fallback>
                  <p:oleObj name="Equation" r:id="rId9" imgW="787320" imgH="3934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2251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851" name="Object 11">
            <a:extLst>
              <a:ext uri="{FF2B5EF4-FFF2-40B4-BE49-F238E27FC236}">
                <a16:creationId xmlns:a16="http://schemas.microsoft.com/office/drawing/2014/main" id="{AEB75E88-BBB5-4602-9402-55347A7A63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670644"/>
              </p:ext>
            </p:extLst>
          </p:nvPr>
        </p:nvGraphicFramePr>
        <p:xfrm>
          <a:off x="1700213" y="4735984"/>
          <a:ext cx="4876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3" name="Equation" r:id="rId11" imgW="4876560" imgH="520560" progId="Equation.DSMT4">
                  <p:embed/>
                </p:oleObj>
              </mc:Choice>
              <mc:Fallback>
                <p:oleObj name="Equation" r:id="rId11" imgW="4876560" imgH="520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4735984"/>
                        <a:ext cx="4876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63" name="Group 23">
            <a:extLst>
              <a:ext uri="{FF2B5EF4-FFF2-40B4-BE49-F238E27FC236}">
                <a16:creationId xmlns:a16="http://schemas.microsoft.com/office/drawing/2014/main" id="{F08D6073-2B3B-4815-8980-486FDEDCFBE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574184"/>
            <a:ext cx="6121400" cy="519112"/>
            <a:chOff x="521" y="3203"/>
            <a:chExt cx="3856" cy="327"/>
          </a:xfrm>
        </p:grpSpPr>
        <p:sp>
          <p:nvSpPr>
            <p:cNvPr id="35852" name="Rectangle 12">
              <a:extLst>
                <a:ext uri="{FF2B5EF4-FFF2-40B4-BE49-F238E27FC236}">
                  <a16:creationId xmlns:a16="http://schemas.microsoft.com/office/drawing/2014/main" id="{55D9009B-AD58-4BC2-9202-8AA3421C8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203"/>
              <a:ext cx="38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en-US" altLang="zh-CN" b="1">
                  <a:solidFill>
                    <a:srgbClr val="003399"/>
                  </a:solidFill>
                </a:rPr>
                <a:t>2</a:t>
              </a:r>
              <a:r>
                <a:rPr kumimoji="0" lang="zh-CN" altLang="en-US" b="1">
                  <a:solidFill>
                    <a:srgbClr val="003399"/>
                  </a:solidFill>
                </a:rPr>
                <a:t>）</a:t>
              </a:r>
              <a:r>
                <a:rPr kumimoji="0" lang="zh-CN" altLang="en-US" b="1"/>
                <a:t>    的秩＝</a:t>
              </a:r>
              <a:r>
                <a:rPr kumimoji="0" lang="en-US" altLang="zh-CN" b="1"/>
                <a:t>A</a:t>
              </a:r>
              <a:r>
                <a:rPr kumimoji="0" lang="zh-CN" altLang="en-US" b="1"/>
                <a:t>的秩</a:t>
              </a:r>
              <a:r>
                <a:rPr kumimoji="0" lang="en-US" altLang="zh-CN" b="1"/>
                <a:t>.</a:t>
              </a:r>
              <a:r>
                <a:rPr kumimoji="0" lang="en-US" altLang="zh-CN"/>
                <a:t> </a:t>
              </a:r>
            </a:p>
          </p:txBody>
        </p:sp>
        <p:graphicFrame>
          <p:nvGraphicFramePr>
            <p:cNvPr id="35853" name="Object 13">
              <a:extLst>
                <a:ext uri="{FF2B5EF4-FFF2-40B4-BE49-F238E27FC236}">
                  <a16:creationId xmlns:a16="http://schemas.microsoft.com/office/drawing/2014/main" id="{8E990BF3-6E72-48F7-BD85-4C43BFF05E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3294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4" name="Equation" r:id="rId13" imgW="279360" imgH="228600" progId="Equation.DSMT4">
                    <p:embed/>
                  </p:oleObj>
                </mc:Choice>
                <mc:Fallback>
                  <p:oleObj name="Equation" r:id="rId13" imgW="27936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3294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858" name="Rectangle 18">
            <a:extLst>
              <a:ext uri="{FF2B5EF4-FFF2-40B4-BE49-F238E27FC236}">
                <a16:creationId xmlns:a16="http://schemas.microsoft.com/office/drawing/2014/main" id="{4ACAF204-C14C-47D3-91ED-321D2DCB1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79921"/>
            <a:ext cx="71294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0" lang="zh-CN" altLang="en-US" sz="400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二、有关性质</a:t>
            </a:r>
            <a:endParaRPr kumimoji="0" lang="zh-CN" alt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97" name="Group 29">
            <a:extLst>
              <a:ext uri="{FF2B5EF4-FFF2-40B4-BE49-F238E27FC236}">
                <a16:creationId xmlns:a16="http://schemas.microsoft.com/office/drawing/2014/main" id="{BB5B2E32-53A6-4664-8B03-25578D0C2C97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36712"/>
            <a:ext cx="8388350" cy="579438"/>
            <a:chOff x="476" y="164"/>
            <a:chExt cx="5284" cy="365"/>
          </a:xfrm>
        </p:grpSpPr>
        <p:sp>
          <p:nvSpPr>
            <p:cNvPr id="32785" name="Rectangle 17">
              <a:extLst>
                <a:ext uri="{FF2B5EF4-FFF2-40B4-BE49-F238E27FC236}">
                  <a16:creationId xmlns:a16="http://schemas.microsoft.com/office/drawing/2014/main" id="{B3982743-6F1A-4DBF-895E-9EBB452E0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64"/>
              <a:ext cx="52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en-US" altLang="zh-CN" sz="3200" b="1">
                  <a:solidFill>
                    <a:srgbClr val="0033CC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2.</a:t>
              </a:r>
              <a:r>
                <a:rPr kumimoji="0" lang="en-US" altLang="zh-CN" sz="3200" b="1">
                  <a:solidFill>
                    <a:srgbClr val="333399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  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设　为</a:t>
              </a:r>
              <a:r>
                <a:rPr kumimoji="0" lang="en-US" altLang="zh-CN" b="1" i="1">
                  <a:ea typeface="黑体" panose="02010609060101010101" pitchFamily="49" charset="-122"/>
                  <a:cs typeface="Times New Roman" panose="02020603050405020304" pitchFamily="18" charset="0"/>
                </a:rPr>
                <a:t>n</a:t>
              </a:r>
              <a:r>
                <a:rPr kumimoji="0" lang="en-US" altLang="zh-CN" sz="1000" b="1" i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维线性空间</a:t>
              </a:r>
              <a:r>
                <a:rPr kumimoji="0" lang="en-US" altLang="zh-CN" b="1">
                  <a:ea typeface="黑体" panose="02010609060101010101" pitchFamily="49" charset="-122"/>
                  <a:cs typeface="Times New Roman" panose="02020603050405020304" pitchFamily="18" charset="0"/>
                </a:rPr>
                <a:t>V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的线性变换，则</a:t>
              </a:r>
            </a:p>
          </p:txBody>
        </p:sp>
        <p:graphicFrame>
          <p:nvGraphicFramePr>
            <p:cNvPr id="32773" name="Object 5">
              <a:extLst>
                <a:ext uri="{FF2B5EF4-FFF2-40B4-BE49-F238E27FC236}">
                  <a16:creationId xmlns:a16="http://schemas.microsoft.com/office/drawing/2014/main" id="{CF0C427F-033A-45F8-B35C-36E6772871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300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8" name="Equation" r:id="rId3" imgW="279360" imgH="228600" progId="Equation.DSMT4">
                    <p:embed/>
                  </p:oleObj>
                </mc:Choice>
                <mc:Fallback>
                  <p:oleObj name="Equation" r:id="rId3" imgW="27936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00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86" name="Group 18">
            <a:extLst>
              <a:ext uri="{FF2B5EF4-FFF2-40B4-BE49-F238E27FC236}">
                <a16:creationId xmlns:a16="http://schemas.microsoft.com/office/drawing/2014/main" id="{395B5521-52FC-4B72-BF6C-42E2E4A9E283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628875"/>
            <a:ext cx="6264275" cy="519112"/>
            <a:chOff x="975" y="663"/>
            <a:chExt cx="3946" cy="327"/>
          </a:xfrm>
        </p:grpSpPr>
        <p:sp>
          <p:nvSpPr>
            <p:cNvPr id="32774" name="Rectangle 6">
              <a:extLst>
                <a:ext uri="{FF2B5EF4-FFF2-40B4-BE49-F238E27FC236}">
                  <a16:creationId xmlns:a16="http://schemas.microsoft.com/office/drawing/2014/main" id="{6C3714B9-EAAC-44D9-ADAB-BA70FA58C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663"/>
              <a:ext cx="38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的秩＋　的零度＝</a:t>
              </a:r>
              <a:r>
                <a:rPr kumimoji="0" lang="en-US" altLang="zh-CN" b="1" i="1"/>
                <a:t>n</a:t>
              </a:r>
            </a:p>
          </p:txBody>
        </p:sp>
        <p:graphicFrame>
          <p:nvGraphicFramePr>
            <p:cNvPr id="32775" name="Object 7">
              <a:extLst>
                <a:ext uri="{FF2B5EF4-FFF2-40B4-BE49-F238E27FC236}">
                  <a16:creationId xmlns:a16="http://schemas.microsoft.com/office/drawing/2014/main" id="{CA005B44-AB44-42DC-BB7A-08D15ECCB95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777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9" name="Equation" r:id="rId5" imgW="279360" imgH="228600" progId="Equation.DSMT4">
                    <p:embed/>
                  </p:oleObj>
                </mc:Choice>
                <mc:Fallback>
                  <p:oleObj name="Equation" r:id="rId5" imgW="27936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777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6" name="Object 8">
              <a:extLst>
                <a:ext uri="{FF2B5EF4-FFF2-40B4-BE49-F238E27FC236}">
                  <a16:creationId xmlns:a16="http://schemas.microsoft.com/office/drawing/2014/main" id="{E3E4C4CA-062F-4B8D-85F3-6834C04BC7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777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50" name="Equation" r:id="rId6" imgW="279360" imgH="228600" progId="Equation.DSMT4">
                    <p:embed/>
                  </p:oleObj>
                </mc:Choice>
                <mc:Fallback>
                  <p:oleObj name="Equation" r:id="rId6" imgW="27936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777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793" name="Group 25">
            <a:extLst>
              <a:ext uri="{FF2B5EF4-FFF2-40B4-BE49-F238E27FC236}">
                <a16:creationId xmlns:a16="http://schemas.microsoft.com/office/drawing/2014/main" id="{55CBE390-42CD-4376-B256-FB001F53EB5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349600"/>
            <a:ext cx="4851400" cy="519112"/>
            <a:chOff x="431" y="1117"/>
            <a:chExt cx="3056" cy="327"/>
          </a:xfrm>
        </p:grpSpPr>
        <p:sp>
          <p:nvSpPr>
            <p:cNvPr id="32777" name="Rectangle 9">
              <a:extLst>
                <a:ext uri="{FF2B5EF4-FFF2-40B4-BE49-F238E27FC236}">
                  <a16:creationId xmlns:a16="http://schemas.microsoft.com/office/drawing/2014/main" id="{93234522-3082-4C8B-AA10-DFB60EF2D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117"/>
              <a:ext cx="17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即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32778" name="Object 10">
              <a:extLst>
                <a:ext uri="{FF2B5EF4-FFF2-40B4-BE49-F238E27FC236}">
                  <a16:creationId xmlns:a16="http://schemas.microsoft.com/office/drawing/2014/main" id="{9C470960-BC39-4C1F-829D-299875B177A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1117"/>
            <a:ext cx="2512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51" name="Equation" r:id="rId7" imgW="3987720" imgH="469800" progId="Equation.DSMT4">
                    <p:embed/>
                  </p:oleObj>
                </mc:Choice>
                <mc:Fallback>
                  <p:oleObj name="Equation" r:id="rId7" imgW="3987720" imgH="469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117"/>
                          <a:ext cx="2512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4">
            <a:extLst>
              <a:ext uri="{FF2B5EF4-FFF2-40B4-BE49-F238E27FC236}">
                <a16:creationId xmlns:a16="http://schemas.microsoft.com/office/drawing/2014/main" id="{B8232ACF-DB1D-4768-9E0B-A7982AA0C467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3673724"/>
            <a:ext cx="9072563" cy="519112"/>
            <a:chOff x="748" y="709"/>
            <a:chExt cx="5715" cy="327"/>
          </a:xfrm>
        </p:grpSpPr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7EF2B3F7-5D5C-4885-A6E5-6794BCB85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709"/>
              <a:ext cx="5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虽然 　　 与  　　  的维数之和等于</a:t>
              </a:r>
              <a:r>
                <a:rPr kumimoji="0" lang="en-US" altLang="zh-CN" b="1" i="1"/>
                <a:t>n</a:t>
              </a:r>
              <a:r>
                <a:rPr kumimoji="0" lang="zh-CN" altLang="en-US" sz="900" b="1" i="1"/>
                <a:t>　</a:t>
              </a:r>
              <a:r>
                <a:rPr kumimoji="0" lang="zh-CN" altLang="en-US" b="1"/>
                <a:t>，但是</a:t>
              </a:r>
              <a:endParaRPr kumimoji="0" lang="en-US" altLang="zh-CN"/>
            </a:p>
          </p:txBody>
        </p:sp>
        <p:graphicFrame>
          <p:nvGraphicFramePr>
            <p:cNvPr id="29" name="Object 3">
              <a:extLst>
                <a:ext uri="{FF2B5EF4-FFF2-40B4-BE49-F238E27FC236}">
                  <a16:creationId xmlns:a16="http://schemas.microsoft.com/office/drawing/2014/main" id="{43FB05C6-B9BC-457C-AA69-732C3ED99B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3" y="754"/>
            <a:ext cx="4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52" name="Equation" r:id="rId9" imgW="787320" imgH="393480" progId="Equation.DSMT4">
                    <p:embed/>
                  </p:oleObj>
                </mc:Choice>
                <mc:Fallback>
                  <p:oleObj name="Equation" r:id="rId9" imgW="787320" imgH="393480" progId="Equation.DSMT4">
                    <p:embed/>
                    <p:pic>
                      <p:nvPicPr>
                        <p:cNvPr id="29699" name="Object 3">
                          <a:extLst>
                            <a:ext uri="{FF2B5EF4-FFF2-40B4-BE49-F238E27FC236}">
                              <a16:creationId xmlns:a16="http://schemas.microsoft.com/office/drawing/2014/main" id="{8BBD6F25-C559-4BE5-9507-6BB0837D09D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3" y="754"/>
                          <a:ext cx="49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4">
              <a:extLst>
                <a:ext uri="{FF2B5EF4-FFF2-40B4-BE49-F238E27FC236}">
                  <a16:creationId xmlns:a16="http://schemas.microsoft.com/office/drawing/2014/main" id="{7B33D315-CC05-43B6-88C2-03847DA73F7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4" y="709"/>
            <a:ext cx="616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53" name="Equation" r:id="rId11" imgW="977760" imgH="469800" progId="Equation.DSMT4">
                    <p:embed/>
                  </p:oleObj>
                </mc:Choice>
                <mc:Fallback>
                  <p:oleObj name="Equation" r:id="rId11" imgW="977760" imgH="469800" progId="Equation.DSMT4">
                    <p:embed/>
                    <p:pic>
                      <p:nvPicPr>
                        <p:cNvPr id="29700" name="Object 4">
                          <a:extLst>
                            <a:ext uri="{FF2B5EF4-FFF2-40B4-BE49-F238E27FC236}">
                              <a16:creationId xmlns:a16="http://schemas.microsoft.com/office/drawing/2014/main" id="{3C39E315-F548-47AB-816D-51FA0547C77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709"/>
                          <a:ext cx="616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25">
            <a:extLst>
              <a:ext uri="{FF2B5EF4-FFF2-40B4-BE49-F238E27FC236}">
                <a16:creationId xmlns:a16="http://schemas.microsoft.com/office/drawing/2014/main" id="{5D8C8B76-A8A5-4190-BAD0-DBF479C8BEC7}"/>
              </a:ext>
            </a:extLst>
          </p:cNvPr>
          <p:cNvGrpSpPr>
            <a:grpSpLocks/>
          </p:cNvGrpSpPr>
          <p:nvPr/>
        </p:nvGrpSpPr>
        <p:grpSpPr bwMode="auto">
          <a:xfrm>
            <a:off x="719138" y="4464299"/>
            <a:ext cx="7019925" cy="519112"/>
            <a:chOff x="453" y="1207"/>
            <a:chExt cx="4422" cy="327"/>
          </a:xfrm>
        </p:grpSpPr>
        <p:sp>
          <p:nvSpPr>
            <p:cNvPr id="32" name="Rectangle 6">
              <a:extLst>
                <a:ext uri="{FF2B5EF4-FFF2-40B4-BE49-F238E27FC236}">
                  <a16:creationId xmlns:a16="http://schemas.microsoft.com/office/drawing/2014/main" id="{32E2867E-1622-4209-B795-9F878B728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1207"/>
              <a:ext cx="30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未必等于</a:t>
              </a:r>
              <a:r>
                <a:rPr kumimoji="0" lang="en-US" altLang="zh-CN" b="1"/>
                <a:t>V.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33" name="Object 5">
              <a:extLst>
                <a:ext uri="{FF2B5EF4-FFF2-40B4-BE49-F238E27FC236}">
                  <a16:creationId xmlns:a16="http://schemas.microsoft.com/office/drawing/2014/main" id="{9F96D513-502F-4AD6-AD79-AB24949317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3" y="1207"/>
            <a:ext cx="130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54" name="Equation" r:id="rId13" imgW="2070000" imgH="469800" progId="Equation.DSMT4">
                    <p:embed/>
                  </p:oleObj>
                </mc:Choice>
                <mc:Fallback>
                  <p:oleObj name="Equation" r:id="rId13" imgW="2070000" imgH="469800" progId="Equation.DSMT4">
                    <p:embed/>
                    <p:pic>
                      <p:nvPicPr>
                        <p:cNvPr id="29701" name="Object 5">
                          <a:extLst>
                            <a:ext uri="{FF2B5EF4-FFF2-40B4-BE49-F238E27FC236}">
                              <a16:creationId xmlns:a16="http://schemas.microsoft.com/office/drawing/2014/main" id="{56984D4F-74AF-4D41-A8FC-A2B64609CCD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" y="1207"/>
                          <a:ext cx="1304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Rectangle 7">
            <a:extLst>
              <a:ext uri="{FF2B5EF4-FFF2-40B4-BE49-F238E27FC236}">
                <a16:creationId xmlns:a16="http://schemas.microsoft.com/office/drawing/2014/main" id="{823697F8-23E1-4F0B-B888-DFE844CAA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229200"/>
            <a:ext cx="4751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b="1"/>
              <a:t>如在例</a:t>
            </a:r>
            <a:r>
              <a:rPr kumimoji="0" lang="en-US" altLang="zh-CN" b="1"/>
              <a:t>1</a:t>
            </a:r>
            <a:r>
              <a:rPr kumimoji="0" lang="zh-CN" altLang="en-US" b="1"/>
              <a:t>中</a:t>
            </a:r>
            <a:r>
              <a:rPr kumimoji="0" lang="en-US" altLang="zh-CN" b="1"/>
              <a:t>,</a:t>
            </a:r>
            <a:r>
              <a:rPr kumimoji="0" lang="en-US" altLang="zh-CN"/>
              <a:t> </a:t>
            </a:r>
          </a:p>
        </p:txBody>
      </p:sp>
      <p:graphicFrame>
        <p:nvGraphicFramePr>
          <p:cNvPr id="35" name="Object 8">
            <a:extLst>
              <a:ext uri="{FF2B5EF4-FFF2-40B4-BE49-F238E27FC236}">
                <a16:creationId xmlns:a16="http://schemas.microsoft.com/office/drawing/2014/main" id="{2E52705E-C35C-46A7-98BA-0955BD74D4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163253"/>
              </p:ext>
            </p:extLst>
          </p:nvPr>
        </p:nvGraphicFramePr>
        <p:xfrm>
          <a:off x="1282700" y="5904358"/>
          <a:ext cx="5524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5" name="Equation" r:id="rId15" imgW="5524200" imgH="520560" progId="Equation.DSMT4">
                  <p:embed/>
                </p:oleObj>
              </mc:Choice>
              <mc:Fallback>
                <p:oleObj name="Equation" r:id="rId15" imgW="5524200" imgH="520560" progId="Equation.DSMT4">
                  <p:embed/>
                  <p:pic>
                    <p:nvPicPr>
                      <p:cNvPr id="29704" name="Object 8">
                        <a:extLst>
                          <a:ext uri="{FF2B5EF4-FFF2-40B4-BE49-F238E27FC236}">
                            <a16:creationId xmlns:a16="http://schemas.microsoft.com/office/drawing/2014/main" id="{2D362B6A-DBB8-4AB9-A977-E95C084B86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5904358"/>
                        <a:ext cx="5524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23">
            <a:extLst>
              <a:ext uri="{FF2B5EF4-FFF2-40B4-BE49-F238E27FC236}">
                <a16:creationId xmlns:a16="http://schemas.microsoft.com/office/drawing/2014/main" id="{F37395BA-573D-44AB-B408-12AB39F4B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2942664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注意：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43" name="Group 47">
            <a:extLst>
              <a:ext uri="{FF2B5EF4-FFF2-40B4-BE49-F238E27FC236}">
                <a16:creationId xmlns:a16="http://schemas.microsoft.com/office/drawing/2014/main" id="{0B458E20-1FCE-4615-B72C-80C88446CA54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873101"/>
            <a:ext cx="4895850" cy="519112"/>
            <a:chOff x="567" y="618"/>
            <a:chExt cx="3084" cy="327"/>
          </a:xfrm>
        </p:grpSpPr>
        <p:sp>
          <p:nvSpPr>
            <p:cNvPr id="55302" name="Rectangle 6">
              <a:extLst>
                <a:ext uri="{FF2B5EF4-FFF2-40B4-BE49-F238E27FC236}">
                  <a16:creationId xmlns:a16="http://schemas.microsoft.com/office/drawing/2014/main" id="{680FD39F-ACE0-4BD7-ABED-0D71576A8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618"/>
              <a:ext cx="30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730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en-US" altLang="zh-CN" sz="2800" b="1" dirty="0"/>
                <a:t>ⅰ)   </a:t>
              </a:r>
              <a:r>
                <a:rPr kumimoji="0" lang="zh-CN" altLang="en-US" sz="2800" b="1" dirty="0"/>
                <a:t>　是满射</a:t>
              </a:r>
            </a:p>
          </p:txBody>
        </p:sp>
        <p:graphicFrame>
          <p:nvGraphicFramePr>
            <p:cNvPr id="55303" name="Object 7">
              <a:extLst>
                <a:ext uri="{FF2B5EF4-FFF2-40B4-BE49-F238E27FC236}">
                  <a16:creationId xmlns:a16="http://schemas.microsoft.com/office/drawing/2014/main" id="{C6E42D61-D9AD-474B-8568-13AFDBC4AB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2908985"/>
                </p:ext>
              </p:extLst>
            </p:nvPr>
          </p:nvGraphicFramePr>
          <p:xfrm>
            <a:off x="975" y="709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23" name="Equation" r:id="rId3" imgW="279360" imgH="228600" progId="Equation.DSMT4">
                    <p:embed/>
                  </p:oleObj>
                </mc:Choice>
                <mc:Fallback>
                  <p:oleObj name="Equation" r:id="rId3" imgW="27936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709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04" name="Object 8">
              <a:extLst>
                <a:ext uri="{FF2B5EF4-FFF2-40B4-BE49-F238E27FC236}">
                  <a16:creationId xmlns:a16="http://schemas.microsoft.com/office/drawing/2014/main" id="{DA439B9D-5718-4FF2-AAEE-1EB61432BA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664"/>
            <a:ext cx="119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24" name="Equation" r:id="rId5" imgW="1892160" imgH="393480" progId="Equation.DSMT4">
                    <p:embed/>
                  </p:oleObj>
                </mc:Choice>
                <mc:Fallback>
                  <p:oleObj name="Equation" r:id="rId5" imgW="1892160" imgH="393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664"/>
                          <a:ext cx="119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342" name="Group 46">
            <a:extLst>
              <a:ext uri="{FF2B5EF4-FFF2-40B4-BE49-F238E27FC236}">
                <a16:creationId xmlns:a16="http://schemas.microsoft.com/office/drawing/2014/main" id="{BC06B2A5-E48D-4FC0-8E37-5FC64EF3E2E0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165076"/>
            <a:ext cx="8388350" cy="579437"/>
            <a:chOff x="476" y="164"/>
            <a:chExt cx="5284" cy="365"/>
          </a:xfrm>
        </p:grpSpPr>
        <p:sp>
          <p:nvSpPr>
            <p:cNvPr id="55313" name="Rectangle 17">
              <a:extLst>
                <a:ext uri="{FF2B5EF4-FFF2-40B4-BE49-F238E27FC236}">
                  <a16:creationId xmlns:a16="http://schemas.microsoft.com/office/drawing/2014/main" id="{01FFE904-A3E3-4E05-8F14-B82E755D7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64"/>
              <a:ext cx="52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en-US" altLang="zh-CN" sz="3200" b="1">
                  <a:solidFill>
                    <a:srgbClr val="0033CC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3.</a:t>
              </a:r>
              <a:r>
                <a:rPr kumimoji="0" lang="en-US" altLang="zh-CN" sz="3200" b="1">
                  <a:solidFill>
                    <a:srgbClr val="333399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  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设　为</a:t>
              </a:r>
              <a:r>
                <a:rPr kumimoji="0" lang="en-US" altLang="zh-CN" b="1" i="1">
                  <a:ea typeface="黑体" panose="02010609060101010101" pitchFamily="49" charset="-122"/>
                  <a:cs typeface="Times New Roman" panose="02020603050405020304" pitchFamily="18" charset="0"/>
                </a:rPr>
                <a:t>n</a:t>
              </a:r>
              <a:r>
                <a:rPr kumimoji="0" lang="en-US" altLang="zh-CN" sz="1000" b="1" i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维线性空间</a:t>
              </a:r>
              <a:r>
                <a:rPr kumimoji="0" lang="en-US" altLang="zh-CN" b="1">
                  <a:ea typeface="黑体" panose="02010609060101010101" pitchFamily="49" charset="-122"/>
                  <a:cs typeface="Times New Roman" panose="02020603050405020304" pitchFamily="18" charset="0"/>
                </a:rPr>
                <a:t>V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的线性变换，则</a:t>
              </a:r>
            </a:p>
          </p:txBody>
        </p:sp>
        <p:graphicFrame>
          <p:nvGraphicFramePr>
            <p:cNvPr id="55314" name="Object 18">
              <a:extLst>
                <a:ext uri="{FF2B5EF4-FFF2-40B4-BE49-F238E27FC236}">
                  <a16:creationId xmlns:a16="http://schemas.microsoft.com/office/drawing/2014/main" id="{C774CB22-33F2-46A0-BB9A-FE4E589F89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300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25" name="Equation" r:id="rId7" imgW="279360" imgH="228600" progId="Equation.DSMT4">
                    <p:embed/>
                  </p:oleObj>
                </mc:Choice>
                <mc:Fallback>
                  <p:oleObj name="Equation" r:id="rId7" imgW="279360" imgH="2286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00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344" name="Group 48">
            <a:extLst>
              <a:ext uri="{FF2B5EF4-FFF2-40B4-BE49-F238E27FC236}">
                <a16:creationId xmlns:a16="http://schemas.microsoft.com/office/drawing/2014/main" id="{3EFB4938-E8B9-49C0-82E3-2F7ED34ED5CE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463651"/>
            <a:ext cx="5111750" cy="519112"/>
            <a:chOff x="567" y="1026"/>
            <a:chExt cx="3220" cy="327"/>
          </a:xfrm>
        </p:grpSpPr>
        <p:sp>
          <p:nvSpPr>
            <p:cNvPr id="55315" name="Rectangle 19">
              <a:extLst>
                <a:ext uri="{FF2B5EF4-FFF2-40B4-BE49-F238E27FC236}">
                  <a16:creationId xmlns:a16="http://schemas.microsoft.com/office/drawing/2014/main" id="{596E92E5-C226-452B-87B1-48D401F00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026"/>
              <a:ext cx="32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en-US" altLang="zh-CN" b="1"/>
                <a:t>ⅱ)   </a:t>
              </a:r>
              <a:r>
                <a:rPr kumimoji="0" lang="zh-CN" altLang="en-US" b="1"/>
                <a:t>　 是单射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55306" name="Object 10">
              <a:extLst>
                <a:ext uri="{FF2B5EF4-FFF2-40B4-BE49-F238E27FC236}">
                  <a16:creationId xmlns:a16="http://schemas.microsoft.com/office/drawing/2014/main" id="{AE337B87-18FC-44EE-9856-E40589284B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1117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26" name="Equation" r:id="rId9" imgW="279360" imgH="228600" progId="Equation.DSMT4">
                    <p:embed/>
                  </p:oleObj>
                </mc:Choice>
                <mc:Fallback>
                  <p:oleObj name="Equation" r:id="rId9" imgW="279360" imgH="2286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1117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16" name="Object 20">
              <a:extLst>
                <a:ext uri="{FF2B5EF4-FFF2-40B4-BE49-F238E27FC236}">
                  <a16:creationId xmlns:a16="http://schemas.microsoft.com/office/drawing/2014/main" id="{6A51BC01-6F63-4758-AB59-2C60779B707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9" y="1026"/>
            <a:ext cx="1448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27" name="Equation" r:id="rId10" imgW="2298600" imgH="507960" progId="Equation.DSMT4">
                    <p:embed/>
                  </p:oleObj>
                </mc:Choice>
                <mc:Fallback>
                  <p:oleObj name="Equation" r:id="rId10" imgW="2298600" imgH="50796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1026"/>
                          <a:ext cx="1448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Group 35">
            <a:extLst>
              <a:ext uri="{FF2B5EF4-FFF2-40B4-BE49-F238E27FC236}">
                <a16:creationId xmlns:a16="http://schemas.microsoft.com/office/drawing/2014/main" id="{B54D1AA8-C8CC-4C37-8F92-EE8CE8155B19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4494064"/>
            <a:ext cx="5761038" cy="519112"/>
            <a:chOff x="748" y="663"/>
            <a:chExt cx="3629" cy="327"/>
          </a:xfrm>
        </p:grpSpPr>
        <p:grpSp>
          <p:nvGrpSpPr>
            <p:cNvPr id="39" name="Group 32">
              <a:extLst>
                <a:ext uri="{FF2B5EF4-FFF2-40B4-BE49-F238E27FC236}">
                  <a16:creationId xmlns:a16="http://schemas.microsoft.com/office/drawing/2014/main" id="{E9AB293D-53D8-48D5-AB03-F3FC98841C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663"/>
              <a:ext cx="3629" cy="327"/>
              <a:chOff x="748" y="663"/>
              <a:chExt cx="3629" cy="327"/>
            </a:xfrm>
          </p:grpSpPr>
          <p:graphicFrame>
            <p:nvGraphicFramePr>
              <p:cNvPr id="41" name="Object 15">
                <a:extLst>
                  <a:ext uri="{FF2B5EF4-FFF2-40B4-BE49-F238E27FC236}">
                    <a16:creationId xmlns:a16="http://schemas.microsoft.com/office/drawing/2014/main" id="{B0344048-D36D-4596-9A6E-4F63B634C95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748" y="754"/>
              <a:ext cx="176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28" name="Equation" r:id="rId12" imgW="279360" imgH="228600" progId="Equation.DSMT4">
                      <p:embed/>
                    </p:oleObj>
                  </mc:Choice>
                  <mc:Fallback>
                    <p:oleObj name="Equation" r:id="rId12" imgW="279360" imgH="228600" progId="Equation.DSMT4">
                      <p:embed/>
                      <p:pic>
                        <p:nvPicPr>
                          <p:cNvPr id="28687" name="Object 15">
                            <a:extLst>
                              <a:ext uri="{FF2B5EF4-FFF2-40B4-BE49-F238E27FC236}">
                                <a16:creationId xmlns:a16="http://schemas.microsoft.com/office/drawing/2014/main" id="{E5B35C73-7D25-4037-AD47-830829C1E9F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8" y="754"/>
                            <a:ext cx="176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" name="Rectangle 16">
                <a:extLst>
                  <a:ext uri="{FF2B5EF4-FFF2-40B4-BE49-F238E27FC236}">
                    <a16:creationId xmlns:a16="http://schemas.microsoft.com/office/drawing/2014/main" id="{4FB2906E-A85E-4709-BF39-2109A7DF5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4" y="663"/>
                <a:ext cx="349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r>
                  <a:rPr kumimoji="0" lang="zh-CN" altLang="en-US" b="1"/>
                  <a:t>是单射      　是满射</a:t>
                </a:r>
                <a:r>
                  <a:rPr kumimoji="0" lang="en-US" altLang="zh-CN" b="1"/>
                  <a:t>.</a:t>
                </a:r>
                <a:r>
                  <a:rPr kumimoji="0" lang="en-US" altLang="zh-CN"/>
                  <a:t> </a:t>
                </a:r>
              </a:p>
            </p:txBody>
          </p:sp>
          <p:graphicFrame>
            <p:nvGraphicFramePr>
              <p:cNvPr id="43" name="Object 18">
                <a:extLst>
                  <a:ext uri="{FF2B5EF4-FFF2-40B4-BE49-F238E27FC236}">
                    <a16:creationId xmlns:a16="http://schemas.microsoft.com/office/drawing/2014/main" id="{73109C0F-A309-49E6-A514-1EDCC02F313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73" y="754"/>
              <a:ext cx="176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429" name="Equation" r:id="rId14" imgW="279360" imgH="228600" progId="Equation.DSMT4">
                      <p:embed/>
                    </p:oleObj>
                  </mc:Choice>
                  <mc:Fallback>
                    <p:oleObj name="Equation" r:id="rId14" imgW="279360" imgH="228600" progId="Equation.DSMT4">
                      <p:embed/>
                      <p:pic>
                        <p:nvPicPr>
                          <p:cNvPr id="28690" name="Object 18">
                            <a:extLst>
                              <a:ext uri="{FF2B5EF4-FFF2-40B4-BE49-F238E27FC236}">
                                <a16:creationId xmlns:a16="http://schemas.microsoft.com/office/drawing/2014/main" id="{A803B291-264F-4EEB-B938-8C4F673477B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3" y="754"/>
                            <a:ext cx="176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" name="Object 17">
              <a:extLst>
                <a:ext uri="{FF2B5EF4-FFF2-40B4-BE49-F238E27FC236}">
                  <a16:creationId xmlns:a16="http://schemas.microsoft.com/office/drawing/2014/main" id="{0FFA57E7-6FB0-4119-BD82-50E01072E9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" y="754"/>
            <a:ext cx="26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30" name="Equation" r:id="rId16" imgW="419040" imgH="241200" progId="Equation.DSMT4">
                    <p:embed/>
                  </p:oleObj>
                </mc:Choice>
                <mc:Fallback>
                  <p:oleObj name="Equation" r:id="rId16" imgW="419040" imgH="241200" progId="Equation.DSMT4">
                    <p:embed/>
                    <p:pic>
                      <p:nvPicPr>
                        <p:cNvPr id="28689" name="Object 17">
                          <a:extLst>
                            <a:ext uri="{FF2B5EF4-FFF2-40B4-BE49-F238E27FC236}">
                              <a16:creationId xmlns:a16="http://schemas.microsoft.com/office/drawing/2014/main" id="{03845CC1-4C7C-45F8-A106-D1685661B82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754"/>
                          <a:ext cx="26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31">
            <a:extLst>
              <a:ext uri="{FF2B5EF4-FFF2-40B4-BE49-F238E27FC236}">
                <a16:creationId xmlns:a16="http://schemas.microsoft.com/office/drawing/2014/main" id="{99547C19-041F-45DD-B3AB-9B787D301FBB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3701901"/>
            <a:ext cx="7920038" cy="579438"/>
            <a:chOff x="476" y="164"/>
            <a:chExt cx="4989" cy="365"/>
          </a:xfrm>
        </p:grpSpPr>
        <p:sp>
          <p:nvSpPr>
            <p:cNvPr id="45" name="Rectangle 26">
              <a:extLst>
                <a:ext uri="{FF2B5EF4-FFF2-40B4-BE49-F238E27FC236}">
                  <a16:creationId xmlns:a16="http://schemas.microsoft.com/office/drawing/2014/main" id="{84002B89-301D-48BA-8DFD-B7A319682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64"/>
              <a:ext cx="498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en-US" altLang="zh-CN" sz="3200" b="1">
                  <a:solidFill>
                    <a:srgbClr val="0033CC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4.</a:t>
              </a:r>
              <a:r>
                <a:rPr kumimoji="0" lang="en-US" altLang="zh-CN" sz="3200" b="1">
                  <a:solidFill>
                    <a:srgbClr val="333399"/>
                  </a:solidFill>
                  <a:ea typeface="黑体" panose="02010609060101010101" pitchFamily="49" charset="-122"/>
                  <a:cs typeface="Times New Roman" panose="02020603050405020304" pitchFamily="18" charset="0"/>
                </a:rPr>
                <a:t>  </a:t>
              </a:r>
              <a:r>
                <a:rPr kumimoji="0" lang="zh-CN" altLang="en-US" b="1">
                  <a:latin typeface="宋体" panose="02010600030101010101" pitchFamily="2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设　</a:t>
              </a:r>
              <a:r>
                <a:rPr kumimoji="0" lang="zh-CN" altLang="en-US" b="1">
                  <a:ea typeface="黑体" panose="02010609060101010101" pitchFamily="49" charset="-122"/>
                  <a:cs typeface="Times New Roman" panose="02020603050405020304" pitchFamily="18" charset="0"/>
                </a:rPr>
                <a:t>为</a:t>
              </a:r>
              <a:r>
                <a:rPr kumimoji="0" lang="en-US" altLang="zh-CN" b="1" i="1">
                  <a:ea typeface="黑体" panose="02010609060101010101" pitchFamily="49" charset="-122"/>
                  <a:cs typeface="Times New Roman" panose="02020603050405020304" pitchFamily="18" charset="0"/>
                </a:rPr>
                <a:t>n </a:t>
              </a:r>
              <a:r>
                <a:rPr kumimoji="0" lang="zh-CN" altLang="en-US" b="1">
                  <a:ea typeface="黑体" panose="02010609060101010101" pitchFamily="49" charset="-122"/>
                  <a:cs typeface="Times New Roman" panose="02020603050405020304" pitchFamily="18" charset="0"/>
                </a:rPr>
                <a:t>维线性空间</a:t>
              </a:r>
              <a:r>
                <a:rPr kumimoji="0" lang="en-US" altLang="zh-CN" b="1">
                  <a:ea typeface="黑体" panose="02010609060101010101" pitchFamily="49" charset="-122"/>
                  <a:cs typeface="Times New Roman" panose="02020603050405020304" pitchFamily="18" charset="0"/>
                </a:rPr>
                <a:t>V</a:t>
              </a:r>
              <a:r>
                <a:rPr kumimoji="0" lang="zh-CN" altLang="en-US" b="1">
                  <a:ea typeface="黑体" panose="02010609060101010101" pitchFamily="49" charset="-122"/>
                  <a:cs typeface="Times New Roman" panose="02020603050405020304" pitchFamily="18" charset="0"/>
                </a:rPr>
                <a:t>的线性变换，则</a:t>
              </a:r>
              <a:endParaRPr kumimoji="0" lang="zh-CN" altLang="en-US" b="1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6" name="Object 27">
              <a:extLst>
                <a:ext uri="{FF2B5EF4-FFF2-40B4-BE49-F238E27FC236}">
                  <a16:creationId xmlns:a16="http://schemas.microsoft.com/office/drawing/2014/main" id="{AD83010E-21BB-488E-8A9F-6EDACB35419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300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431" name="Equation" r:id="rId18" imgW="279360" imgH="228600" progId="Equation.DSMT4">
                    <p:embed/>
                  </p:oleObj>
                </mc:Choice>
                <mc:Fallback>
                  <p:oleObj name="Equation" r:id="rId18" imgW="279360" imgH="228600" progId="Equation.DSMT4">
                    <p:embed/>
                    <p:pic>
                      <p:nvPicPr>
                        <p:cNvPr id="28699" name="Object 27">
                          <a:extLst>
                            <a:ext uri="{FF2B5EF4-FFF2-40B4-BE49-F238E27FC236}">
                              <a16:creationId xmlns:a16="http://schemas.microsoft.com/office/drawing/2014/main" id="{A539401B-E2F6-4C34-9D58-2BC1B43870E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00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61" name="Group 13">
            <a:extLst>
              <a:ext uri="{FF2B5EF4-FFF2-40B4-BE49-F238E27FC236}">
                <a16:creationId xmlns:a16="http://schemas.microsoft.com/office/drawing/2014/main" id="{2609A5C3-7915-402C-A3FC-822D043BA68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756939"/>
            <a:ext cx="9359900" cy="579438"/>
            <a:chOff x="431" y="164"/>
            <a:chExt cx="5896" cy="365"/>
          </a:xfrm>
        </p:grpSpPr>
        <p:sp>
          <p:nvSpPr>
            <p:cNvPr id="27650" name="Rectangle 2">
              <a:extLst>
                <a:ext uri="{FF2B5EF4-FFF2-40B4-BE49-F238E27FC236}">
                  <a16:creationId xmlns:a16="http://schemas.microsoft.com/office/drawing/2014/main" id="{F457B41D-BF0A-4E62-AB61-AA7CC3BF6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64"/>
              <a:ext cx="5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sz="3200" b="1">
                  <a:solidFill>
                    <a:srgbClr val="003399"/>
                  </a:solidFill>
                  <a:ea typeface="黑体" panose="02010609060101010101" pitchFamily="49" charset="-122"/>
                </a:rPr>
                <a:t>例</a:t>
              </a:r>
              <a:r>
                <a:rPr kumimoji="0" lang="en-US" altLang="zh-CN" sz="3200" b="1">
                  <a:solidFill>
                    <a:srgbClr val="003399"/>
                  </a:solidFill>
                </a:rPr>
                <a:t>2</a:t>
              </a:r>
              <a:r>
                <a:rPr kumimoji="0" lang="zh-CN" altLang="en-US" sz="3200" b="1">
                  <a:solidFill>
                    <a:srgbClr val="003399"/>
                  </a:solidFill>
                </a:rPr>
                <a:t>、</a:t>
              </a:r>
              <a:r>
                <a:rPr kumimoji="0" lang="zh-CN" altLang="en-US" b="1"/>
                <a:t>设</a:t>
              </a:r>
              <a:r>
                <a:rPr kumimoji="0" lang="en-US" altLang="zh-CN" b="1"/>
                <a:t>A</a:t>
              </a:r>
              <a:r>
                <a:rPr kumimoji="0" lang="zh-CN" altLang="en-US" b="1"/>
                <a:t>是一个</a:t>
              </a:r>
              <a:r>
                <a:rPr kumimoji="0" lang="en-US" altLang="zh-CN" b="1" i="1"/>
                <a:t>n</a:t>
              </a:r>
              <a:r>
                <a:rPr kumimoji="0" lang="zh-CN" altLang="en-US" b="1"/>
                <a:t>阶方阵，       　   证明：</a:t>
              </a:r>
              <a:r>
                <a:rPr kumimoji="0" lang="en-US" altLang="zh-CN" b="1"/>
                <a:t>A</a:t>
              </a:r>
              <a:r>
                <a:rPr kumimoji="0" lang="zh-CN" altLang="en-US" b="1"/>
                <a:t>相似于</a:t>
              </a:r>
            </a:p>
          </p:txBody>
        </p:sp>
        <p:graphicFrame>
          <p:nvGraphicFramePr>
            <p:cNvPr id="27651" name="Object 3">
              <a:extLst>
                <a:ext uri="{FF2B5EF4-FFF2-40B4-BE49-F238E27FC236}">
                  <a16:creationId xmlns:a16="http://schemas.microsoft.com/office/drawing/2014/main" id="{F1423F3B-1C35-45E3-A02D-54CA237C59A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52" y="185"/>
            <a:ext cx="73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0" name="Equation" r:id="rId3" imgW="1168200" imgH="444240" progId="Equation.DSMT4">
                    <p:embed/>
                  </p:oleObj>
                </mc:Choice>
                <mc:Fallback>
                  <p:oleObj name="Equation" r:id="rId3" imgW="1168200" imgH="4442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185"/>
                          <a:ext cx="73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63" name="Group 15">
            <a:extLst>
              <a:ext uri="{FF2B5EF4-FFF2-40B4-BE49-F238E27FC236}">
                <a16:creationId xmlns:a16="http://schemas.microsoft.com/office/drawing/2014/main" id="{CBC1CFE8-37AB-438F-A8FD-7D0AF25FEC3B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717752"/>
            <a:ext cx="9217025" cy="519112"/>
            <a:chOff x="476" y="2659"/>
            <a:chExt cx="5806" cy="327"/>
          </a:xfrm>
        </p:grpSpPr>
        <p:sp>
          <p:nvSpPr>
            <p:cNvPr id="27654" name="Rectangle 6">
              <a:extLst>
                <a:ext uri="{FF2B5EF4-FFF2-40B4-BE49-F238E27FC236}">
                  <a16:creationId xmlns:a16="http://schemas.microsoft.com/office/drawing/2014/main" id="{FECB635C-1E9B-42AE-8423-F0FE55FB4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659"/>
              <a:ext cx="58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0" lang="zh-CN" altLang="en-US" b="1"/>
                <a:t>证：设</a:t>
              </a:r>
              <a:r>
                <a:rPr kumimoji="0" lang="en-US" altLang="zh-CN" b="1"/>
                <a:t>A</a:t>
              </a:r>
              <a:r>
                <a:rPr kumimoji="0" lang="zh-CN" altLang="en-US" b="1"/>
                <a:t>是</a:t>
              </a:r>
              <a:r>
                <a:rPr kumimoji="0" lang="en-US" altLang="zh-CN" b="1" i="1"/>
                <a:t>n</a:t>
              </a:r>
              <a:r>
                <a:rPr kumimoji="0" lang="zh-CN" altLang="en-US" b="1"/>
                <a:t>维线性空间</a:t>
              </a:r>
              <a:r>
                <a:rPr kumimoji="0" lang="en-US" altLang="zh-CN" b="1"/>
                <a:t>V</a:t>
              </a:r>
              <a:r>
                <a:rPr kumimoji="0" lang="zh-CN" altLang="en-US" b="1"/>
                <a:t>的一个线性变换    在一</a:t>
              </a:r>
              <a:endParaRPr kumimoji="0" lang="zh-CN" altLang="en-US"/>
            </a:p>
          </p:txBody>
        </p:sp>
        <p:graphicFrame>
          <p:nvGraphicFramePr>
            <p:cNvPr id="27655" name="Object 7">
              <a:extLst>
                <a:ext uri="{FF2B5EF4-FFF2-40B4-BE49-F238E27FC236}">
                  <a16:creationId xmlns:a16="http://schemas.microsoft.com/office/drawing/2014/main" id="{5E02B6B3-3A21-4ECB-B2A1-9C6A1AC5BF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04" y="2772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1" name="Equation" r:id="rId5" imgW="279360" imgH="228600" progId="Equation.DSMT4">
                    <p:embed/>
                  </p:oleObj>
                </mc:Choice>
                <mc:Fallback>
                  <p:oleObj name="Equation" r:id="rId5" imgW="27936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4" y="2772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664" name="Group 16">
            <a:extLst>
              <a:ext uri="{FF2B5EF4-FFF2-40B4-BE49-F238E27FC236}">
                <a16:creationId xmlns:a16="http://schemas.microsoft.com/office/drawing/2014/main" id="{D31D4557-EBE6-435E-9C57-66CCF33023DC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5365452"/>
            <a:ext cx="6624638" cy="519112"/>
            <a:chOff x="340" y="3067"/>
            <a:chExt cx="4173" cy="327"/>
          </a:xfrm>
        </p:grpSpPr>
        <p:sp>
          <p:nvSpPr>
            <p:cNvPr id="27657" name="Rectangle 9">
              <a:extLst>
                <a:ext uri="{FF2B5EF4-FFF2-40B4-BE49-F238E27FC236}">
                  <a16:creationId xmlns:a16="http://schemas.microsoft.com/office/drawing/2014/main" id="{24958B58-3105-4A3C-BB82-276963E8B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3067"/>
              <a:ext cx="41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组基                   下的矩阵，即</a:t>
              </a:r>
              <a:r>
                <a:rPr kumimoji="0" lang="zh-CN" altLang="en-US"/>
                <a:t> </a:t>
              </a:r>
            </a:p>
          </p:txBody>
        </p:sp>
        <p:graphicFrame>
          <p:nvGraphicFramePr>
            <p:cNvPr id="27658" name="Object 10">
              <a:extLst>
                <a:ext uri="{FF2B5EF4-FFF2-40B4-BE49-F238E27FC236}">
                  <a16:creationId xmlns:a16="http://schemas.microsoft.com/office/drawing/2014/main" id="{23EBE4D4-45E8-4A89-8035-CED283ED26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1" y="3067"/>
            <a:ext cx="10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2" name="Equation" r:id="rId7" imgW="1663560" imgH="431640" progId="Equation.DSMT4">
                    <p:embed/>
                  </p:oleObj>
                </mc:Choice>
                <mc:Fallback>
                  <p:oleObj name="Equation" r:id="rId7" imgW="1663560" imgH="4316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1" y="3067"/>
                          <a:ext cx="10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659" name="Object 11">
            <a:extLst>
              <a:ext uri="{FF2B5EF4-FFF2-40B4-BE49-F238E27FC236}">
                <a16:creationId xmlns:a16="http://schemas.microsoft.com/office/drawing/2014/main" id="{E730DEC5-895B-45B5-BD3E-40BB6813A4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937729"/>
              </p:ext>
            </p:extLst>
          </p:nvPr>
        </p:nvGraphicFramePr>
        <p:xfrm>
          <a:off x="1258888" y="6013152"/>
          <a:ext cx="4953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9" imgW="4952880" imgH="583920" progId="Equation.DSMT4">
                  <p:embed/>
                </p:oleObj>
              </mc:Choice>
              <mc:Fallback>
                <p:oleObj name="Equation" r:id="rId9" imgW="4952880" imgH="5839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6013152"/>
                        <a:ext cx="4953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62" name="Group 14">
            <a:extLst>
              <a:ext uri="{FF2B5EF4-FFF2-40B4-BE49-F238E27FC236}">
                <a16:creationId xmlns:a16="http://schemas.microsoft.com/office/drawing/2014/main" id="{16FF7CFC-45E2-4C15-9574-B465B727D868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477664"/>
            <a:ext cx="6003925" cy="3136900"/>
            <a:chOff x="340" y="618"/>
            <a:chExt cx="3782" cy="1976"/>
          </a:xfrm>
        </p:grpSpPr>
        <p:sp>
          <p:nvSpPr>
            <p:cNvPr id="27652" name="Rectangle 4">
              <a:extLst>
                <a:ext uri="{FF2B5EF4-FFF2-40B4-BE49-F238E27FC236}">
                  <a16:creationId xmlns:a16="http://schemas.microsoft.com/office/drawing/2014/main" id="{04763D61-050D-4723-9353-1316EF774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618"/>
              <a:ext cx="26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0" lang="zh-CN" altLang="en-US" b="1"/>
                <a:t>一个对角矩阵</a:t>
              </a:r>
            </a:p>
          </p:txBody>
        </p:sp>
        <p:graphicFrame>
          <p:nvGraphicFramePr>
            <p:cNvPr id="27660" name="Object 12">
              <a:extLst>
                <a:ext uri="{FF2B5EF4-FFF2-40B4-BE49-F238E27FC236}">
                  <a16:creationId xmlns:a16="http://schemas.microsoft.com/office/drawing/2014/main" id="{E4AB9757-E053-45BB-9518-C45A452B89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618"/>
            <a:ext cx="2104" cy="1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4" name="Equation" r:id="rId11" imgW="3340080" imgH="3136680" progId="Equation.DSMT4">
                    <p:embed/>
                  </p:oleObj>
                </mc:Choice>
                <mc:Fallback>
                  <p:oleObj name="Equation" r:id="rId11" imgW="3340080" imgH="31366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618"/>
                          <a:ext cx="2104" cy="19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Layers">
  <a:themeElements>
    <a:clrScheme name="2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2_Layers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yers">
  <a:themeElements>
    <a:clrScheme name="1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Layers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459</Words>
  <Application>Microsoft Office PowerPoint</Application>
  <PresentationFormat>全屏显示(4:3)</PresentationFormat>
  <Paragraphs>95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Times New Roman</vt:lpstr>
      <vt:lpstr>宋体</vt:lpstr>
      <vt:lpstr>Arial</vt:lpstr>
      <vt:lpstr>Wingdings</vt:lpstr>
      <vt:lpstr>黑体</vt:lpstr>
      <vt:lpstr>Comic Sans MS</vt:lpstr>
      <vt:lpstr>2_Layers</vt:lpstr>
      <vt:lpstr>1_Layers</vt:lpstr>
      <vt:lpstr>MathType 5.0 Equation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张欣</cp:lastModifiedBy>
  <cp:revision>66</cp:revision>
  <dcterms:created xsi:type="dcterms:W3CDTF">1601-01-01T00:00:00Z</dcterms:created>
  <dcterms:modified xsi:type="dcterms:W3CDTF">2019-04-08T14:22:58Z</dcterms:modified>
</cp:coreProperties>
</file>