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290" r:id="rId2"/>
    <p:sldId id="291" r:id="rId3"/>
    <p:sldId id="260" r:id="rId4"/>
    <p:sldId id="262" r:id="rId5"/>
    <p:sldId id="263" r:id="rId6"/>
    <p:sldId id="264" r:id="rId7"/>
    <p:sldId id="265" r:id="rId8"/>
    <p:sldId id="298" r:id="rId9"/>
    <p:sldId id="296" r:id="rId10"/>
    <p:sldId id="297" r:id="rId11"/>
    <p:sldId id="282" r:id="rId12"/>
    <p:sldId id="266" r:id="rId13"/>
    <p:sldId id="278" r:id="rId14"/>
    <p:sldId id="280" r:id="rId15"/>
    <p:sldId id="279" r:id="rId16"/>
    <p:sldId id="275" r:id="rId17"/>
    <p:sldId id="277" r:id="rId18"/>
    <p:sldId id="27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0099"/>
    <a:srgbClr val="333399"/>
    <a:srgbClr val="666633"/>
    <a:srgbClr val="808000"/>
    <a:srgbClr val="0033CC"/>
    <a:srgbClr val="C7C68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97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30.wmf"/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91829-0653-46F6-B8E3-7DFF0C9C2A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9775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FF95-1D40-4F6A-B1E1-354B64B0787F}" type="datetimeFigureOut">
              <a:rPr lang="zh-CN" altLang="en-US" smtClean="0"/>
              <a:t>2019-03-06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0F10A-BCC2-4F27-8B0B-C613A62A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15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F10A-BCC2-4F27-8B0B-C613A62A267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40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F10A-BCC2-4F27-8B0B-C613A62A267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74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051050" y="1125538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1042988" cy="4876800"/>
          </a:xfrm>
          <a:prstGeom prst="rect">
            <a:avLst/>
          </a:prstGeom>
          <a:solidFill>
            <a:srgbClr val="C4C3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zh-CN" altLang="zh-CN" sz="2400"/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684213" y="1412875"/>
            <a:ext cx="8077200" cy="304800"/>
            <a:chOff x="400" y="336"/>
            <a:chExt cx="5088" cy="192"/>
          </a:xfrm>
        </p:grpSpPr>
        <p:sp>
          <p:nvSpPr>
            <p:cNvPr id="76804" name="Rectangle 4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CN" altLang="zh-CN" sz="2400"/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8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3CC722-4E6E-412B-BFDE-AA5F7FA9F3C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6811" name="Rectangle 11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12" name="Rectangle 12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13" name="Rectangle 13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D8017-B1B4-4F48-A956-24208C7667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066713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01759-37EF-45D3-A905-1ED4F10895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993744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28193-A511-42FA-BB9F-BA908CD567F7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569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1D5CD-1581-48A7-9AA2-DB84AE64877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1499730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111E0-CCF7-4F87-9DDE-6A476A5531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7747510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FA90A-5B76-4E56-90EF-6503E1690FA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772525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720A4-94CD-4387-871E-A3A73BA35B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582362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2321B-4F1D-47DD-A9FD-9CDF30E6B844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257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A7161-C538-4EBC-A394-A3D7758DDED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969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6.1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 映射</a:t>
            </a:r>
          </a:p>
          <a:p>
            <a:endParaRPr lang="en-US" altLang="zh-CN" sz="100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86768-FCD8-4698-A9AB-F8C3AB98875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451723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468313" cy="4876800"/>
          </a:xfrm>
          <a:prstGeom prst="rect">
            <a:avLst/>
          </a:prstGeom>
          <a:solidFill>
            <a:srgbClr val="C7C6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zh-CN" altLang="zh-CN" sz="2400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468313" y="1052513"/>
            <a:ext cx="83058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387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en-US" altLang="zh-CN" sz="2000"/>
              <a:t>§</a:t>
            </a:r>
            <a:r>
              <a:rPr lang="en-US" altLang="zh-CN" sz="2000">
                <a:latin typeface="+mj-lt"/>
              </a:rPr>
              <a:t>6.1</a:t>
            </a:r>
            <a:r>
              <a:rPr lang="en-US" altLang="zh-CN" sz="2000"/>
              <a:t>  </a:t>
            </a:r>
            <a:r>
              <a:rPr lang="zh-CN" altLang="en-US" sz="2000"/>
              <a:t>集合 映射</a:t>
            </a:r>
          </a:p>
          <a:p>
            <a:endParaRPr lang="en-US" altLang="zh-CN" b="0">
              <a:solidFill>
                <a:schemeClr val="tx1"/>
              </a:solidFill>
              <a:effectLst/>
            </a:endParaRP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FA59B07B-2E45-414B-8462-6CB3114BA0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0" y="4868863"/>
            <a:ext cx="468313" cy="7937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6" name="Rectangle 1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7" name="Rectangle 11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8" name="Rectangle 12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5789" name="Picture 13" descr="84">
            <a:hlinkClick r:id="" action="ppaction://hlinkshowjump?jump=nextslide" tooltip="下一页"/>
          </p:cNvPr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90" name="Picture 14" descr="85">
            <a:hlinkClick r:id="" action="ppaction://hlinkshowjump?jump=previousslide" tooltip="上一页"/>
          </p:cNvPr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wip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6.wmf"/><Relationship Id="rId3" Type="http://schemas.openxmlformats.org/officeDocument/2006/relationships/oleObject" Target="../embeddings/oleObject40.bin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5.wmf"/><Relationship Id="rId5" Type="http://schemas.openxmlformats.org/officeDocument/2006/relationships/image" Target="../media/image48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2.wmf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Relationship Id="rId9" Type="http://schemas.openxmlformats.org/officeDocument/2006/relationships/image" Target="../media/image6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547664" y="2745482"/>
            <a:ext cx="7075487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6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第六章 线性空间</a:t>
            </a:r>
            <a:endParaRPr kumimoji="0" lang="zh-CN" alt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017" name="Group 25"/>
          <p:cNvGrpSpPr>
            <a:grpSpLocks/>
          </p:cNvGrpSpPr>
          <p:nvPr/>
        </p:nvGrpSpPr>
        <p:grpSpPr bwMode="auto">
          <a:xfrm>
            <a:off x="827088" y="4870103"/>
            <a:ext cx="7848600" cy="519113"/>
            <a:chOff x="0" y="1997"/>
            <a:chExt cx="4944" cy="327"/>
          </a:xfrm>
        </p:grpSpPr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0" y="1997"/>
              <a:ext cx="49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/>
                <a:t>σ</a:t>
              </a:r>
              <a:r>
                <a:rPr lang="zh-CN" altLang="en-US" b="1"/>
                <a:t>：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 i="1"/>
                <a:t>＝</a:t>
              </a:r>
              <a:r>
                <a:rPr lang="en-US" altLang="zh-CN" b="1" i="1"/>
                <a:t>a</a:t>
              </a:r>
              <a:r>
                <a:rPr lang="en-US" altLang="zh-CN" b="1" baseline="-30000"/>
                <a:t>0</a:t>
              </a:r>
              <a:r>
                <a:rPr lang="zh-CN" altLang="en-US" b="1"/>
                <a:t>，</a:t>
              </a:r>
              <a:r>
                <a:rPr lang="zh-CN" altLang="en-US" b="1" i="1"/>
                <a:t>　</a:t>
              </a:r>
              <a:r>
                <a:rPr lang="zh-CN" altLang="en-US" b="1"/>
                <a:t>　　　　　　　　　</a:t>
              </a:r>
              <a:endParaRPr lang="zh-CN" altLang="en-US" sz="2400"/>
            </a:p>
          </p:txBody>
        </p:sp>
        <p:graphicFrame>
          <p:nvGraphicFramePr>
            <p:cNvPr id="85019" name="Object 27"/>
            <p:cNvGraphicFramePr>
              <a:graphicFrameLocks noChangeAspect="1"/>
            </p:cNvGraphicFramePr>
            <p:nvPr/>
          </p:nvGraphicFramePr>
          <p:xfrm>
            <a:off x="1571" y="2092"/>
            <a:ext cx="842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74" name="Equation" r:id="rId3" imgW="1206360" imgH="304560" progId="Equation.DSMT4">
                    <p:embed/>
                  </p:oleObj>
                </mc:Choice>
                <mc:Fallback>
                  <p:oleObj name="Equation" r:id="rId3" imgW="1206360" imgH="30456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1" y="2092"/>
                          <a:ext cx="842" cy="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539750" y="2277716"/>
            <a:ext cx="6172200" cy="525462"/>
            <a:chOff x="0" y="2588"/>
            <a:chExt cx="3888" cy="331"/>
          </a:xfrm>
        </p:grpSpPr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>
              <a:off x="0" y="2592"/>
              <a:ext cx="38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en-US" altLang="zh-CN" b="1"/>
                <a:t>4</a:t>
              </a:r>
              <a:r>
                <a:rPr lang="zh-CN" altLang="en-US" b="1"/>
                <a:t>）</a:t>
              </a:r>
              <a:r>
                <a:rPr lang="en-US" altLang="zh-CN" b="1" i="1"/>
                <a:t>M</a:t>
              </a:r>
              <a:r>
                <a:rPr lang="zh-CN" altLang="en-US" b="1"/>
                <a:t>＝</a:t>
              </a:r>
              <a:r>
                <a:rPr lang="en-US" altLang="zh-CN" b="1" i="1"/>
                <a:t>P</a:t>
              </a:r>
              <a:r>
                <a:rPr lang="zh-CN" altLang="en-US" b="1"/>
                <a:t>，</a:t>
              </a:r>
              <a:r>
                <a:rPr lang="en-US" altLang="zh-CN" b="1" i="1"/>
                <a:t>M</a:t>
              </a:r>
              <a:r>
                <a:rPr lang="en-US" altLang="zh-CN" b="1"/>
                <a:t>´</a:t>
              </a:r>
              <a:r>
                <a:rPr lang="zh-CN" altLang="en-US" b="1"/>
                <a:t>＝        ，（</a:t>
              </a:r>
              <a:r>
                <a:rPr lang="en-US" altLang="zh-CN" b="1" i="1"/>
                <a:t>P</a:t>
              </a:r>
              <a:r>
                <a:rPr lang="zh-CN" altLang="en-US" b="1"/>
                <a:t>为数域）</a:t>
              </a:r>
              <a:endParaRPr lang="zh-CN" altLang="en-US" sz="2400"/>
            </a:p>
          </p:txBody>
        </p:sp>
        <p:graphicFrame>
          <p:nvGraphicFramePr>
            <p:cNvPr id="84998" name="Object 6"/>
            <p:cNvGraphicFramePr>
              <a:graphicFrameLocks noChangeAspect="1"/>
            </p:cNvGraphicFramePr>
            <p:nvPr/>
          </p:nvGraphicFramePr>
          <p:xfrm>
            <a:off x="1710" y="2588"/>
            <a:ext cx="4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75" name="Equation" r:id="rId5" imgW="660240" imgH="380880" progId="Equation.DSMT4">
                    <p:embed/>
                  </p:oleObj>
                </mc:Choice>
                <mc:Fallback>
                  <p:oleObj name="Equation" r:id="rId5" imgW="660240" imgH="3808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0" y="2588"/>
                          <a:ext cx="468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827088" y="2996853"/>
            <a:ext cx="8610600" cy="519113"/>
            <a:chOff x="0" y="2976"/>
            <a:chExt cx="5424" cy="327"/>
          </a:xfrm>
        </p:grpSpPr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0" y="2976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 dirty="0"/>
                <a:t>τ</a:t>
              </a:r>
              <a:r>
                <a:rPr lang="zh-CN" altLang="en-US" b="1" dirty="0"/>
                <a:t>：</a:t>
              </a:r>
              <a:r>
                <a:rPr lang="en-US" altLang="zh-CN" b="1" i="1" dirty="0"/>
                <a:t>τ(a)</a:t>
              </a:r>
              <a:r>
                <a:rPr lang="zh-CN" altLang="en-US" b="1" dirty="0"/>
                <a:t>＝</a:t>
              </a:r>
              <a:r>
                <a:rPr lang="en-US" altLang="zh-CN" b="1" i="1" dirty="0" err="1"/>
                <a:t>aE</a:t>
              </a:r>
              <a:r>
                <a:rPr lang="zh-CN" altLang="en-US" b="1" dirty="0"/>
                <a:t>，             （</a:t>
              </a:r>
              <a:r>
                <a:rPr lang="en-US" altLang="zh-CN" b="1" i="1" dirty="0"/>
                <a:t>E</a:t>
              </a:r>
              <a:r>
                <a:rPr lang="zh-CN" altLang="en-US" b="1" dirty="0"/>
                <a:t>为</a:t>
              </a:r>
              <a:r>
                <a:rPr lang="en-US" altLang="zh-CN" b="1" i="1" dirty="0"/>
                <a:t>n</a:t>
              </a:r>
              <a:r>
                <a:rPr lang="zh-CN" altLang="en-US" b="1" dirty="0"/>
                <a:t>级单位矩阵）</a:t>
              </a:r>
              <a:endParaRPr lang="zh-CN" altLang="en-US" sz="2400" dirty="0"/>
            </a:p>
          </p:txBody>
        </p:sp>
        <p:graphicFrame>
          <p:nvGraphicFramePr>
            <p:cNvPr id="8500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1263267"/>
                </p:ext>
              </p:extLst>
            </p:nvPr>
          </p:nvGraphicFramePr>
          <p:xfrm>
            <a:off x="1452" y="3021"/>
            <a:ext cx="79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76" name="Equation" r:id="rId7" imgW="1079280" imgH="304560" progId="Equation.DSMT4">
                    <p:embed/>
                  </p:oleObj>
                </mc:Choice>
                <mc:Fallback>
                  <p:oleObj name="Equation" r:id="rId7" imgW="1079280" imgH="3045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2" y="3021"/>
                          <a:ext cx="79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468313" y="3573116"/>
            <a:ext cx="835977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b="1"/>
              <a:t>5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zh-CN" altLang="en-US" b="1"/>
              <a:t>、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为任意两个非空集合，</a:t>
            </a:r>
            <a:r>
              <a:rPr lang="en-US" altLang="zh-CN" b="1" i="1"/>
              <a:t>a</a:t>
            </a:r>
            <a:r>
              <a:rPr lang="en-US" altLang="zh-CN" b="1" baseline="-30000"/>
              <a:t>0</a:t>
            </a:r>
            <a:r>
              <a:rPr lang="zh-CN" altLang="en-US" b="1"/>
              <a:t>是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中的一个</a:t>
            </a:r>
          </a:p>
          <a:p>
            <a:pPr>
              <a:lnSpc>
                <a:spcPct val="135000"/>
              </a:lnSpc>
            </a:pPr>
            <a:r>
              <a:rPr lang="zh-CN" altLang="en-US" b="1"/>
              <a:t>　固定元素</a:t>
            </a:r>
            <a:r>
              <a:rPr lang="en-US" altLang="zh-CN" b="1"/>
              <a:t>.</a:t>
            </a:r>
            <a:r>
              <a:rPr lang="en-US" altLang="zh-CN" sz="1400"/>
              <a:t> </a:t>
            </a:r>
            <a:endParaRPr lang="en-US" altLang="zh-CN" sz="2400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7740650" y="2996853"/>
            <a:ext cx="187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（</a:t>
            </a:r>
            <a:r>
              <a:rPr lang="zh-CN" altLang="en-US" b="1">
                <a:solidFill>
                  <a:srgbClr val="CC0099"/>
                </a:solidFill>
              </a:rPr>
              <a:t>是</a:t>
            </a:r>
            <a:r>
              <a:rPr lang="zh-CN" altLang="en-US" b="1"/>
              <a:t>）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6948488" y="4870103"/>
            <a:ext cx="1547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（</a:t>
            </a:r>
            <a:r>
              <a:rPr lang="zh-CN" altLang="en-US" b="1">
                <a:solidFill>
                  <a:srgbClr val="CC0099"/>
                </a:solidFill>
              </a:rPr>
              <a:t>是</a:t>
            </a:r>
            <a:r>
              <a:rPr lang="zh-CN" altLang="en-US" b="1"/>
              <a:t>）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468313" y="5589241"/>
            <a:ext cx="7488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/>
              <a:t>6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zh-CN" altLang="en-US" b="1"/>
              <a:t>＝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＝</a:t>
            </a:r>
            <a:r>
              <a:rPr lang="en-US" altLang="zh-CN" b="1" i="1"/>
              <a:t>P</a:t>
            </a:r>
            <a:r>
              <a:rPr lang="en-US" altLang="zh-CN" b="1"/>
              <a:t>[</a:t>
            </a:r>
            <a:r>
              <a:rPr lang="en-US" altLang="zh-CN" b="1" i="1"/>
              <a:t>x</a:t>
            </a:r>
            <a:r>
              <a:rPr lang="en-US" altLang="zh-CN" b="1"/>
              <a:t>]</a:t>
            </a:r>
            <a:r>
              <a:rPr lang="zh-CN" altLang="en-US" b="1"/>
              <a:t>（</a:t>
            </a:r>
            <a:r>
              <a:rPr lang="en-US" altLang="zh-CN" b="1" i="1"/>
              <a:t>P</a:t>
            </a:r>
            <a:r>
              <a:rPr lang="zh-CN" altLang="en-US" b="1"/>
              <a:t>为数域）</a:t>
            </a:r>
            <a:r>
              <a:rPr lang="zh-CN" altLang="en-US" sz="1400"/>
              <a:t> </a:t>
            </a:r>
            <a:endParaRPr lang="zh-CN" altLang="en-US" sz="2400"/>
          </a:p>
        </p:txBody>
      </p:sp>
      <p:grpSp>
        <p:nvGrpSpPr>
          <p:cNvPr id="85006" name="Group 14"/>
          <p:cNvGrpSpPr>
            <a:grpSpLocks/>
          </p:cNvGrpSpPr>
          <p:nvPr/>
        </p:nvGrpSpPr>
        <p:grpSpPr bwMode="auto">
          <a:xfrm>
            <a:off x="755650" y="6238528"/>
            <a:ext cx="7696200" cy="519113"/>
            <a:chOff x="240" y="2640"/>
            <a:chExt cx="4848" cy="327"/>
          </a:xfrm>
        </p:grpSpPr>
        <p:sp>
          <p:nvSpPr>
            <p:cNvPr id="85007" name="Rectangle 15"/>
            <p:cNvSpPr>
              <a:spLocks noChangeArrowheads="1"/>
            </p:cNvSpPr>
            <p:nvPr/>
          </p:nvSpPr>
          <p:spPr bwMode="auto">
            <a:xfrm>
              <a:off x="240" y="2640"/>
              <a:ext cx="48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/>
                <a:t>σ</a:t>
              </a:r>
              <a:r>
                <a:rPr lang="zh-CN" altLang="en-US" b="1"/>
                <a:t>：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f</a:t>
              </a:r>
              <a:r>
                <a:rPr lang="en-US" altLang="zh-CN" b="1"/>
                <a:t> (</a:t>
              </a:r>
              <a:r>
                <a:rPr lang="en-US" altLang="zh-CN" b="1" i="1"/>
                <a:t>x</a:t>
              </a:r>
              <a:r>
                <a:rPr lang="en-US" altLang="zh-CN" b="1"/>
                <a:t>))</a:t>
              </a:r>
              <a:r>
                <a:rPr lang="zh-CN" altLang="en-US" b="1"/>
                <a:t>＝</a:t>
              </a:r>
              <a:r>
                <a:rPr lang="en-US" altLang="zh-CN" b="1" i="1"/>
                <a:t>f </a:t>
              </a:r>
              <a:r>
                <a:rPr lang="en-US" altLang="zh-CN" b="1"/>
                <a:t>´(</a:t>
              </a:r>
              <a:r>
                <a:rPr lang="en-US" altLang="zh-CN" b="1" i="1"/>
                <a:t>x</a:t>
              </a:r>
              <a:r>
                <a:rPr lang="en-US" altLang="zh-CN" b="1"/>
                <a:t>)</a:t>
              </a:r>
              <a:r>
                <a:rPr lang="zh-CN" altLang="en-US" b="1"/>
                <a:t>，             　</a:t>
              </a:r>
              <a:endParaRPr lang="zh-CN" altLang="en-US" sz="2400"/>
            </a:p>
          </p:txBody>
        </p:sp>
        <p:graphicFrame>
          <p:nvGraphicFramePr>
            <p:cNvPr id="85008" name="Object 16"/>
            <p:cNvGraphicFramePr>
              <a:graphicFrameLocks noChangeAspect="1"/>
            </p:cNvGraphicFramePr>
            <p:nvPr/>
          </p:nvGraphicFramePr>
          <p:xfrm>
            <a:off x="2312" y="2682"/>
            <a:ext cx="1257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77" name="Equation" r:id="rId9" imgW="1993680" imgH="393480" progId="Equation.DSMT4">
                    <p:embed/>
                  </p:oleObj>
                </mc:Choice>
                <mc:Fallback>
                  <p:oleObj name="Equation" r:id="rId9" imgW="1993680" imgH="3934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2" y="2682"/>
                          <a:ext cx="1257" cy="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7092950" y="6165503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（</a:t>
            </a:r>
            <a:r>
              <a:rPr lang="zh-CN" altLang="en-US" b="1">
                <a:solidFill>
                  <a:srgbClr val="CC0099"/>
                </a:solidFill>
              </a:rPr>
              <a:t>是</a:t>
            </a:r>
            <a:r>
              <a:rPr lang="zh-CN" altLang="en-US" b="1"/>
              <a:t>）</a:t>
            </a:r>
          </a:p>
        </p:txBody>
      </p:sp>
      <p:grpSp>
        <p:nvGrpSpPr>
          <p:cNvPr id="85010" name="Group 18"/>
          <p:cNvGrpSpPr>
            <a:grpSpLocks/>
          </p:cNvGrpSpPr>
          <p:nvPr/>
        </p:nvGrpSpPr>
        <p:grpSpPr bwMode="auto">
          <a:xfrm>
            <a:off x="539750" y="980728"/>
            <a:ext cx="6172200" cy="519113"/>
            <a:chOff x="384" y="2784"/>
            <a:chExt cx="3888" cy="327"/>
          </a:xfrm>
        </p:grpSpPr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384" y="2784"/>
              <a:ext cx="38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/>
                <a:t>3</a:t>
              </a:r>
              <a:r>
                <a:rPr lang="zh-CN" altLang="en-US" b="1"/>
                <a:t>）</a:t>
              </a:r>
              <a:r>
                <a:rPr lang="en-US" altLang="zh-CN" b="1" i="1"/>
                <a:t>M</a:t>
              </a:r>
              <a:r>
                <a:rPr lang="zh-CN" altLang="en-US" b="1"/>
                <a:t>＝          ，</a:t>
              </a:r>
              <a:r>
                <a:rPr lang="en-US" altLang="zh-CN" b="1" i="1"/>
                <a:t>M</a:t>
              </a:r>
              <a:r>
                <a:rPr lang="en-US" altLang="zh-CN" b="1"/>
                <a:t>´</a:t>
              </a:r>
              <a:r>
                <a:rPr lang="zh-CN" altLang="en-US" b="1"/>
                <a:t>＝</a:t>
              </a:r>
              <a:r>
                <a:rPr lang="en-US" altLang="zh-CN" b="1" i="1"/>
                <a:t>P</a:t>
              </a:r>
              <a:r>
                <a:rPr lang="zh-CN" altLang="en-US" b="1" i="1"/>
                <a:t>，</a:t>
              </a:r>
              <a:r>
                <a:rPr lang="zh-CN" altLang="en-US" b="1"/>
                <a:t>（</a:t>
              </a:r>
              <a:r>
                <a:rPr lang="en-US" altLang="zh-CN" b="1" i="1"/>
                <a:t>P</a:t>
              </a:r>
              <a:r>
                <a:rPr lang="zh-CN" altLang="en-US" b="1"/>
                <a:t>为数域）</a:t>
              </a:r>
              <a:r>
                <a:rPr lang="zh-CN" altLang="en-US" sz="1400"/>
                <a:t> </a:t>
              </a:r>
              <a:endParaRPr lang="zh-CN" altLang="en-US" sz="2400"/>
            </a:p>
          </p:txBody>
        </p:sp>
        <p:graphicFrame>
          <p:nvGraphicFramePr>
            <p:cNvPr id="85012" name="Object 20"/>
            <p:cNvGraphicFramePr>
              <a:graphicFrameLocks noChangeAspect="1"/>
            </p:cNvGraphicFramePr>
            <p:nvPr/>
          </p:nvGraphicFramePr>
          <p:xfrm>
            <a:off x="1248" y="2784"/>
            <a:ext cx="432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78" r:id="rId11" imgW="609600" imgH="368300" progId="Equation.DSMT4">
                    <p:embed/>
                  </p:oleObj>
                </mc:Choice>
                <mc:Fallback>
                  <p:oleObj r:id="rId11" imgW="609600" imgH="3683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784"/>
                          <a:ext cx="432" cy="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5013" name="Group 21"/>
          <p:cNvGrpSpPr>
            <a:grpSpLocks/>
          </p:cNvGrpSpPr>
          <p:nvPr/>
        </p:nvGrpSpPr>
        <p:grpSpPr bwMode="auto">
          <a:xfrm>
            <a:off x="1042988" y="1630016"/>
            <a:ext cx="5183187" cy="519112"/>
            <a:chOff x="431" y="1752"/>
            <a:chExt cx="3265" cy="327"/>
          </a:xfrm>
        </p:grpSpPr>
        <p:sp>
          <p:nvSpPr>
            <p:cNvPr id="85014" name="Rectangle 22"/>
            <p:cNvSpPr>
              <a:spLocks noChangeArrowheads="1"/>
            </p:cNvSpPr>
            <p:nvPr/>
          </p:nvSpPr>
          <p:spPr bwMode="auto">
            <a:xfrm>
              <a:off x="431" y="1752"/>
              <a:ext cx="3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/>
                <a:t>σ</a:t>
              </a:r>
              <a:r>
                <a:rPr lang="zh-CN" altLang="en-US" b="1"/>
                <a:t>：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/>
                <a:t>＝</a:t>
              </a:r>
              <a:r>
                <a:rPr lang="en-US" altLang="zh-CN" b="1"/>
                <a:t>|</a:t>
              </a:r>
              <a:r>
                <a:rPr lang="en-US" altLang="zh-CN" b="1" i="1"/>
                <a:t>A</a:t>
              </a:r>
              <a:r>
                <a:rPr lang="en-US" altLang="zh-CN" b="1"/>
                <a:t>|</a:t>
              </a:r>
              <a:r>
                <a:rPr lang="zh-CN" altLang="en-US" b="1"/>
                <a:t>，　　　　　　　　</a:t>
              </a:r>
              <a:endParaRPr lang="zh-CN" altLang="en-US" sz="2400"/>
            </a:p>
          </p:txBody>
        </p:sp>
        <p:graphicFrame>
          <p:nvGraphicFramePr>
            <p:cNvPr id="85015" name="Object 23"/>
            <p:cNvGraphicFramePr>
              <a:graphicFrameLocks noChangeAspect="1"/>
            </p:cNvGraphicFramePr>
            <p:nvPr/>
          </p:nvGraphicFramePr>
          <p:xfrm>
            <a:off x="2081" y="1793"/>
            <a:ext cx="938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79" name="Equation" r:id="rId13" imgW="1485720" imgH="380880" progId="Equation.DSMT4">
                    <p:embed/>
                  </p:oleObj>
                </mc:Choice>
                <mc:Fallback>
                  <p:oleObj name="Equation" r:id="rId13" imgW="1485720" imgH="38088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1793"/>
                          <a:ext cx="938" cy="2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7451725" y="1630016"/>
            <a:ext cx="169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（</a:t>
            </a:r>
            <a:r>
              <a:rPr lang="zh-CN" altLang="en-US" b="1">
                <a:solidFill>
                  <a:srgbClr val="CC0099"/>
                </a:solidFill>
              </a:rPr>
              <a:t>是</a:t>
            </a:r>
            <a:r>
              <a:rPr lang="zh-CN" altLang="en-US" b="1"/>
              <a:t>）</a:t>
            </a:r>
            <a:r>
              <a:rPr lang="zh-CN" altLang="en-US" sz="1400">
                <a:solidFill>
                  <a:srgbClr val="CC0099"/>
                </a:solidFill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2" grpId="0"/>
      <p:bldP spid="85003" grpId="0"/>
      <p:bldP spid="85004" grpId="0"/>
      <p:bldP spid="85005" grpId="0"/>
      <p:bldP spid="85009" grpId="0"/>
      <p:bldP spid="850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539750" y="1083592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333399"/>
                </a:solidFill>
              </a:rPr>
              <a:t>例</a:t>
            </a:r>
            <a:r>
              <a:rPr lang="en-US" altLang="zh-CN" b="1">
                <a:solidFill>
                  <a:srgbClr val="333399"/>
                </a:solidFill>
              </a:rPr>
              <a:t>5</a:t>
            </a:r>
            <a:r>
              <a:rPr lang="zh-CN" altLang="en-US" b="1"/>
              <a:t>　</a:t>
            </a:r>
            <a:r>
              <a:rPr lang="en-US" altLang="zh-CN" b="1" i="1"/>
              <a:t>M</a:t>
            </a:r>
            <a:r>
              <a:rPr lang="zh-CN" altLang="en-US" b="1"/>
              <a:t>是一个集合，定义</a:t>
            </a:r>
            <a:r>
              <a:rPr lang="en-US" altLang="zh-CN" b="1" i="1"/>
              <a:t>I</a:t>
            </a:r>
            <a:r>
              <a:rPr lang="zh-CN" altLang="en-US" b="1"/>
              <a:t>：</a:t>
            </a:r>
            <a:r>
              <a:rPr lang="zh-CN" altLang="en-US" sz="1400"/>
              <a:t> </a:t>
            </a:r>
            <a:endParaRPr lang="zh-CN" altLang="en-US" sz="2400"/>
          </a:p>
        </p:txBody>
      </p: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1331913" y="1732880"/>
            <a:ext cx="5791200" cy="519112"/>
            <a:chOff x="930" y="1888"/>
            <a:chExt cx="3648" cy="327"/>
          </a:xfrm>
        </p:grpSpPr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930" y="1888"/>
              <a:ext cx="36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en-US" altLang="zh-CN" b="1" i="1"/>
                <a:t>I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/>
                <a:t>＝</a:t>
              </a:r>
              <a:r>
                <a:rPr lang="en-US" altLang="zh-CN" b="1" i="1"/>
                <a:t>a </a:t>
              </a:r>
              <a:r>
                <a:rPr lang="zh-CN" altLang="en-US" b="1"/>
                <a:t>，</a:t>
              </a:r>
              <a:endParaRPr lang="zh-CN" altLang="en-US" sz="2400"/>
            </a:p>
          </p:txBody>
        </p:sp>
        <p:graphicFrame>
          <p:nvGraphicFramePr>
            <p:cNvPr id="28689" name="Object 17"/>
            <p:cNvGraphicFramePr>
              <a:graphicFrameLocks noChangeAspect="1"/>
            </p:cNvGraphicFramePr>
            <p:nvPr/>
          </p:nvGraphicFramePr>
          <p:xfrm>
            <a:off x="2233" y="1979"/>
            <a:ext cx="76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2" name="Equation" r:id="rId3" imgW="1206360" imgH="304560" progId="Equation.DSMT4">
                    <p:embed/>
                  </p:oleObj>
                </mc:Choice>
                <mc:Fallback>
                  <p:oleObj name="Equation" r:id="rId3" imgW="1206360" imgH="30456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" y="1979"/>
                          <a:ext cx="762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611188" y="2307555"/>
            <a:ext cx="8305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/>
              <a:t>即 </a:t>
            </a:r>
            <a:r>
              <a:rPr lang="en-US" altLang="zh-CN" b="1" i="1"/>
              <a:t>I </a:t>
            </a:r>
            <a:r>
              <a:rPr lang="zh-CN" altLang="en-US" b="1"/>
              <a:t>把 </a:t>
            </a:r>
            <a:r>
              <a:rPr lang="en-US" altLang="zh-CN" b="1" i="1"/>
              <a:t>M </a:t>
            </a:r>
            <a:r>
              <a:rPr lang="zh-CN" altLang="en-US" b="1"/>
              <a:t>上的元素映到它自身，</a:t>
            </a:r>
            <a:r>
              <a:rPr lang="en-US" altLang="zh-CN" b="1" i="1"/>
              <a:t>I </a:t>
            </a:r>
            <a:r>
              <a:rPr lang="zh-CN" altLang="en-US" b="1"/>
              <a:t>是一个映射，</a:t>
            </a: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568326" y="4034755"/>
            <a:ext cx="7427913" cy="522287"/>
            <a:chOff x="215" y="3022"/>
            <a:chExt cx="4679" cy="329"/>
          </a:xfrm>
        </p:grpSpPr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215" y="3024"/>
              <a:ext cx="37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42938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800" b="1" dirty="0">
                  <a:solidFill>
                    <a:srgbClr val="333399"/>
                  </a:solidFill>
                </a:rPr>
                <a:t>例</a:t>
              </a:r>
              <a:r>
                <a:rPr lang="en-US" altLang="zh-CN" sz="2800" b="1" dirty="0">
                  <a:solidFill>
                    <a:srgbClr val="333399"/>
                  </a:solidFill>
                </a:rPr>
                <a:t>6</a:t>
              </a:r>
              <a:r>
                <a:rPr lang="en-US" altLang="zh-CN" sz="2800" b="1" dirty="0"/>
                <a:t>   </a:t>
              </a:r>
              <a:r>
                <a:rPr lang="zh-CN" altLang="en-US" sz="2800" b="1" dirty="0"/>
                <a:t>任意一个在实数集</a:t>
              </a:r>
              <a:r>
                <a:rPr lang="en-US" altLang="zh-CN" sz="2800" b="1" i="1" dirty="0"/>
                <a:t>R</a:t>
              </a:r>
              <a:r>
                <a:rPr lang="zh-CN" altLang="en-US" sz="2800" b="1" dirty="0"/>
                <a:t>上的函数</a:t>
              </a:r>
              <a:endParaRPr lang="zh-CN" altLang="en-US" dirty="0"/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3742" y="3022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/>
                <a:t>y</a:t>
              </a:r>
              <a:r>
                <a:rPr lang="zh-CN" altLang="en-US" b="1" i="1"/>
                <a:t>＝</a:t>
              </a:r>
              <a:r>
                <a:rPr lang="en-US" altLang="zh-CN" b="1" i="1"/>
                <a:t>f</a:t>
              </a:r>
              <a:r>
                <a:rPr lang="en-US" altLang="zh-CN" b="1"/>
                <a:t>(</a:t>
              </a:r>
              <a:r>
                <a:rPr lang="en-US" altLang="zh-CN" b="1" i="1"/>
                <a:t>x</a:t>
              </a:r>
              <a:r>
                <a:rPr lang="en-US" altLang="zh-CN" b="1"/>
                <a:t>)</a:t>
              </a:r>
              <a:r>
                <a:rPr lang="en-US" altLang="zh-CN" sz="1400"/>
                <a:t> </a:t>
              </a:r>
              <a:endParaRPr lang="en-US" altLang="zh-CN" sz="2400"/>
            </a:p>
          </p:txBody>
        </p:sp>
      </p:grp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611188" y="4611017"/>
            <a:ext cx="8281987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1"/>
              <a:t>都是实数集</a:t>
            </a:r>
            <a:r>
              <a:rPr lang="en-US" altLang="zh-CN" b="1" i="1"/>
              <a:t>R</a:t>
            </a:r>
            <a:r>
              <a:rPr lang="zh-CN" altLang="en-US" b="1"/>
              <a:t>到自身的映射，即，函数可以看成是</a:t>
            </a:r>
            <a:endParaRPr lang="zh-CN" altLang="en-US" sz="2400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539750" y="3099717"/>
            <a:ext cx="6337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/>
              <a:t>称 </a:t>
            </a:r>
            <a:r>
              <a:rPr lang="en-US" altLang="zh-CN" b="1" i="1"/>
              <a:t>I </a:t>
            </a:r>
            <a:r>
              <a:rPr lang="zh-CN" altLang="en-US" b="1"/>
              <a:t>为 </a:t>
            </a:r>
            <a:r>
              <a:rPr lang="en-US" altLang="zh-CN" b="1" i="1"/>
              <a:t>M </a:t>
            </a:r>
            <a:r>
              <a:rPr lang="zh-CN" altLang="en-US" b="1"/>
              <a:t>上的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恒等映射</a:t>
            </a:r>
            <a:r>
              <a:rPr lang="zh-CN" altLang="en-US" b="1"/>
              <a:t>或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单位映射</a:t>
            </a:r>
            <a:r>
              <a:rPr lang="zh-CN" altLang="en-US" b="1"/>
              <a:t>．</a:t>
            </a:r>
            <a:r>
              <a:rPr lang="zh-CN" altLang="en-US" sz="1400"/>
              <a:t> 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611188" y="5258717"/>
            <a:ext cx="5113337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1"/>
              <a:t>映射的一个特殊情形．</a:t>
            </a:r>
            <a:r>
              <a:rPr lang="zh-CN" altLang="en-US" sz="1400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92" grpId="0"/>
      <p:bldP spid="28695" grpId="0"/>
      <p:bldP spid="28700" grpId="0"/>
      <p:bldP spid="287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4213" y="822597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、映射的乘积</a:t>
            </a:r>
            <a:endParaRPr lang="zh-CN" alt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1042988" y="1541735"/>
            <a:ext cx="7253287" cy="533400"/>
            <a:chOff x="672" y="672"/>
            <a:chExt cx="4569" cy="336"/>
          </a:xfrm>
        </p:grpSpPr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672" y="672"/>
              <a:ext cx="4032" cy="327"/>
              <a:chOff x="1344" y="1968"/>
              <a:chExt cx="4032" cy="327"/>
            </a:xfrm>
          </p:grpSpPr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40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b="1"/>
                  <a:t>设映射                                               ，</a:t>
                </a:r>
                <a:r>
                  <a:rPr lang="zh-CN" altLang="en-US" sz="1400"/>
                  <a:t> </a:t>
                </a:r>
                <a:endParaRPr lang="zh-CN" altLang="en-US" sz="2400"/>
              </a:p>
            </p:txBody>
          </p:sp>
          <p:graphicFrame>
            <p:nvGraphicFramePr>
              <p:cNvPr id="12292" name="Object 4"/>
              <p:cNvGraphicFramePr>
                <a:graphicFrameLocks noChangeAspect="1"/>
              </p:cNvGraphicFramePr>
              <p:nvPr/>
            </p:nvGraphicFramePr>
            <p:xfrm>
              <a:off x="1988" y="2016"/>
              <a:ext cx="2720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13" name="Equation" r:id="rId3" imgW="4317840" imgH="419040" progId="Equation.DSMT4">
                      <p:embed/>
                    </p:oleObj>
                  </mc:Choice>
                  <mc:Fallback>
                    <p:oleObj name="Equation" r:id="rId3" imgW="4317840" imgH="419040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88" y="2016"/>
                            <a:ext cx="2720" cy="2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4128" y="681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CC3300"/>
                  </a:solidFill>
                  <a:ea typeface="黑体" panose="02010609060101010101" pitchFamily="49" charset="-122"/>
                </a:rPr>
                <a:t>乘积</a:t>
              </a:r>
              <a:endParaRPr lang="zh-CN" altLang="en-US" sz="2400">
                <a:solidFill>
                  <a:srgbClr val="CC3300"/>
                </a:solidFill>
                <a:ea typeface="黑体" panose="02010609060101010101" pitchFamily="49" charset="-122"/>
              </a:endParaRPr>
            </a:p>
          </p:txBody>
        </p:sp>
        <p:graphicFrame>
          <p:nvGraphicFramePr>
            <p:cNvPr id="12295" name="Object 7"/>
            <p:cNvGraphicFramePr>
              <a:graphicFrameLocks noChangeAspect="1"/>
            </p:cNvGraphicFramePr>
            <p:nvPr/>
          </p:nvGraphicFramePr>
          <p:xfrm>
            <a:off x="4743" y="782"/>
            <a:ext cx="498" cy="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4" name="Equation" r:id="rId5" imgW="723600" imgH="228600" progId="Equation.DSMT4">
                    <p:embed/>
                  </p:oleObj>
                </mc:Choice>
                <mc:Fallback>
                  <p:oleObj name="Equation" r:id="rId5" imgW="7236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3" y="782"/>
                          <a:ext cx="498" cy="1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26" name="Group 38"/>
          <p:cNvGrpSpPr>
            <a:grpSpLocks/>
          </p:cNvGrpSpPr>
          <p:nvPr/>
        </p:nvGrpSpPr>
        <p:grpSpPr bwMode="auto">
          <a:xfrm>
            <a:off x="684213" y="2189435"/>
            <a:ext cx="6359525" cy="519112"/>
            <a:chOff x="431" y="1071"/>
            <a:chExt cx="4006" cy="327"/>
          </a:xfrm>
        </p:grpSpPr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431" y="1071"/>
              <a:ext cx="18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/>
                <a:t>定义为：</a:t>
              </a:r>
              <a:r>
                <a:rPr lang="zh-CN" altLang="en-US" sz="1400"/>
                <a:t> </a:t>
              </a:r>
              <a:endParaRPr lang="zh-CN" altLang="en-US" sz="2400"/>
            </a:p>
          </p:txBody>
        </p:sp>
        <p:grpSp>
          <p:nvGrpSpPr>
            <p:cNvPr id="12302" name="Group 14"/>
            <p:cNvGrpSpPr>
              <a:grpSpLocks/>
            </p:cNvGrpSpPr>
            <p:nvPr/>
          </p:nvGrpSpPr>
          <p:grpSpPr bwMode="auto">
            <a:xfrm>
              <a:off x="1374" y="1071"/>
              <a:ext cx="3063" cy="327"/>
              <a:chOff x="87" y="1920"/>
              <a:chExt cx="3063" cy="327"/>
            </a:xfrm>
          </p:grpSpPr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480" y="1920"/>
                <a:ext cx="19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/>
                  <a:t> (</a:t>
                </a:r>
                <a:r>
                  <a:rPr lang="en-US" altLang="zh-CN" b="1" i="1"/>
                  <a:t>a</a:t>
                </a:r>
                <a:r>
                  <a:rPr lang="en-US" altLang="zh-CN" b="1"/>
                  <a:t>)</a:t>
                </a:r>
                <a:r>
                  <a:rPr lang="zh-CN" altLang="en-US" b="1"/>
                  <a:t>＝</a:t>
                </a:r>
                <a:r>
                  <a:rPr lang="en-US" altLang="zh-CN" b="1" i="1"/>
                  <a:t>τ</a:t>
                </a:r>
                <a:r>
                  <a:rPr lang="en-US" altLang="zh-CN" b="1"/>
                  <a:t>(</a:t>
                </a:r>
                <a:r>
                  <a:rPr lang="en-US" altLang="zh-CN" b="1" i="1"/>
                  <a:t>σ</a:t>
                </a:r>
                <a:r>
                  <a:rPr lang="en-US" altLang="zh-CN" b="1"/>
                  <a:t>(</a:t>
                </a:r>
                <a:r>
                  <a:rPr lang="en-US" altLang="zh-CN" b="1" i="1"/>
                  <a:t>a</a:t>
                </a:r>
                <a:r>
                  <a:rPr lang="en-US" altLang="zh-CN" b="1"/>
                  <a:t>))</a:t>
                </a:r>
                <a:r>
                  <a:rPr lang="zh-CN" altLang="en-US" b="1"/>
                  <a:t>　 </a:t>
                </a:r>
                <a:endParaRPr lang="zh-CN" altLang="en-US" sz="2400"/>
              </a:p>
            </p:txBody>
          </p:sp>
          <p:graphicFrame>
            <p:nvGraphicFramePr>
              <p:cNvPr id="12300" name="Object 12"/>
              <p:cNvGraphicFramePr>
                <a:graphicFrameLocks noChangeAspect="1"/>
              </p:cNvGraphicFramePr>
              <p:nvPr/>
            </p:nvGraphicFramePr>
            <p:xfrm>
              <a:off x="87" y="2016"/>
              <a:ext cx="547" cy="1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15" name="Equation" r:id="rId7" imgW="723600" imgH="228600" progId="Equation.DSMT4">
                      <p:embed/>
                    </p:oleObj>
                  </mc:Choice>
                  <mc:Fallback>
                    <p:oleObj name="Equation" r:id="rId7" imgW="723600" imgH="228600" progId="Equation.DSMT4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" y="2016"/>
                            <a:ext cx="547" cy="17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99" name="Object 11"/>
              <p:cNvGraphicFramePr>
                <a:graphicFrameLocks noChangeAspect="1"/>
              </p:cNvGraphicFramePr>
              <p:nvPr/>
            </p:nvGraphicFramePr>
            <p:xfrm>
              <a:off x="2388" y="2016"/>
              <a:ext cx="762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16" name="Equation" r:id="rId9" imgW="1206360" imgH="304560" progId="Equation.DSMT4">
                      <p:embed/>
                    </p:oleObj>
                  </mc:Choice>
                  <mc:Fallback>
                    <p:oleObj name="Equation" r:id="rId9" imgW="1206360" imgH="30456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8" y="2016"/>
                            <a:ext cx="762" cy="19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2327" name="Group 39"/>
          <p:cNvGrpSpPr>
            <a:grpSpLocks/>
          </p:cNvGrpSpPr>
          <p:nvPr/>
        </p:nvGrpSpPr>
        <p:grpSpPr bwMode="auto">
          <a:xfrm>
            <a:off x="611188" y="2910160"/>
            <a:ext cx="8532812" cy="519112"/>
            <a:chOff x="385" y="1525"/>
            <a:chExt cx="5375" cy="327"/>
          </a:xfrm>
        </p:grpSpPr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85" y="1525"/>
              <a:ext cx="53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 dirty="0"/>
                <a:t>即相继施行</a:t>
              </a:r>
              <a:r>
                <a:rPr lang="en-US" altLang="zh-CN" b="1" i="1" dirty="0"/>
                <a:t>σ</a:t>
              </a:r>
              <a:r>
                <a:rPr lang="zh-CN" altLang="en-US" b="1" dirty="0"/>
                <a:t>和</a:t>
              </a:r>
              <a:r>
                <a:rPr lang="en-US" altLang="zh-CN" b="1" i="1" dirty="0"/>
                <a:t>τ</a:t>
              </a:r>
              <a:r>
                <a:rPr lang="zh-CN" altLang="en-US" b="1" dirty="0"/>
                <a:t>的结果，         是 </a:t>
              </a:r>
              <a:r>
                <a:rPr lang="en-US" altLang="zh-CN" b="1" dirty="0"/>
                <a:t>M </a:t>
              </a:r>
              <a:r>
                <a:rPr lang="zh-CN" altLang="en-US" b="1" dirty="0"/>
                <a:t>到 </a:t>
              </a:r>
              <a:r>
                <a:rPr lang="en-US" altLang="zh-CN" b="1" dirty="0"/>
                <a:t>M" </a:t>
              </a:r>
              <a:r>
                <a:rPr lang="zh-CN" altLang="en-US" b="1" dirty="0"/>
                <a:t>的一个 </a:t>
              </a:r>
              <a:r>
                <a:rPr lang="zh-CN" altLang="en-US" sz="1400" dirty="0"/>
                <a:t> </a:t>
              </a:r>
            </a:p>
          </p:txBody>
        </p:sp>
        <p:graphicFrame>
          <p:nvGraphicFramePr>
            <p:cNvPr id="12303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7033146"/>
                </p:ext>
              </p:extLst>
            </p:nvPr>
          </p:nvGraphicFramePr>
          <p:xfrm>
            <a:off x="2835" y="1600"/>
            <a:ext cx="622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7" name="Equation" r:id="rId11" imgW="723600" imgH="228600" progId="Equation.DSMT4">
                    <p:embed/>
                  </p:oleObj>
                </mc:Choice>
                <mc:Fallback>
                  <p:oleObj name="Equation" r:id="rId11" imgW="72360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600"/>
                          <a:ext cx="622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84213" y="348642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映射．</a:t>
            </a:r>
            <a:r>
              <a:rPr lang="zh-CN" altLang="en-US" sz="1400"/>
              <a:t> </a:t>
            </a:r>
            <a:endParaRPr lang="zh-CN" altLang="en-US" sz="2400"/>
          </a:p>
        </p:txBody>
      </p:sp>
      <p:grpSp>
        <p:nvGrpSpPr>
          <p:cNvPr id="12325" name="Group 37"/>
          <p:cNvGrpSpPr>
            <a:grpSpLocks/>
          </p:cNvGrpSpPr>
          <p:nvPr/>
        </p:nvGrpSpPr>
        <p:grpSpPr bwMode="auto">
          <a:xfrm>
            <a:off x="1150938" y="4278585"/>
            <a:ext cx="7993062" cy="519112"/>
            <a:chOff x="340" y="2568"/>
            <a:chExt cx="5035" cy="327"/>
          </a:xfrm>
        </p:grpSpPr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340" y="2568"/>
              <a:ext cx="50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/>
                <a:t>①</a:t>
              </a:r>
              <a:r>
                <a:rPr lang="zh-CN" altLang="en-US" b="1"/>
                <a:t>对于任意映射                          ，有　</a:t>
              </a:r>
              <a:r>
                <a:rPr lang="zh-CN" altLang="en-US" sz="1400"/>
                <a:t> </a:t>
              </a:r>
              <a:endParaRPr lang="zh-CN" altLang="en-US" sz="2400"/>
            </a:p>
          </p:txBody>
        </p:sp>
        <p:graphicFrame>
          <p:nvGraphicFramePr>
            <p:cNvPr id="12309" name="Object 21"/>
            <p:cNvGraphicFramePr>
              <a:graphicFrameLocks noChangeAspect="1"/>
            </p:cNvGraphicFramePr>
            <p:nvPr/>
          </p:nvGraphicFramePr>
          <p:xfrm>
            <a:off x="1979" y="2614"/>
            <a:ext cx="144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8" name="Equation" r:id="rId13" imgW="1892160" imgH="317160" progId="Equation.DSMT4">
                    <p:embed/>
                  </p:oleObj>
                </mc:Choice>
                <mc:Fallback>
                  <p:oleObj name="Equation" r:id="rId13" imgW="1892160" imgH="31716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" y="2614"/>
                          <a:ext cx="144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30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57833"/>
              </p:ext>
            </p:extLst>
          </p:nvPr>
        </p:nvGraphicFramePr>
        <p:xfrm>
          <a:off x="2184400" y="4854847"/>
          <a:ext cx="35528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9" name="Equation" r:id="rId15" imgW="2946240" imgH="431640" progId="Equation.DSMT4">
                  <p:embed/>
                </p:oleObj>
              </mc:Choice>
              <mc:Fallback>
                <p:oleObj name="Equation" r:id="rId15" imgW="2946240" imgH="431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4854847"/>
                        <a:ext cx="35528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15" name="Group 27"/>
          <p:cNvGrpSpPr>
            <a:grpSpLocks/>
          </p:cNvGrpSpPr>
          <p:nvPr/>
        </p:nvGrpSpPr>
        <p:grpSpPr bwMode="auto">
          <a:xfrm>
            <a:off x="395288" y="5502547"/>
            <a:ext cx="8866187" cy="519113"/>
            <a:chOff x="295" y="1480"/>
            <a:chExt cx="5585" cy="327"/>
          </a:xfrm>
        </p:grpSpPr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295" y="1480"/>
              <a:ext cx="10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>
                  <a:cs typeface="Times New Roman" panose="02020603050405020304" pitchFamily="18" charset="0"/>
                </a:rPr>
                <a:t>②</a:t>
              </a:r>
              <a:r>
                <a:rPr lang="zh-CN" altLang="en-US" b="1">
                  <a:cs typeface="Times New Roman" panose="02020603050405020304" pitchFamily="18" charset="0"/>
                </a:rPr>
                <a:t>设映射</a:t>
              </a:r>
              <a:endParaRPr lang="zh-CN" altLang="en-US" sz="2400"/>
            </a:p>
          </p:txBody>
        </p:sp>
        <p:graphicFrame>
          <p:nvGraphicFramePr>
            <p:cNvPr id="12317" name="Object 29"/>
            <p:cNvGraphicFramePr>
              <a:graphicFrameLocks noChangeAspect="1"/>
            </p:cNvGraphicFramePr>
            <p:nvPr/>
          </p:nvGraphicFramePr>
          <p:xfrm>
            <a:off x="964" y="1525"/>
            <a:ext cx="458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0" name="Equation" r:id="rId17" imgW="7277040" imgH="419040" progId="Equation.DSMT4">
                    <p:embed/>
                  </p:oleObj>
                </mc:Choice>
                <mc:Fallback>
                  <p:oleObj name="Equation" r:id="rId17" imgW="7277040" imgH="41904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4" y="1525"/>
                          <a:ext cx="4586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5511" y="1480"/>
              <a:ext cx="3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 dirty="0">
                  <a:cs typeface="Times New Roman" panose="02020603050405020304" pitchFamily="18" charset="0"/>
                </a:rPr>
                <a:t>，</a:t>
              </a:r>
              <a:r>
                <a:rPr lang="zh-CN" altLang="en-US" sz="1400" dirty="0"/>
                <a:t> </a:t>
              </a:r>
              <a:endParaRPr lang="zh-CN" altLang="en-US" sz="2400" dirty="0"/>
            </a:p>
          </p:txBody>
        </p:sp>
      </p:grpSp>
      <p:grpSp>
        <p:nvGrpSpPr>
          <p:cNvPr id="12324" name="Group 36"/>
          <p:cNvGrpSpPr>
            <a:grpSpLocks/>
          </p:cNvGrpSpPr>
          <p:nvPr/>
        </p:nvGrpSpPr>
        <p:grpSpPr bwMode="auto">
          <a:xfrm>
            <a:off x="900113" y="6150247"/>
            <a:ext cx="5289550" cy="519113"/>
            <a:chOff x="612" y="3612"/>
            <a:chExt cx="3332" cy="327"/>
          </a:xfrm>
        </p:grpSpPr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612" y="3612"/>
              <a:ext cx="6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有</a:t>
              </a:r>
              <a:endParaRPr lang="zh-CN" altLang="en-US" sz="2400"/>
            </a:p>
          </p:txBody>
        </p:sp>
        <p:graphicFrame>
          <p:nvGraphicFramePr>
            <p:cNvPr id="12321" name="Object 33"/>
            <p:cNvGraphicFramePr>
              <a:graphicFrameLocks noChangeAspect="1"/>
            </p:cNvGraphicFramePr>
            <p:nvPr/>
          </p:nvGraphicFramePr>
          <p:xfrm>
            <a:off x="1273" y="3612"/>
            <a:ext cx="2671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1" name="Equation" r:id="rId19" imgW="3365280" imgH="393480" progId="Equation.DSMT4">
                    <p:embed/>
                  </p:oleObj>
                </mc:Choice>
                <mc:Fallback>
                  <p:oleObj name="Equation" r:id="rId19" imgW="3365280" imgH="39348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3" y="3612"/>
                          <a:ext cx="2671" cy="3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95288" y="4257154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注：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307" grpId="0"/>
      <p:bldP spid="123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Rectangle 1035"/>
          <p:cNvSpPr>
            <a:spLocks noChangeArrowheads="1"/>
          </p:cNvSpPr>
          <p:nvPr/>
        </p:nvSpPr>
        <p:spPr bwMode="auto">
          <a:xfrm>
            <a:off x="-554038" y="395297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2" name="Rectangle 1040"/>
          <p:cNvSpPr>
            <a:spLocks noChangeArrowheads="1"/>
          </p:cNvSpPr>
          <p:nvPr/>
        </p:nvSpPr>
        <p:spPr bwMode="auto">
          <a:xfrm>
            <a:off x="827088" y="836712"/>
            <a:ext cx="417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、映射的性质</a:t>
            </a:r>
            <a:r>
              <a:rPr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grpSp>
        <p:nvGrpSpPr>
          <p:cNvPr id="24614" name="Group 1062"/>
          <p:cNvGrpSpPr>
            <a:grpSpLocks/>
          </p:cNvGrpSpPr>
          <p:nvPr/>
        </p:nvGrpSpPr>
        <p:grpSpPr bwMode="auto">
          <a:xfrm>
            <a:off x="4140200" y="908150"/>
            <a:ext cx="3219450" cy="519112"/>
            <a:chOff x="2381" y="210"/>
            <a:chExt cx="2028" cy="327"/>
          </a:xfrm>
        </p:grpSpPr>
        <p:sp>
          <p:nvSpPr>
            <p:cNvPr id="24594" name="Rectangle 1042"/>
            <p:cNvSpPr>
              <a:spLocks noChangeArrowheads="1"/>
            </p:cNvSpPr>
            <p:nvPr/>
          </p:nvSpPr>
          <p:spPr bwMode="auto">
            <a:xfrm>
              <a:off x="2381" y="210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/>
                <a:t>设映射</a:t>
              </a:r>
              <a:endParaRPr lang="zh-CN" altLang="en-US" sz="2400"/>
            </a:p>
          </p:txBody>
        </p:sp>
        <p:graphicFrame>
          <p:nvGraphicFramePr>
            <p:cNvPr id="24593" name="Object 1041"/>
            <p:cNvGraphicFramePr>
              <a:graphicFrameLocks noChangeAspect="1"/>
            </p:cNvGraphicFramePr>
            <p:nvPr/>
          </p:nvGraphicFramePr>
          <p:xfrm>
            <a:off x="3211" y="300"/>
            <a:ext cx="119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3" name="Equation" r:id="rId3" imgW="1892160" imgH="317160" progId="Equation.DSMT4">
                    <p:embed/>
                  </p:oleObj>
                </mc:Choice>
                <mc:Fallback>
                  <p:oleObj name="Equation" r:id="rId3" imgW="1892160" imgH="317160" progId="Equation.DSMT4">
                    <p:embed/>
                    <p:pic>
                      <p:nvPicPr>
                        <p:cNvPr id="0" name="Object 10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1" y="300"/>
                          <a:ext cx="1198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617" name="Group 1065"/>
          <p:cNvGrpSpPr>
            <a:grpSpLocks/>
          </p:cNvGrpSpPr>
          <p:nvPr/>
        </p:nvGrpSpPr>
        <p:grpSpPr bwMode="auto">
          <a:xfrm>
            <a:off x="827088" y="1555850"/>
            <a:ext cx="7516812" cy="519112"/>
            <a:chOff x="612" y="618"/>
            <a:chExt cx="4735" cy="327"/>
          </a:xfrm>
        </p:grpSpPr>
        <p:sp>
          <p:nvSpPr>
            <p:cNvPr id="24597" name="Rectangle 1045"/>
            <p:cNvSpPr>
              <a:spLocks noChangeArrowheads="1"/>
            </p:cNvSpPr>
            <p:nvPr/>
          </p:nvSpPr>
          <p:spPr bwMode="auto">
            <a:xfrm>
              <a:off x="612" y="618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/>
                <a:t>1</a:t>
              </a:r>
              <a:r>
                <a:rPr lang="zh-CN" altLang="en-US" b="1">
                  <a:cs typeface="Times New Roman" panose="02020603050405020304" pitchFamily="18" charset="0"/>
                </a:rPr>
                <a:t>）若</a:t>
              </a:r>
              <a:endParaRPr lang="zh-CN" altLang="en-US" sz="2400"/>
            </a:p>
          </p:txBody>
        </p:sp>
        <p:pic>
          <p:nvPicPr>
            <p:cNvPr id="24598" name="Picture 104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663"/>
              <a:ext cx="936" cy="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99" name="Rectangle 1047"/>
            <p:cNvSpPr>
              <a:spLocks noChangeArrowheads="1"/>
            </p:cNvSpPr>
            <p:nvPr/>
          </p:nvSpPr>
          <p:spPr bwMode="auto">
            <a:xfrm>
              <a:off x="2200" y="618"/>
              <a:ext cx="14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，即对于任意</a:t>
              </a:r>
              <a:endParaRPr lang="zh-CN" altLang="en-US" sz="2400"/>
            </a:p>
          </p:txBody>
        </p:sp>
        <p:graphicFrame>
          <p:nvGraphicFramePr>
            <p:cNvPr id="24600" name="Object 1048"/>
            <p:cNvGraphicFramePr>
              <a:graphicFrameLocks noChangeAspect="1"/>
            </p:cNvGraphicFramePr>
            <p:nvPr/>
          </p:nvGraphicFramePr>
          <p:xfrm>
            <a:off x="3676" y="663"/>
            <a:ext cx="68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4" name="Equation" r:id="rId6" imgW="1091880" imgH="393480" progId="Equation.DSMT4">
                    <p:embed/>
                  </p:oleObj>
                </mc:Choice>
                <mc:Fallback>
                  <p:oleObj name="Equation" r:id="rId6" imgW="1091880" imgH="393480" progId="Equation.DSMT4">
                    <p:embed/>
                    <p:pic>
                      <p:nvPicPr>
                        <p:cNvPr id="0" name="Object 1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" y="663"/>
                          <a:ext cx="688" cy="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01" name="Rectangle 1049"/>
            <p:cNvSpPr>
              <a:spLocks noChangeArrowheads="1"/>
            </p:cNvSpPr>
            <p:nvPr/>
          </p:nvSpPr>
          <p:spPr bwMode="auto">
            <a:xfrm>
              <a:off x="4331" y="618"/>
              <a:ext cx="10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，均存在</a:t>
              </a:r>
              <a:endParaRPr lang="zh-CN" altLang="en-US" sz="2400"/>
            </a:p>
          </p:txBody>
        </p:sp>
      </p:grpSp>
      <p:sp>
        <p:nvSpPr>
          <p:cNvPr id="24605" name="Rectangle 1053"/>
          <p:cNvSpPr>
            <a:spLocks noChangeArrowheads="1"/>
          </p:cNvSpPr>
          <p:nvPr/>
        </p:nvSpPr>
        <p:spPr bwMode="auto">
          <a:xfrm>
            <a:off x="469900" y="2635350"/>
            <a:ext cx="3921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b="1"/>
              <a:t>（或称</a:t>
            </a:r>
            <a:r>
              <a:rPr lang="zh-CN" altLang="en-US"/>
              <a:t> </a:t>
            </a:r>
            <a:r>
              <a:rPr lang="en-US" altLang="zh-CN" b="1" i="1"/>
              <a:t>σ</a:t>
            </a:r>
            <a:r>
              <a:rPr lang="zh-CN" altLang="en-US" b="1"/>
              <a:t>为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映上的</a:t>
            </a:r>
            <a:r>
              <a:rPr lang="zh-CN" altLang="en-US" b="1"/>
              <a:t>）；</a:t>
            </a:r>
            <a:r>
              <a:rPr lang="zh-CN" altLang="en-US" sz="2400"/>
              <a:t> </a:t>
            </a:r>
          </a:p>
        </p:txBody>
      </p:sp>
      <p:sp>
        <p:nvSpPr>
          <p:cNvPr id="24606" name="Rectangle 1054"/>
          <p:cNvSpPr>
            <a:spLocks noChangeArrowheads="1"/>
          </p:cNvSpPr>
          <p:nvPr/>
        </p:nvSpPr>
        <p:spPr bwMode="auto">
          <a:xfrm>
            <a:off x="974725" y="3211612"/>
            <a:ext cx="5767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/>
              <a:t>2</a:t>
            </a:r>
            <a:r>
              <a:rPr lang="zh-CN" altLang="en-US" b="1"/>
              <a:t>）若</a:t>
            </a:r>
            <a:r>
              <a:rPr lang="en-US" altLang="zh-CN" b="1" i="1"/>
              <a:t>M</a:t>
            </a:r>
            <a:r>
              <a:rPr lang="zh-CN" altLang="en-US" b="1"/>
              <a:t>中不同元素的象也不同，即</a:t>
            </a:r>
            <a:r>
              <a:rPr lang="zh-CN" altLang="en-US"/>
              <a:t> </a:t>
            </a:r>
          </a:p>
        </p:txBody>
      </p:sp>
      <p:graphicFrame>
        <p:nvGraphicFramePr>
          <p:cNvPr id="24607" name="Object 10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155042"/>
              </p:ext>
            </p:extLst>
          </p:nvPr>
        </p:nvGraphicFramePr>
        <p:xfrm>
          <a:off x="1179513" y="3867250"/>
          <a:ext cx="589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Equation" r:id="rId8" imgW="5892480" imgH="431640" progId="Equation.DSMT4">
                  <p:embed/>
                </p:oleObj>
              </mc:Choice>
              <mc:Fallback>
                <p:oleObj name="Equation" r:id="rId8" imgW="5892480" imgH="431640" progId="Equation.DSMT4">
                  <p:embed/>
                  <p:pic>
                    <p:nvPicPr>
                      <p:cNvPr id="0" name="Object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867250"/>
                        <a:ext cx="5892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08" name="Group 1056"/>
          <p:cNvGrpSpPr>
            <a:grpSpLocks/>
          </p:cNvGrpSpPr>
          <p:nvPr/>
        </p:nvGrpSpPr>
        <p:grpSpPr bwMode="auto">
          <a:xfrm>
            <a:off x="758825" y="4364137"/>
            <a:ext cx="7431088" cy="534988"/>
            <a:chOff x="590" y="1969"/>
            <a:chExt cx="4681" cy="337"/>
          </a:xfrm>
        </p:grpSpPr>
        <p:sp>
          <p:nvSpPr>
            <p:cNvPr id="24609" name="Rectangle 1057"/>
            <p:cNvSpPr>
              <a:spLocks noChangeArrowheads="1"/>
            </p:cNvSpPr>
            <p:nvPr/>
          </p:nvSpPr>
          <p:spPr bwMode="auto">
            <a:xfrm>
              <a:off x="590" y="1969"/>
              <a:ext cx="5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（或</a:t>
              </a:r>
              <a:endParaRPr lang="zh-CN" altLang="en-US"/>
            </a:p>
          </p:txBody>
        </p:sp>
        <p:graphicFrame>
          <p:nvGraphicFramePr>
            <p:cNvPr id="24610" name="Object 10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8477295"/>
                </p:ext>
              </p:extLst>
            </p:nvPr>
          </p:nvGraphicFramePr>
          <p:xfrm>
            <a:off x="1203" y="2023"/>
            <a:ext cx="3354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6" name="Equation" r:id="rId10" imgW="5321160" imgH="431640" progId="Equation.DSMT4">
                    <p:embed/>
                  </p:oleObj>
                </mc:Choice>
                <mc:Fallback>
                  <p:oleObj name="Equation" r:id="rId10" imgW="5321160" imgH="431640" progId="Equation.DSMT4">
                    <p:embed/>
                    <p:pic>
                      <p:nvPicPr>
                        <p:cNvPr id="0" name="Object 1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3" y="2023"/>
                          <a:ext cx="3354" cy="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11" name="Rectangle 1059"/>
            <p:cNvSpPr>
              <a:spLocks noChangeArrowheads="1"/>
            </p:cNvSpPr>
            <p:nvPr/>
          </p:nvSpPr>
          <p:spPr bwMode="auto">
            <a:xfrm>
              <a:off x="4649" y="1979"/>
              <a:ext cx="6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），</a:t>
              </a:r>
              <a:r>
                <a:rPr lang="zh-CN" altLang="en-US"/>
                <a:t> </a:t>
              </a:r>
            </a:p>
          </p:txBody>
        </p:sp>
      </p:grpSp>
      <p:sp>
        <p:nvSpPr>
          <p:cNvPr id="24612" name="Rectangle 1060"/>
          <p:cNvSpPr>
            <a:spLocks noChangeArrowheads="1"/>
          </p:cNvSpPr>
          <p:nvPr/>
        </p:nvSpPr>
        <p:spPr bwMode="auto">
          <a:xfrm>
            <a:off x="614363" y="5084862"/>
            <a:ext cx="8224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b="1"/>
              <a:t>则称</a:t>
            </a:r>
            <a:r>
              <a:rPr lang="en-US" altLang="zh-CN" b="1" i="1"/>
              <a:t>σ</a:t>
            </a:r>
            <a:r>
              <a:rPr lang="zh-CN" altLang="en-US" b="1"/>
              <a:t>是</a:t>
            </a:r>
            <a:r>
              <a:rPr lang="en-US" altLang="zh-CN" b="1" i="1"/>
              <a:t>M</a:t>
            </a:r>
            <a:r>
              <a:rPr lang="zh-CN" altLang="en-US" b="1"/>
              <a:t>到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的一个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单射</a:t>
            </a:r>
            <a:r>
              <a:rPr lang="zh-CN" altLang="en-US" b="1"/>
              <a:t>（或称</a:t>
            </a:r>
            <a:r>
              <a:rPr lang="en-US" altLang="zh-CN" b="1" i="1"/>
              <a:t>σ</a:t>
            </a:r>
            <a:r>
              <a:rPr lang="zh-CN" altLang="en-US" b="1"/>
              <a:t>为</a:t>
            </a:r>
            <a:r>
              <a:rPr lang="en-US" altLang="zh-CN" b="1">
                <a:solidFill>
                  <a:srgbClr val="CC3300"/>
                </a:solidFill>
              </a:rPr>
              <a:t>1—1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的</a:t>
            </a:r>
            <a:r>
              <a:rPr lang="zh-CN" altLang="en-US" b="1"/>
              <a:t>）；</a:t>
            </a:r>
            <a:r>
              <a:rPr lang="zh-CN" altLang="en-US"/>
              <a:t> </a:t>
            </a:r>
          </a:p>
        </p:txBody>
      </p:sp>
      <p:sp>
        <p:nvSpPr>
          <p:cNvPr id="24613" name="Rectangle 1061"/>
          <p:cNvSpPr>
            <a:spLocks noChangeArrowheads="1"/>
          </p:cNvSpPr>
          <p:nvPr/>
        </p:nvSpPr>
        <p:spPr bwMode="auto">
          <a:xfrm>
            <a:off x="1041400" y="5588100"/>
            <a:ext cx="81026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/>
              <a:t>3</a:t>
            </a:r>
            <a:r>
              <a:rPr lang="zh-CN" altLang="en-US" b="1"/>
              <a:t>）若</a:t>
            </a:r>
            <a:r>
              <a:rPr lang="en-US" altLang="zh-CN" b="1" i="1"/>
              <a:t>σ</a:t>
            </a:r>
            <a:r>
              <a:rPr lang="zh-CN" altLang="en-US" b="1"/>
              <a:t>既是单射，又是满射，则称</a:t>
            </a:r>
            <a:r>
              <a:rPr lang="en-US" altLang="zh-CN" b="1" i="1"/>
              <a:t>σ</a:t>
            </a:r>
            <a:r>
              <a:rPr lang="zh-CN" altLang="en-US" b="1"/>
              <a:t>为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双射</a:t>
            </a:r>
            <a:r>
              <a:rPr lang="en-US" altLang="zh-CN" b="1"/>
              <a:t>,</a:t>
            </a:r>
            <a:endParaRPr lang="en-US" altLang="zh-CN"/>
          </a:p>
        </p:txBody>
      </p:sp>
      <p:grpSp>
        <p:nvGrpSpPr>
          <p:cNvPr id="24616" name="Group 1064"/>
          <p:cNvGrpSpPr>
            <a:grpSpLocks/>
          </p:cNvGrpSpPr>
          <p:nvPr/>
        </p:nvGrpSpPr>
        <p:grpSpPr bwMode="auto">
          <a:xfrm>
            <a:off x="720725" y="2060675"/>
            <a:ext cx="8078788" cy="519112"/>
            <a:chOff x="407" y="1052"/>
            <a:chExt cx="5089" cy="327"/>
          </a:xfrm>
        </p:grpSpPr>
        <p:graphicFrame>
          <p:nvGraphicFramePr>
            <p:cNvPr id="24603" name="Object 1051"/>
            <p:cNvGraphicFramePr>
              <a:graphicFrameLocks noChangeAspect="1"/>
            </p:cNvGraphicFramePr>
            <p:nvPr/>
          </p:nvGraphicFramePr>
          <p:xfrm>
            <a:off x="407" y="1116"/>
            <a:ext cx="62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7" name="Equation" r:id="rId12" imgW="990360" imgH="304560" progId="Equation.DSMT4">
                    <p:embed/>
                  </p:oleObj>
                </mc:Choice>
                <mc:Fallback>
                  <p:oleObj name="Equation" r:id="rId12" imgW="990360" imgH="304560" progId="Equation.DSMT4">
                    <p:embed/>
                    <p:pic>
                      <p:nvPicPr>
                        <p:cNvPr id="0" name="Object 1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" y="1116"/>
                          <a:ext cx="624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04" name="Rectangle 1052"/>
            <p:cNvSpPr>
              <a:spLocks noChangeArrowheads="1"/>
            </p:cNvSpPr>
            <p:nvPr/>
          </p:nvSpPr>
          <p:spPr bwMode="auto">
            <a:xfrm>
              <a:off x="1021" y="1052"/>
              <a:ext cx="44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/>
                <a:t>，使  　　</a:t>
              </a:r>
              <a:r>
                <a:rPr lang="zh-CN" altLang="en-US" b="1" i="1"/>
                <a:t>  　</a:t>
              </a:r>
              <a:r>
                <a:rPr lang="zh-CN" altLang="en-US" b="1"/>
                <a:t>，则称</a:t>
              </a:r>
              <a:r>
                <a:rPr lang="en-US" altLang="zh-CN" b="1" i="1"/>
                <a:t>σ</a:t>
              </a:r>
              <a:r>
                <a:rPr lang="zh-CN" altLang="en-US" b="1"/>
                <a:t>是</a:t>
              </a:r>
              <a:r>
                <a:rPr lang="en-US" altLang="zh-CN" b="1"/>
                <a:t>M</a:t>
              </a:r>
              <a:r>
                <a:rPr lang="zh-CN" altLang="en-US" b="1"/>
                <a:t>到</a:t>
              </a:r>
              <a:r>
                <a:rPr lang="en-US" altLang="zh-CN" b="1"/>
                <a:t>M´</a:t>
              </a:r>
              <a:r>
                <a:rPr lang="zh-CN" altLang="en-US" b="1"/>
                <a:t>的一个</a:t>
              </a:r>
              <a:r>
                <a:rPr lang="zh-CN" altLang="en-US" b="1">
                  <a:solidFill>
                    <a:srgbClr val="CC3300"/>
                  </a:solidFill>
                  <a:ea typeface="黑体" panose="02010609060101010101" pitchFamily="49" charset="-122"/>
                </a:rPr>
                <a:t>满射</a:t>
              </a:r>
            </a:p>
          </p:txBody>
        </p:sp>
        <p:graphicFrame>
          <p:nvGraphicFramePr>
            <p:cNvPr id="24615" name="Object 1063"/>
            <p:cNvGraphicFramePr>
              <a:graphicFrameLocks noChangeAspect="1"/>
            </p:cNvGraphicFramePr>
            <p:nvPr/>
          </p:nvGraphicFramePr>
          <p:xfrm>
            <a:off x="1590" y="1071"/>
            <a:ext cx="8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78" name="Equation" r:id="rId14" imgW="1346040" imgH="393480" progId="Equation.DSMT4">
                    <p:embed/>
                  </p:oleObj>
                </mc:Choice>
                <mc:Fallback>
                  <p:oleObj name="Equation" r:id="rId14" imgW="1346040" imgH="393480" progId="Equation.DSMT4">
                    <p:embed/>
                    <p:pic>
                      <p:nvPicPr>
                        <p:cNvPr id="0" name="Object 1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0" y="1071"/>
                          <a:ext cx="8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618" name="Rectangle 1066"/>
          <p:cNvSpPr>
            <a:spLocks noChangeArrowheads="1"/>
          </p:cNvSpPr>
          <p:nvPr/>
        </p:nvSpPr>
        <p:spPr bwMode="auto">
          <a:xfrm>
            <a:off x="468313" y="6164362"/>
            <a:ext cx="393065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1"/>
              <a:t>（或称</a:t>
            </a:r>
            <a:r>
              <a:rPr lang="en-US" altLang="zh-CN" b="1" i="1"/>
              <a:t>σ</a:t>
            </a:r>
            <a:r>
              <a:rPr lang="zh-CN" altLang="en-US" b="1"/>
              <a:t>为 </a:t>
            </a:r>
            <a:r>
              <a:rPr lang="en-US" altLang="zh-CN" b="1">
                <a:solidFill>
                  <a:srgbClr val="CC3300"/>
                </a:solidFill>
              </a:rPr>
              <a:t>1—1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对应</a:t>
            </a:r>
            <a:r>
              <a:rPr lang="zh-CN" altLang="en-US" b="1"/>
              <a:t>）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/>
      <p:bldP spid="24605" grpId="0"/>
      <p:bldP spid="24606" grpId="0"/>
      <p:bldP spid="24612" grpId="0"/>
      <p:bldP spid="24613" grpId="0"/>
      <p:bldP spid="246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38276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684213" y="882799"/>
            <a:ext cx="4291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b="1"/>
              <a:t>例</a:t>
            </a:r>
            <a:r>
              <a:rPr lang="en-US" altLang="zh-CN" b="1"/>
              <a:t>7</a:t>
            </a:r>
            <a:r>
              <a:rPr lang="zh-CN" altLang="en-US" b="1"/>
              <a:t>　判断下列映射的性质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755650" y="1528445"/>
            <a:ext cx="64764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dirty="0"/>
              <a:t>1</a:t>
            </a:r>
            <a:r>
              <a:rPr lang="zh-CN" altLang="en-US" b="1" dirty="0"/>
              <a:t>）</a:t>
            </a:r>
            <a:r>
              <a:rPr lang="en-US" altLang="zh-CN" b="1" i="1" dirty="0"/>
              <a:t>M</a:t>
            </a:r>
            <a:r>
              <a:rPr lang="zh-CN" altLang="en-US" b="1" dirty="0"/>
              <a:t>＝｛</a:t>
            </a:r>
            <a:r>
              <a:rPr lang="en-US" altLang="zh-CN" b="1" i="1" dirty="0"/>
              <a:t>a</a:t>
            </a:r>
            <a:r>
              <a:rPr lang="zh-CN" altLang="en-US" b="1" dirty="0"/>
              <a:t>，</a:t>
            </a:r>
            <a:r>
              <a:rPr lang="en-US" altLang="zh-CN" b="1" i="1" dirty="0"/>
              <a:t>b</a:t>
            </a:r>
            <a:r>
              <a:rPr lang="zh-CN" altLang="en-US" b="1" dirty="0"/>
              <a:t>，</a:t>
            </a:r>
            <a:r>
              <a:rPr lang="en-US" altLang="zh-CN" b="1" i="1" dirty="0"/>
              <a:t>c</a:t>
            </a:r>
            <a:r>
              <a:rPr lang="zh-CN" altLang="en-US" b="1" dirty="0"/>
              <a:t>｝、</a:t>
            </a:r>
            <a:r>
              <a:rPr lang="en-US" altLang="zh-CN" b="1" i="1" dirty="0"/>
              <a:t>M</a:t>
            </a:r>
            <a:r>
              <a:rPr lang="en-US" altLang="zh-CN" b="1" dirty="0"/>
              <a:t>´</a:t>
            </a:r>
            <a:r>
              <a:rPr lang="zh-CN" altLang="en-US" b="1" dirty="0"/>
              <a:t>＝｛</a:t>
            </a:r>
            <a:r>
              <a:rPr lang="en-US" altLang="zh-CN" b="1" dirty="0"/>
              <a:t>1</a:t>
            </a:r>
            <a:r>
              <a:rPr lang="en-US" altLang="zh-CN" b="1" dirty="0" smtClean="0"/>
              <a:t>,  2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3</a:t>
            </a:r>
            <a:r>
              <a:rPr lang="zh-CN" altLang="en-US" b="1" dirty="0"/>
              <a:t>｝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900113" y="2179786"/>
            <a:ext cx="5605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/>
              <a:t>σ</a:t>
            </a:r>
            <a:r>
              <a:rPr lang="zh-CN" altLang="en-US" b="1"/>
              <a:t>：</a:t>
            </a:r>
            <a:r>
              <a:rPr lang="en-US" altLang="zh-CN" b="1" i="1"/>
              <a:t>σ</a:t>
            </a:r>
            <a:r>
              <a:rPr lang="en-US" altLang="zh-CN" b="1"/>
              <a:t>(</a:t>
            </a:r>
            <a:r>
              <a:rPr lang="en-US" altLang="zh-CN" b="1" i="1"/>
              <a:t>a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1</a:t>
            </a:r>
            <a:r>
              <a:rPr lang="zh-CN" altLang="en-US" b="1"/>
              <a:t>，</a:t>
            </a:r>
            <a:r>
              <a:rPr lang="en-US" altLang="zh-CN" b="1" i="1"/>
              <a:t>σ</a:t>
            </a:r>
            <a:r>
              <a:rPr lang="en-US" altLang="zh-CN" b="1"/>
              <a:t>(</a:t>
            </a:r>
            <a:r>
              <a:rPr lang="en-US" altLang="zh-CN" b="1" i="1"/>
              <a:t>b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1</a:t>
            </a:r>
            <a:r>
              <a:rPr lang="zh-CN" altLang="en-US" b="1"/>
              <a:t>，</a:t>
            </a:r>
            <a:r>
              <a:rPr lang="en-US" altLang="zh-CN" b="1" i="1"/>
              <a:t>σ</a:t>
            </a:r>
            <a:r>
              <a:rPr lang="en-US" altLang="zh-CN" b="1"/>
              <a:t>(</a:t>
            </a:r>
            <a:r>
              <a:rPr lang="en-US" altLang="zh-CN" b="1" i="1"/>
              <a:t>c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2</a:t>
            </a:r>
            <a:r>
              <a:rPr lang="en-US" altLang="zh-CN"/>
              <a:t> 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5513388" y="2185700"/>
            <a:ext cx="3779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b="1" dirty="0"/>
              <a:t>（</a:t>
            </a:r>
            <a:r>
              <a:rPr lang="zh-CN" altLang="en-US" sz="2400" b="1" dirty="0">
                <a:solidFill>
                  <a:srgbClr val="CC0099"/>
                </a:solidFill>
              </a:rPr>
              <a:t>既不单射</a:t>
            </a:r>
            <a:r>
              <a:rPr lang="zh-CN" altLang="en-US" sz="2400" b="1" dirty="0" smtClean="0">
                <a:solidFill>
                  <a:srgbClr val="CC0099"/>
                </a:solidFill>
              </a:rPr>
              <a:t>，也</a:t>
            </a:r>
            <a:r>
              <a:rPr lang="zh-CN" altLang="en-US" sz="2400" b="1" dirty="0">
                <a:solidFill>
                  <a:srgbClr val="CC0099"/>
                </a:solidFill>
              </a:rPr>
              <a:t>不是满射</a:t>
            </a:r>
            <a:r>
              <a:rPr lang="zh-CN" altLang="en-US" sz="2400" b="1" dirty="0"/>
              <a:t>）</a:t>
            </a:r>
            <a:r>
              <a:rPr lang="zh-CN" altLang="en-US" dirty="0"/>
              <a:t> 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898525" y="2898924"/>
            <a:ext cx="5873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/>
              <a:t>τ</a:t>
            </a:r>
            <a:r>
              <a:rPr lang="zh-CN" altLang="en-US" b="1"/>
              <a:t>：</a:t>
            </a:r>
            <a:r>
              <a:rPr lang="en-US" altLang="zh-CN" b="1" i="1"/>
              <a:t>τ</a:t>
            </a:r>
            <a:r>
              <a:rPr lang="en-US" altLang="zh-CN" b="1"/>
              <a:t>(</a:t>
            </a:r>
            <a:r>
              <a:rPr lang="en-US" altLang="zh-CN" b="1" i="1"/>
              <a:t>a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3</a:t>
            </a:r>
            <a:r>
              <a:rPr lang="zh-CN" altLang="en-US" b="1"/>
              <a:t>，</a:t>
            </a:r>
            <a:r>
              <a:rPr lang="en-US" altLang="zh-CN" b="1" i="1"/>
              <a:t>τ</a:t>
            </a:r>
            <a:r>
              <a:rPr lang="en-US" altLang="zh-CN" b="1"/>
              <a:t>(</a:t>
            </a:r>
            <a:r>
              <a:rPr lang="en-US" altLang="zh-CN" b="1" i="1"/>
              <a:t>b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2</a:t>
            </a:r>
            <a:r>
              <a:rPr lang="zh-CN" altLang="en-US" b="1"/>
              <a:t>，</a:t>
            </a:r>
            <a:r>
              <a:rPr lang="en-US" altLang="zh-CN" b="1" i="1"/>
              <a:t>τ</a:t>
            </a:r>
            <a:r>
              <a:rPr lang="en-US" altLang="zh-CN" b="1"/>
              <a:t>(</a:t>
            </a:r>
            <a:r>
              <a:rPr lang="en-US" altLang="zh-CN" b="1" i="1"/>
              <a:t>c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1</a:t>
            </a:r>
            <a:r>
              <a:rPr lang="zh-CN" altLang="en-US" b="1"/>
              <a:t>　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755650" y="3691086"/>
            <a:ext cx="3597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/>
              <a:t>2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en-US" altLang="zh-CN" b="1"/>
              <a:t>=</a:t>
            </a:r>
            <a:r>
              <a:rPr lang="en-US" altLang="zh-CN" b="1" i="1"/>
              <a:t>Z</a:t>
            </a:r>
            <a:r>
              <a:rPr lang="zh-CN" altLang="en-US" b="1"/>
              <a:t>，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＝</a:t>
            </a:r>
            <a:r>
              <a:rPr lang="en-US" altLang="zh-CN" b="1" i="1"/>
              <a:t>Z</a:t>
            </a:r>
            <a:r>
              <a:rPr lang="zh-CN" altLang="en-US" b="1"/>
              <a:t>＋，</a:t>
            </a:r>
          </a:p>
        </p:txBody>
      </p:sp>
      <p:grpSp>
        <p:nvGrpSpPr>
          <p:cNvPr id="26652" name="Group 28"/>
          <p:cNvGrpSpPr>
            <a:grpSpLocks/>
          </p:cNvGrpSpPr>
          <p:nvPr/>
        </p:nvGrpSpPr>
        <p:grpSpPr bwMode="auto">
          <a:xfrm>
            <a:off x="900113" y="4411811"/>
            <a:ext cx="4097337" cy="519113"/>
            <a:chOff x="0" y="2069"/>
            <a:chExt cx="2581" cy="327"/>
          </a:xfrm>
        </p:grpSpPr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0" y="2069"/>
              <a:ext cx="19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τ</a:t>
              </a:r>
              <a:r>
                <a:rPr lang="zh-CN" altLang="en-US" b="1">
                  <a:cs typeface="Times New Roman" panose="02020603050405020304" pitchFamily="18" charset="0"/>
                </a:rPr>
                <a:t>：</a:t>
              </a:r>
              <a:r>
                <a:rPr lang="en-US" altLang="zh-CN" b="1" i="1"/>
                <a:t>τ</a:t>
              </a:r>
              <a:r>
                <a:rPr lang="en-US" altLang="zh-CN" b="1"/>
                <a:t>(</a:t>
              </a:r>
              <a:r>
                <a:rPr lang="en-US" altLang="zh-CN" b="1" i="1"/>
                <a:t>n</a:t>
              </a:r>
              <a:r>
                <a:rPr lang="en-US" altLang="zh-CN" b="1"/>
                <a:t>)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/>
                <a:t>|</a:t>
              </a:r>
              <a:r>
                <a:rPr lang="en-US" altLang="zh-CN" b="1" i="1"/>
                <a:t>n</a:t>
              </a:r>
              <a:r>
                <a:rPr lang="en-US" altLang="zh-CN" b="1"/>
                <a:t>|</a:t>
              </a:r>
              <a:r>
                <a:rPr lang="zh-CN" altLang="en-US" b="1">
                  <a:cs typeface="Times New Roman" panose="02020603050405020304" pitchFamily="18" charset="0"/>
                </a:rPr>
                <a:t>＋</a:t>
              </a:r>
              <a:r>
                <a:rPr lang="en-US" altLang="zh-CN" b="1"/>
                <a:t>1,</a:t>
              </a:r>
              <a:endParaRPr lang="en-US" altLang="zh-CN"/>
            </a:p>
          </p:txBody>
        </p:sp>
        <p:graphicFrame>
          <p:nvGraphicFramePr>
            <p:cNvPr id="26654" name="Object 30"/>
            <p:cNvGraphicFramePr>
              <a:graphicFrameLocks noChangeAspect="1"/>
            </p:cNvGraphicFramePr>
            <p:nvPr/>
          </p:nvGraphicFramePr>
          <p:xfrm>
            <a:off x="1927" y="2149"/>
            <a:ext cx="65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2" r:id="rId3" imgW="1040948" imgH="304668" progId="Equation.DSMT4">
                    <p:embed/>
                  </p:oleObj>
                </mc:Choice>
                <mc:Fallback>
                  <p:oleObj r:id="rId3" imgW="1040948" imgH="304668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2149"/>
                          <a:ext cx="654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5513388" y="4411811"/>
            <a:ext cx="363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/>
              <a:t>（</a:t>
            </a:r>
            <a:r>
              <a:rPr lang="zh-CN" altLang="en-US" sz="2400" b="1">
                <a:solidFill>
                  <a:srgbClr val="CC0099"/>
                </a:solidFill>
              </a:rPr>
              <a:t>是满射，但不是单射</a:t>
            </a:r>
            <a:r>
              <a:rPr lang="zh-CN" altLang="en-US" sz="2400" b="1"/>
              <a:t>）</a:t>
            </a:r>
            <a:r>
              <a:rPr lang="zh-CN" altLang="en-US" sz="2400"/>
              <a:t> </a:t>
            </a:r>
          </a:p>
        </p:txBody>
      </p:sp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684213" y="5202386"/>
            <a:ext cx="6076950" cy="519113"/>
            <a:chOff x="340" y="1344"/>
            <a:chExt cx="3828" cy="327"/>
          </a:xfrm>
        </p:grpSpPr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340" y="1344"/>
              <a:ext cx="8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/>
                <a:t>3</a:t>
              </a:r>
              <a:r>
                <a:rPr lang="zh-CN" altLang="en-US" b="1">
                  <a:cs typeface="Times New Roman" panose="02020603050405020304" pitchFamily="18" charset="0"/>
                </a:rPr>
                <a:t>）</a:t>
              </a:r>
              <a:r>
                <a:rPr lang="en-US" altLang="zh-CN" b="1" i="1"/>
                <a:t>M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endParaRPr lang="zh-CN" altLang="en-US"/>
            </a:p>
          </p:txBody>
        </p:sp>
        <p:graphicFrame>
          <p:nvGraphicFramePr>
            <p:cNvPr id="26658" name="Object 34"/>
            <p:cNvGraphicFramePr>
              <a:graphicFrameLocks noChangeAspect="1"/>
            </p:cNvGraphicFramePr>
            <p:nvPr/>
          </p:nvGraphicFramePr>
          <p:xfrm>
            <a:off x="1202" y="1389"/>
            <a:ext cx="408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3" r:id="rId5" imgW="609600" imgH="368300" progId="Equation.DSMT4">
                    <p:embed/>
                  </p:oleObj>
                </mc:Choice>
                <mc:Fallback>
                  <p:oleObj r:id="rId5" imgW="609600" imgH="3683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389"/>
                          <a:ext cx="408" cy="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1610" y="1344"/>
              <a:ext cx="25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，</a:t>
              </a:r>
              <a:r>
                <a:rPr lang="en-US" altLang="zh-CN" b="1" i="1"/>
                <a:t>M</a:t>
              </a:r>
              <a:r>
                <a:rPr lang="en-US" altLang="zh-CN" b="1"/>
                <a:t>´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 i="1"/>
                <a:t>P</a:t>
              </a:r>
              <a:r>
                <a:rPr lang="zh-CN" altLang="en-US" b="1">
                  <a:cs typeface="Times New Roman" panose="02020603050405020304" pitchFamily="18" charset="0"/>
                </a:rPr>
                <a:t>，（</a:t>
              </a:r>
              <a:r>
                <a:rPr lang="en-US" altLang="zh-CN" b="1" i="1"/>
                <a:t>P</a:t>
              </a:r>
              <a:r>
                <a:rPr lang="zh-CN" altLang="en-US" b="1">
                  <a:cs typeface="Times New Roman" panose="02020603050405020304" pitchFamily="18" charset="0"/>
                </a:rPr>
                <a:t>为数域）</a:t>
              </a:r>
              <a:r>
                <a:rPr lang="zh-CN" altLang="en-US"/>
                <a:t> </a:t>
              </a:r>
            </a:p>
          </p:txBody>
        </p:sp>
      </p:grpSp>
      <p:grpSp>
        <p:nvGrpSpPr>
          <p:cNvPr id="26660" name="Group 36"/>
          <p:cNvGrpSpPr>
            <a:grpSpLocks/>
          </p:cNvGrpSpPr>
          <p:nvPr/>
        </p:nvGrpSpPr>
        <p:grpSpPr bwMode="auto">
          <a:xfrm>
            <a:off x="827088" y="5923111"/>
            <a:ext cx="4137025" cy="519113"/>
            <a:chOff x="612" y="1706"/>
            <a:chExt cx="2606" cy="327"/>
          </a:xfrm>
        </p:grpSpPr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612" y="1706"/>
              <a:ext cx="178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σ</a:t>
              </a:r>
              <a:r>
                <a:rPr lang="zh-CN" altLang="en-US" b="1">
                  <a:cs typeface="Times New Roman" panose="02020603050405020304" pitchFamily="18" charset="0"/>
                </a:rPr>
                <a:t>：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/>
                <a:t>|</a:t>
              </a:r>
              <a:r>
                <a:rPr lang="en-US" altLang="zh-CN" b="1" i="1"/>
                <a:t>A</a:t>
              </a:r>
              <a:r>
                <a:rPr lang="en-US" altLang="zh-CN" b="1"/>
                <a:t>|</a:t>
              </a:r>
              <a:r>
                <a:rPr lang="zh-CN" altLang="en-US" b="1">
                  <a:cs typeface="Times New Roman" panose="02020603050405020304" pitchFamily="18" charset="0"/>
                </a:rPr>
                <a:t>，</a:t>
              </a:r>
              <a:endParaRPr lang="zh-CN" altLang="en-US"/>
            </a:p>
          </p:txBody>
        </p:sp>
        <p:graphicFrame>
          <p:nvGraphicFramePr>
            <p:cNvPr id="26662" name="Object 38"/>
            <p:cNvGraphicFramePr>
              <a:graphicFrameLocks noChangeAspect="1"/>
            </p:cNvGraphicFramePr>
            <p:nvPr/>
          </p:nvGraphicFramePr>
          <p:xfrm>
            <a:off x="2336" y="1752"/>
            <a:ext cx="882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4" r:id="rId7" imgW="1397000" imgH="368300" progId="Equation.DSMT4">
                    <p:embed/>
                  </p:oleObj>
                </mc:Choice>
                <mc:Fallback>
                  <p:oleObj r:id="rId7" imgW="1397000" imgH="3683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1752"/>
                          <a:ext cx="882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5513388" y="5996136"/>
            <a:ext cx="363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/>
              <a:t>（</a:t>
            </a:r>
            <a:r>
              <a:rPr lang="zh-CN" altLang="en-US" sz="2400" b="1">
                <a:solidFill>
                  <a:srgbClr val="CC0099"/>
                </a:solidFill>
              </a:rPr>
              <a:t>是满射，但不是单射</a:t>
            </a:r>
            <a:r>
              <a:rPr lang="zh-CN" altLang="en-US" sz="2400" b="1"/>
              <a:t>）</a:t>
            </a:r>
            <a:r>
              <a:rPr lang="zh-CN" altLang="en-US" sz="2400"/>
              <a:t> 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948488" y="2898924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/>
              <a:t>（</a:t>
            </a:r>
            <a:r>
              <a:rPr lang="zh-CN" altLang="en-US" sz="2400" b="1">
                <a:solidFill>
                  <a:srgbClr val="CC0099"/>
                </a:solidFill>
              </a:rPr>
              <a:t>双射</a:t>
            </a:r>
            <a:r>
              <a:rPr lang="zh-CN" altLang="en-US" sz="2400" b="1"/>
              <a:t>）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6" grpId="0"/>
      <p:bldP spid="26647" grpId="0"/>
      <p:bldP spid="26648" grpId="0"/>
      <p:bldP spid="26649" grpId="0"/>
      <p:bldP spid="26650" grpId="0"/>
      <p:bldP spid="26651" grpId="0"/>
      <p:bldP spid="26655" grpId="0"/>
      <p:bldP spid="26663" grpId="0"/>
      <p:bldP spid="266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539750" y="895052"/>
            <a:ext cx="7713663" cy="519112"/>
            <a:chOff x="1013" y="2614"/>
            <a:chExt cx="4859" cy="327"/>
          </a:xfrm>
        </p:grpSpPr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1013" y="2614"/>
              <a:ext cx="17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/>
                <a:t>4</a:t>
              </a:r>
              <a:r>
                <a:rPr lang="zh-CN" altLang="en-US" b="1"/>
                <a:t>）</a:t>
              </a:r>
              <a:r>
                <a:rPr lang="en-US" altLang="zh-CN" b="1" i="1"/>
                <a:t>M</a:t>
              </a:r>
              <a:r>
                <a:rPr lang="zh-CN" altLang="en-US" b="1"/>
                <a:t>＝</a:t>
              </a:r>
              <a:r>
                <a:rPr lang="en-US" altLang="zh-CN" b="1" i="1"/>
                <a:t>P</a:t>
              </a:r>
              <a:r>
                <a:rPr lang="zh-CN" altLang="en-US" b="1"/>
                <a:t>，</a:t>
              </a:r>
              <a:r>
                <a:rPr lang="en-US" altLang="zh-CN" b="1" i="1"/>
                <a:t>M</a:t>
              </a:r>
              <a:r>
                <a:rPr lang="en-US" altLang="zh-CN" b="1"/>
                <a:t>´</a:t>
              </a:r>
              <a:r>
                <a:rPr lang="zh-CN" altLang="en-US" b="1"/>
                <a:t>＝</a:t>
              </a:r>
              <a:endParaRPr lang="zh-CN" altLang="en-US"/>
            </a:p>
          </p:txBody>
        </p:sp>
        <p:graphicFrame>
          <p:nvGraphicFramePr>
            <p:cNvPr id="30738" name="Object 18"/>
            <p:cNvGraphicFramePr>
              <a:graphicFrameLocks noChangeAspect="1"/>
            </p:cNvGraphicFramePr>
            <p:nvPr/>
          </p:nvGraphicFramePr>
          <p:xfrm>
            <a:off x="2737" y="2635"/>
            <a:ext cx="488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8" name="Equation" r:id="rId3" imgW="774360" imgH="444240" progId="Equation.DSMT4">
                    <p:embed/>
                  </p:oleObj>
                </mc:Choice>
                <mc:Fallback>
                  <p:oleObj name="Equation" r:id="rId3" imgW="774360" imgH="4442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7" y="2635"/>
                          <a:ext cx="488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3152" y="2614"/>
              <a:ext cx="2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 P</a:t>
              </a:r>
              <a:r>
                <a:rPr lang="zh-CN" altLang="en-US" b="1"/>
                <a:t>为数域</a:t>
              </a:r>
              <a:r>
                <a:rPr lang="en-US" altLang="zh-CN" b="1"/>
                <a:t>, </a:t>
              </a:r>
              <a:r>
                <a:rPr lang="en-US" altLang="zh-CN" b="1" i="1"/>
                <a:t>E</a:t>
              </a:r>
              <a:r>
                <a:rPr lang="zh-CN" altLang="en-US" b="1">
                  <a:cs typeface="Times New Roman" panose="02020603050405020304" pitchFamily="18" charset="0"/>
                </a:rPr>
                <a:t>为</a:t>
              </a:r>
              <a:r>
                <a:rPr lang="en-US" altLang="zh-CN" b="1" i="1"/>
                <a:t>n</a:t>
              </a:r>
              <a:r>
                <a:rPr lang="zh-CN" altLang="en-US" b="1">
                  <a:cs typeface="Times New Roman" panose="02020603050405020304" pitchFamily="18" charset="0"/>
                </a:rPr>
                <a:t>级单位矩阵</a:t>
              </a:r>
              <a:endParaRPr lang="zh-CN" altLang="en-US" b="1"/>
            </a:p>
          </p:txBody>
        </p:sp>
      </p:grpSp>
      <p:grpSp>
        <p:nvGrpSpPr>
          <p:cNvPr id="30767" name="Group 47"/>
          <p:cNvGrpSpPr>
            <a:grpSpLocks/>
          </p:cNvGrpSpPr>
          <p:nvPr/>
        </p:nvGrpSpPr>
        <p:grpSpPr bwMode="auto">
          <a:xfrm>
            <a:off x="900113" y="1542752"/>
            <a:ext cx="3794125" cy="519112"/>
            <a:chOff x="340" y="618"/>
            <a:chExt cx="2390" cy="327"/>
          </a:xfrm>
        </p:grpSpPr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340" y="618"/>
              <a:ext cx="17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τ</a:t>
              </a:r>
              <a:r>
                <a:rPr lang="zh-CN" altLang="en-US" b="1">
                  <a:cs typeface="Times New Roman" panose="02020603050405020304" pitchFamily="18" charset="0"/>
                </a:rPr>
                <a:t>：</a:t>
              </a:r>
              <a:r>
                <a:rPr lang="en-US" altLang="zh-CN" b="1" i="1"/>
                <a:t>τ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 i="1"/>
                <a:t>aE</a:t>
              </a:r>
              <a:r>
                <a:rPr lang="zh-CN" altLang="en-US" b="1">
                  <a:cs typeface="Times New Roman" panose="02020603050405020304" pitchFamily="18" charset="0"/>
                </a:rPr>
                <a:t>，</a:t>
              </a:r>
              <a:endParaRPr lang="zh-CN" altLang="en-US"/>
            </a:p>
          </p:txBody>
        </p:sp>
        <p:graphicFrame>
          <p:nvGraphicFramePr>
            <p:cNvPr id="30744" name="Object 24"/>
            <p:cNvGraphicFramePr>
              <a:graphicFrameLocks noChangeAspect="1"/>
            </p:cNvGraphicFramePr>
            <p:nvPr/>
          </p:nvGraphicFramePr>
          <p:xfrm>
            <a:off x="2052" y="709"/>
            <a:ext cx="67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9" name="Equation" r:id="rId5" imgW="1079280" imgH="304560" progId="Equation.DSMT4">
                    <p:embed/>
                  </p:oleObj>
                </mc:Choice>
                <mc:Fallback>
                  <p:oleObj name="Equation" r:id="rId5" imgW="1079280" imgH="30456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2" y="709"/>
                          <a:ext cx="678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076825" y="1615777"/>
            <a:ext cx="363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/>
              <a:t>（</a:t>
            </a:r>
            <a:r>
              <a:rPr lang="zh-CN" altLang="en-US" sz="2400" b="1">
                <a:solidFill>
                  <a:srgbClr val="CC0099"/>
                </a:solidFill>
              </a:rPr>
              <a:t>是单射，但不是满射</a:t>
            </a:r>
            <a:r>
              <a:rPr lang="zh-CN" altLang="en-US" sz="2400" b="1"/>
              <a:t>）</a:t>
            </a:r>
            <a:r>
              <a:rPr lang="zh-CN" altLang="en-US" sz="2400"/>
              <a:t> </a:t>
            </a:r>
          </a:p>
        </p:txBody>
      </p: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900113" y="2695277"/>
            <a:ext cx="3711575" cy="519112"/>
            <a:chOff x="521" y="1389"/>
            <a:chExt cx="2338" cy="327"/>
          </a:xfrm>
        </p:grpSpPr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521" y="1389"/>
              <a:ext cx="16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σ</a:t>
              </a:r>
              <a:r>
                <a:rPr lang="zh-CN" altLang="en-US" b="1">
                  <a:cs typeface="Times New Roman" panose="02020603050405020304" pitchFamily="18" charset="0"/>
                </a:rPr>
                <a:t>：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 i="1"/>
                <a:t>a</a:t>
              </a:r>
              <a:r>
                <a:rPr lang="en-US" altLang="zh-CN" b="1" baseline="-30000"/>
                <a:t>0</a:t>
              </a:r>
              <a:r>
                <a:rPr lang="zh-CN" altLang="en-US" b="1">
                  <a:cs typeface="Times New Roman" panose="02020603050405020304" pitchFamily="18" charset="0"/>
                </a:rPr>
                <a:t>，</a:t>
              </a:r>
              <a:endParaRPr lang="zh-CN" altLang="en-US"/>
            </a:p>
          </p:txBody>
        </p:sp>
        <p:graphicFrame>
          <p:nvGraphicFramePr>
            <p:cNvPr id="30750" name="Object 30"/>
            <p:cNvGraphicFramePr>
              <a:graphicFrameLocks noChangeAspect="1"/>
            </p:cNvGraphicFramePr>
            <p:nvPr/>
          </p:nvGraphicFramePr>
          <p:xfrm>
            <a:off x="2097" y="1480"/>
            <a:ext cx="76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0" name="Equation" r:id="rId7" imgW="1206360" imgH="304560" progId="Equation.DSMT4">
                    <p:embed/>
                  </p:oleObj>
                </mc:Choice>
                <mc:Fallback>
                  <p:oleObj name="Equation" r:id="rId7" imgW="1206360" imgH="30456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7" y="1480"/>
                          <a:ext cx="762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07000" y="2766714"/>
            <a:ext cx="393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/>
              <a:t>（</a:t>
            </a:r>
            <a:r>
              <a:rPr lang="zh-CN" altLang="en-US" sz="2400" b="1">
                <a:solidFill>
                  <a:srgbClr val="CC0099"/>
                </a:solidFill>
              </a:rPr>
              <a:t>既不单射，也不是满射</a:t>
            </a:r>
            <a:r>
              <a:rPr lang="zh-CN" altLang="en-US" sz="2400" b="1"/>
              <a:t>）</a:t>
            </a:r>
            <a:r>
              <a:rPr lang="zh-CN" altLang="en-US" sz="2400"/>
              <a:t> 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39750" y="3342977"/>
            <a:ext cx="5256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b="1"/>
              <a:t>6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zh-CN" altLang="en-US" b="1"/>
              <a:t>＝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＝</a:t>
            </a:r>
            <a:r>
              <a:rPr lang="en-US" altLang="zh-CN" b="1" i="1"/>
              <a:t>P</a:t>
            </a:r>
            <a:r>
              <a:rPr lang="en-US" altLang="zh-CN" b="1"/>
              <a:t>[</a:t>
            </a:r>
            <a:r>
              <a:rPr lang="en-US" altLang="zh-CN" b="1" i="1"/>
              <a:t>x</a:t>
            </a:r>
            <a:r>
              <a:rPr lang="en-US" altLang="zh-CN" b="1"/>
              <a:t>]</a:t>
            </a:r>
            <a:r>
              <a:rPr lang="zh-CN" altLang="en-US" b="1"/>
              <a:t>，</a:t>
            </a:r>
            <a:r>
              <a:rPr lang="en-US" altLang="zh-CN" b="1" i="1"/>
              <a:t>P</a:t>
            </a:r>
            <a:r>
              <a:rPr lang="zh-CN" altLang="en-US" b="1"/>
              <a:t>为数域</a:t>
            </a:r>
          </a:p>
        </p:txBody>
      </p:sp>
      <p:grpSp>
        <p:nvGrpSpPr>
          <p:cNvPr id="30753" name="Group 33"/>
          <p:cNvGrpSpPr>
            <a:grpSpLocks/>
          </p:cNvGrpSpPr>
          <p:nvPr/>
        </p:nvGrpSpPr>
        <p:grpSpPr bwMode="auto">
          <a:xfrm>
            <a:off x="684213" y="3846214"/>
            <a:ext cx="5316537" cy="519113"/>
            <a:chOff x="385" y="709"/>
            <a:chExt cx="3349" cy="327"/>
          </a:xfrm>
        </p:grpSpPr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385" y="709"/>
              <a:ext cx="2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σ</a:t>
              </a:r>
              <a:r>
                <a:rPr lang="zh-CN" altLang="en-US" b="1">
                  <a:cs typeface="Times New Roman" panose="02020603050405020304" pitchFamily="18" charset="0"/>
                </a:rPr>
                <a:t>：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f</a:t>
              </a:r>
              <a:r>
                <a:rPr lang="en-US" altLang="zh-CN" b="1"/>
                <a:t> (</a:t>
              </a:r>
              <a:r>
                <a:rPr lang="en-US" altLang="zh-CN" b="1" i="1"/>
                <a:t>x</a:t>
              </a:r>
              <a:r>
                <a:rPr lang="en-US" altLang="zh-CN" b="1"/>
                <a:t>))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 i="1"/>
                <a:t>f </a:t>
              </a:r>
              <a:r>
                <a:rPr lang="en-US" altLang="zh-CN" b="1"/>
                <a:t>´(</a:t>
              </a:r>
              <a:r>
                <a:rPr lang="en-US" altLang="zh-CN" b="1" i="1"/>
                <a:t>x</a:t>
              </a:r>
              <a:r>
                <a:rPr lang="en-US" altLang="zh-CN" b="1"/>
                <a:t>)</a:t>
              </a:r>
              <a:r>
                <a:rPr lang="zh-CN" altLang="en-US" b="1">
                  <a:cs typeface="Times New Roman" panose="02020603050405020304" pitchFamily="18" charset="0"/>
                </a:rPr>
                <a:t>，</a:t>
              </a:r>
              <a:endParaRPr lang="zh-CN" altLang="en-US" sz="2400"/>
            </a:p>
          </p:txBody>
        </p:sp>
        <p:graphicFrame>
          <p:nvGraphicFramePr>
            <p:cNvPr id="30755" name="Object 35"/>
            <p:cNvGraphicFramePr>
              <a:graphicFrameLocks noChangeAspect="1"/>
            </p:cNvGraphicFramePr>
            <p:nvPr/>
          </p:nvGraphicFramePr>
          <p:xfrm>
            <a:off x="2477" y="780"/>
            <a:ext cx="1257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1" name="Equation" r:id="rId9" imgW="1993680" imgH="393480" progId="Equation.DSMT4">
                    <p:embed/>
                  </p:oleObj>
                </mc:Choice>
                <mc:Fallback>
                  <p:oleObj name="Equation" r:id="rId9" imgW="1993680" imgH="39348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7" y="780"/>
                          <a:ext cx="1257" cy="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5867400" y="3919239"/>
            <a:ext cx="363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/>
              <a:t>（</a:t>
            </a:r>
            <a:r>
              <a:rPr lang="zh-CN" altLang="en-US" sz="2400" b="1">
                <a:solidFill>
                  <a:srgbClr val="CC0099"/>
                </a:solidFill>
              </a:rPr>
              <a:t>是满射，但不是单射</a:t>
            </a:r>
            <a:r>
              <a:rPr lang="zh-CN" altLang="en-US" sz="2400" b="1"/>
              <a:t>）</a:t>
            </a:r>
            <a:r>
              <a:rPr lang="zh-CN" altLang="en-US" sz="2400"/>
              <a:t> 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39750" y="4495502"/>
            <a:ext cx="4387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/>
              <a:t>7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zh-CN" altLang="en-US" b="1"/>
              <a:t>是一个集合，定义</a:t>
            </a:r>
            <a:r>
              <a:rPr lang="en-US" altLang="zh-CN" b="1" i="1"/>
              <a:t>I</a:t>
            </a:r>
            <a:r>
              <a:rPr lang="zh-CN" altLang="en-US" b="1"/>
              <a:t>：</a:t>
            </a:r>
          </a:p>
        </p:txBody>
      </p:sp>
      <p:grpSp>
        <p:nvGrpSpPr>
          <p:cNvPr id="30774" name="Group 54"/>
          <p:cNvGrpSpPr>
            <a:grpSpLocks/>
          </p:cNvGrpSpPr>
          <p:nvPr/>
        </p:nvGrpSpPr>
        <p:grpSpPr bwMode="auto">
          <a:xfrm>
            <a:off x="1116013" y="4998739"/>
            <a:ext cx="2868612" cy="519113"/>
            <a:chOff x="521" y="3022"/>
            <a:chExt cx="1807" cy="327"/>
          </a:xfrm>
        </p:grpSpPr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521" y="3022"/>
              <a:ext cx="12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I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 i="1"/>
                <a:t>a</a:t>
              </a:r>
              <a:r>
                <a:rPr lang="zh-CN" altLang="en-US" b="1"/>
                <a:t>，</a:t>
              </a:r>
              <a:r>
                <a:rPr lang="zh-CN" altLang="en-US" b="1">
                  <a:cs typeface="Times New Roman" panose="02020603050405020304" pitchFamily="18" charset="0"/>
                </a:rPr>
                <a:t>　</a:t>
              </a:r>
              <a:endParaRPr lang="zh-CN" altLang="en-US" sz="2400"/>
            </a:p>
          </p:txBody>
        </p:sp>
        <p:graphicFrame>
          <p:nvGraphicFramePr>
            <p:cNvPr id="30760" name="Object 40"/>
            <p:cNvGraphicFramePr>
              <a:graphicFrameLocks noChangeAspect="1"/>
            </p:cNvGraphicFramePr>
            <p:nvPr/>
          </p:nvGraphicFramePr>
          <p:xfrm>
            <a:off x="1566" y="3127"/>
            <a:ext cx="76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2" name="Equation" r:id="rId11" imgW="1206360" imgH="304560" progId="Equation.DSMT4">
                    <p:embed/>
                  </p:oleObj>
                </mc:Choice>
                <mc:Fallback>
                  <p:oleObj name="Equation" r:id="rId11" imgW="1206360" imgH="30456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6" y="3127"/>
                          <a:ext cx="762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62" name="Rectangle 42"/>
          <p:cNvSpPr>
            <a:spLocks noChangeArrowheads="1"/>
          </p:cNvSpPr>
          <p:nvPr/>
        </p:nvSpPr>
        <p:spPr bwMode="auto">
          <a:xfrm>
            <a:off x="539750" y="5575002"/>
            <a:ext cx="3887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b="1"/>
              <a:t>8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en-US" altLang="zh-CN" b="1"/>
              <a:t>=</a:t>
            </a:r>
            <a:r>
              <a:rPr lang="en-US" altLang="zh-CN" b="1" i="1"/>
              <a:t>Z</a:t>
            </a:r>
            <a:r>
              <a:rPr lang="zh-CN" altLang="en-US" b="1"/>
              <a:t>，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＝</a:t>
            </a:r>
            <a:r>
              <a:rPr lang="en-US" altLang="zh-CN" b="1"/>
              <a:t>2</a:t>
            </a:r>
            <a:r>
              <a:rPr lang="en-US" altLang="zh-CN" b="1" i="1"/>
              <a:t>Z</a:t>
            </a:r>
            <a:r>
              <a:rPr lang="zh-CN" altLang="en-US" b="1" i="1"/>
              <a:t>，</a:t>
            </a:r>
          </a:p>
        </p:txBody>
      </p:sp>
      <p:grpSp>
        <p:nvGrpSpPr>
          <p:cNvPr id="30773" name="Group 53"/>
          <p:cNvGrpSpPr>
            <a:grpSpLocks/>
          </p:cNvGrpSpPr>
          <p:nvPr/>
        </p:nvGrpSpPr>
        <p:grpSpPr bwMode="auto">
          <a:xfrm>
            <a:off x="827088" y="6078239"/>
            <a:ext cx="3733800" cy="519113"/>
            <a:chOff x="2381" y="3430"/>
            <a:chExt cx="2352" cy="327"/>
          </a:xfrm>
        </p:grpSpPr>
        <p:sp>
          <p:nvSpPr>
            <p:cNvPr id="30764" name="Rectangle 44"/>
            <p:cNvSpPr>
              <a:spLocks noChangeArrowheads="1"/>
            </p:cNvSpPr>
            <p:nvPr/>
          </p:nvSpPr>
          <p:spPr bwMode="auto">
            <a:xfrm>
              <a:off x="2381" y="3430"/>
              <a:ext cx="15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 i="1"/>
                <a:t>σ</a:t>
              </a:r>
              <a:r>
                <a:rPr lang="zh-CN" altLang="en-US" b="1">
                  <a:cs typeface="Times New Roman" panose="02020603050405020304" pitchFamily="18" charset="0"/>
                </a:rPr>
                <a:t>：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n</a:t>
              </a:r>
              <a:r>
                <a:rPr lang="en-US" altLang="zh-CN" b="1"/>
                <a:t>)</a:t>
              </a:r>
              <a:r>
                <a:rPr lang="zh-CN" altLang="en-US" b="1">
                  <a:cs typeface="Times New Roman" panose="02020603050405020304" pitchFamily="18" charset="0"/>
                </a:rPr>
                <a:t>＝</a:t>
              </a:r>
              <a:r>
                <a:rPr lang="en-US" altLang="zh-CN" b="1"/>
                <a:t>2</a:t>
              </a:r>
              <a:r>
                <a:rPr lang="en-US" altLang="zh-CN" b="1" i="1"/>
                <a:t>n</a:t>
              </a:r>
              <a:r>
                <a:rPr lang="en-US" altLang="zh-CN" b="1"/>
                <a:t>,</a:t>
              </a:r>
              <a:endParaRPr lang="en-US" altLang="zh-CN" sz="2400"/>
            </a:p>
          </p:txBody>
        </p:sp>
        <p:graphicFrame>
          <p:nvGraphicFramePr>
            <p:cNvPr id="30765" name="Object 45"/>
            <p:cNvGraphicFramePr>
              <a:graphicFrameLocks noChangeAspect="1"/>
            </p:cNvGraphicFramePr>
            <p:nvPr/>
          </p:nvGraphicFramePr>
          <p:xfrm>
            <a:off x="4039" y="3521"/>
            <a:ext cx="69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3" name="Equation" r:id="rId13" imgW="1104840" imgH="304560" progId="Equation.DSMT4">
                    <p:embed/>
                  </p:oleObj>
                </mc:Choice>
                <mc:Fallback>
                  <p:oleObj name="Equation" r:id="rId13" imgW="1104840" imgH="30456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9" y="3521"/>
                          <a:ext cx="694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8959850" y="5949652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zh-CN" sz="2400"/>
          </a:p>
        </p:txBody>
      </p:sp>
      <p:sp>
        <p:nvSpPr>
          <p:cNvPr id="30769" name="Rectangle 49"/>
          <p:cNvSpPr>
            <a:spLocks noChangeArrowheads="1"/>
          </p:cNvSpPr>
          <p:nvPr/>
        </p:nvSpPr>
        <p:spPr bwMode="auto">
          <a:xfrm>
            <a:off x="6227763" y="6078239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cs typeface="Times New Roman" panose="02020603050405020304" pitchFamily="18" charset="0"/>
              </a:rPr>
              <a:t>（</a:t>
            </a:r>
            <a:r>
              <a:rPr lang="zh-CN" altLang="en-US" sz="2400" b="1">
                <a:solidFill>
                  <a:srgbClr val="CC0099"/>
                </a:solidFill>
                <a:cs typeface="Times New Roman" panose="02020603050405020304" pitchFamily="18" charset="0"/>
              </a:rPr>
              <a:t>双射</a:t>
            </a:r>
            <a:r>
              <a:rPr lang="zh-CN" altLang="en-US" sz="2400" b="1">
                <a:cs typeface="Times New Roman" panose="02020603050405020304" pitchFamily="18" charset="0"/>
              </a:rPr>
              <a:t>）</a:t>
            </a:r>
            <a:r>
              <a:rPr lang="zh-CN" altLang="en-US" sz="2400"/>
              <a:t> </a:t>
            </a:r>
          </a:p>
        </p:txBody>
      </p:sp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6156325" y="4998739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cs typeface="Times New Roman" panose="02020603050405020304" pitchFamily="18" charset="0"/>
              </a:rPr>
              <a:t>（</a:t>
            </a:r>
            <a:r>
              <a:rPr lang="zh-CN" altLang="en-US" sz="2400" b="1">
                <a:solidFill>
                  <a:srgbClr val="CC0099"/>
                </a:solidFill>
                <a:cs typeface="Times New Roman" panose="02020603050405020304" pitchFamily="18" charset="0"/>
              </a:rPr>
              <a:t>双射</a:t>
            </a:r>
            <a:r>
              <a:rPr lang="zh-CN" altLang="en-US" sz="2400" b="1">
                <a:cs typeface="Times New Roman" panose="02020603050405020304" pitchFamily="18" charset="0"/>
              </a:rPr>
              <a:t>）</a:t>
            </a:r>
            <a:r>
              <a:rPr lang="zh-CN" altLang="en-US" sz="2400"/>
              <a:t> </a:t>
            </a:r>
          </a:p>
        </p:txBody>
      </p:sp>
      <p:grpSp>
        <p:nvGrpSpPr>
          <p:cNvPr id="30772" name="Group 52"/>
          <p:cNvGrpSpPr>
            <a:grpSpLocks/>
          </p:cNvGrpSpPr>
          <p:nvPr/>
        </p:nvGrpSpPr>
        <p:grpSpPr bwMode="auto">
          <a:xfrm>
            <a:off x="468313" y="2119014"/>
            <a:ext cx="8424862" cy="519113"/>
            <a:chOff x="249" y="1071"/>
            <a:chExt cx="5307" cy="327"/>
          </a:xfrm>
        </p:grpSpPr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249" y="1071"/>
              <a:ext cx="53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b="1"/>
                <a:t>5</a:t>
              </a:r>
              <a:r>
                <a:rPr lang="zh-CN" altLang="en-US" b="1">
                  <a:cs typeface="Times New Roman" panose="02020603050405020304" pitchFamily="18" charset="0"/>
                </a:rPr>
                <a:t>）</a:t>
              </a:r>
              <a:r>
                <a:rPr lang="en-US" altLang="zh-CN" b="1" i="1"/>
                <a:t>M</a:t>
              </a:r>
              <a:r>
                <a:rPr lang="zh-CN" altLang="en-US" b="1">
                  <a:cs typeface="Times New Roman" panose="02020603050405020304" pitchFamily="18" charset="0"/>
                </a:rPr>
                <a:t>、</a:t>
              </a:r>
              <a:r>
                <a:rPr lang="en-US" altLang="zh-CN" b="1" i="1"/>
                <a:t>M</a:t>
              </a:r>
              <a:r>
                <a:rPr lang="en-US" altLang="zh-CN" b="1"/>
                <a:t>´</a:t>
              </a:r>
              <a:r>
                <a:rPr lang="zh-CN" altLang="en-US" b="1">
                  <a:cs typeface="Times New Roman" panose="02020603050405020304" pitchFamily="18" charset="0"/>
                </a:rPr>
                <a:t>为任意非空集合，　　　为固定元素</a:t>
              </a:r>
              <a:r>
                <a:rPr lang="zh-CN" altLang="en-US"/>
                <a:t> </a:t>
              </a:r>
            </a:p>
          </p:txBody>
        </p:sp>
        <p:graphicFrame>
          <p:nvGraphicFramePr>
            <p:cNvPr id="30771" name="Object 51"/>
            <p:cNvGraphicFramePr>
              <a:graphicFrameLocks noChangeAspect="1"/>
            </p:cNvGraphicFramePr>
            <p:nvPr/>
          </p:nvGraphicFramePr>
          <p:xfrm>
            <a:off x="3140" y="1117"/>
            <a:ext cx="7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4" name="Equation" r:id="rId15" imgW="1155600" imgH="431640" progId="Equation.DSMT4">
                    <p:embed/>
                  </p:oleObj>
                </mc:Choice>
                <mc:Fallback>
                  <p:oleObj name="Equation" r:id="rId15" imgW="1155600" imgH="431640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0" y="1117"/>
                          <a:ext cx="7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6" grpId="0"/>
      <p:bldP spid="30751" grpId="0"/>
      <p:bldP spid="30752" grpId="0"/>
      <p:bldP spid="30756" grpId="0"/>
      <p:bldP spid="30757" grpId="0"/>
      <p:bldP spid="30762" grpId="0"/>
      <p:bldP spid="30769" grpId="0"/>
      <p:bldP spid="307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539750" y="1397719"/>
            <a:ext cx="8353425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1" dirty="0"/>
              <a:t>　①　对于有限集来说，两集合之间存在</a:t>
            </a:r>
            <a:r>
              <a:rPr lang="en-US" altLang="zh-CN" b="1" dirty="0"/>
              <a:t>1—1</a:t>
            </a:r>
            <a:r>
              <a:rPr lang="zh-CN" altLang="en-US" b="1" dirty="0"/>
              <a:t>对应的</a:t>
            </a:r>
            <a:r>
              <a:rPr lang="zh-CN" altLang="en-US" b="1" dirty="0" smtClean="0"/>
              <a:t>充要条件</a:t>
            </a:r>
            <a:r>
              <a:rPr lang="zh-CN" altLang="en-US" b="1" dirty="0"/>
              <a:t>是它们所含元素的个数相同；</a:t>
            </a:r>
            <a:r>
              <a:rPr lang="zh-CN" altLang="en-US" dirty="0"/>
              <a:t> 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39750" y="2694707"/>
            <a:ext cx="8135938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1"/>
              <a:t>　②　对于有限集</a:t>
            </a:r>
            <a:r>
              <a:rPr lang="en-US" altLang="zh-CN" b="1" i="1"/>
              <a:t>A</a:t>
            </a:r>
            <a:r>
              <a:rPr lang="zh-CN" altLang="en-US" b="1"/>
              <a:t>及其子集</a:t>
            </a:r>
            <a:r>
              <a:rPr lang="en-US" altLang="zh-CN" b="1" i="1"/>
              <a:t>B</a:t>
            </a:r>
            <a:r>
              <a:rPr lang="zh-CN" altLang="en-US" b="1"/>
              <a:t>，若</a:t>
            </a:r>
            <a:r>
              <a:rPr lang="en-US" altLang="zh-CN" b="1" i="1"/>
              <a:t>B</a:t>
            </a:r>
            <a:r>
              <a:rPr lang="en-US" altLang="zh-CN" b="1"/>
              <a:t>≠</a:t>
            </a:r>
            <a:r>
              <a:rPr lang="en-US" altLang="zh-CN" b="1" i="1"/>
              <a:t>A</a:t>
            </a:r>
            <a:r>
              <a:rPr lang="zh-CN" altLang="en-US" b="1"/>
              <a:t>（即</a:t>
            </a:r>
            <a:r>
              <a:rPr lang="en-US" altLang="zh-CN" b="1" i="1"/>
              <a:t>B</a:t>
            </a:r>
            <a:r>
              <a:rPr lang="zh-CN" altLang="en-US" b="1"/>
              <a:t>为</a:t>
            </a:r>
            <a:r>
              <a:rPr lang="en-US" altLang="zh-CN" b="1" i="1"/>
              <a:t>A</a:t>
            </a:r>
            <a:r>
              <a:rPr lang="zh-CN" altLang="en-US" b="1"/>
              <a:t>的真子集），则</a:t>
            </a:r>
            <a:r>
              <a:rPr lang="zh-CN" altLang="en-US" b="1" i="1"/>
              <a:t> </a:t>
            </a:r>
            <a:r>
              <a:rPr lang="en-US" altLang="zh-CN" b="1" i="1"/>
              <a:t>A</a:t>
            </a:r>
            <a:r>
              <a:rPr lang="zh-CN" altLang="en-US" b="1"/>
              <a:t>、</a:t>
            </a:r>
            <a:r>
              <a:rPr lang="en-US" altLang="zh-CN" b="1" i="1"/>
              <a:t>B</a:t>
            </a:r>
            <a:r>
              <a:rPr lang="zh-CN" altLang="en-US" b="1"/>
              <a:t>之间不可能存在</a:t>
            </a:r>
            <a:r>
              <a:rPr lang="en-US" altLang="zh-CN" b="1"/>
              <a:t>1—1</a:t>
            </a:r>
            <a:r>
              <a:rPr lang="zh-CN" altLang="en-US" b="1"/>
              <a:t>对应；</a:t>
            </a:r>
          </a:p>
          <a:p>
            <a:pPr>
              <a:lnSpc>
                <a:spcPct val="140000"/>
              </a:lnSpc>
            </a:pPr>
            <a:r>
              <a:rPr lang="zh-CN" altLang="en-US" b="1"/>
              <a:t>但是对于无限集未必如此</a:t>
            </a:r>
            <a:r>
              <a:rPr lang="en-US" altLang="zh-CN" b="1"/>
              <a:t>.</a:t>
            </a:r>
            <a:endParaRPr lang="en-US" altLang="zh-CN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684213" y="770657"/>
            <a:ext cx="2087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i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注：</a:t>
            </a:r>
          </a:p>
        </p:txBody>
      </p:sp>
      <p:sp>
        <p:nvSpPr>
          <p:cNvPr id="22583" name="Rectangle 1079"/>
          <p:cNvSpPr>
            <a:spLocks noChangeArrowheads="1"/>
          </p:cNvSpPr>
          <p:nvPr/>
        </p:nvSpPr>
        <p:spPr bwMode="auto">
          <a:xfrm>
            <a:off x="762000" y="4639394"/>
            <a:ext cx="838200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b="1" dirty="0"/>
              <a:t>如例</a:t>
            </a:r>
            <a:r>
              <a:rPr lang="en-US" altLang="zh-CN" b="1" dirty="0"/>
              <a:t>7</a:t>
            </a:r>
            <a:r>
              <a:rPr lang="zh-CN" altLang="en-US" b="1" dirty="0"/>
              <a:t>中的</a:t>
            </a:r>
            <a:r>
              <a:rPr lang="en-US" altLang="zh-CN" b="1" dirty="0"/>
              <a:t>8</a:t>
            </a:r>
            <a:r>
              <a:rPr lang="zh-CN" altLang="en-US" b="1" dirty="0"/>
              <a:t>），</a:t>
            </a:r>
            <a:r>
              <a:rPr lang="en-US" altLang="zh-CN" b="1" i="1" dirty="0"/>
              <a:t>σ</a:t>
            </a:r>
            <a:r>
              <a:rPr lang="zh-CN" altLang="en-US" b="1" dirty="0"/>
              <a:t>是</a:t>
            </a:r>
            <a:r>
              <a:rPr lang="en-US" altLang="zh-CN" b="1" dirty="0"/>
              <a:t>1—1</a:t>
            </a:r>
            <a:r>
              <a:rPr lang="zh-CN" altLang="en-US" b="1" dirty="0"/>
              <a:t>对应，但</a:t>
            </a:r>
            <a:r>
              <a:rPr lang="en-US" altLang="zh-CN" b="1" dirty="0"/>
              <a:t>2</a:t>
            </a:r>
            <a:r>
              <a:rPr lang="en-US" altLang="zh-CN" b="1" i="1" dirty="0"/>
              <a:t>Z</a:t>
            </a:r>
            <a:r>
              <a:rPr lang="zh-CN" altLang="en-US" b="1" dirty="0"/>
              <a:t>是</a:t>
            </a:r>
            <a:r>
              <a:rPr lang="en-US" altLang="zh-CN" b="1" i="1" dirty="0"/>
              <a:t>Z</a:t>
            </a:r>
            <a:r>
              <a:rPr lang="zh-CN" altLang="en-US" b="1" dirty="0"/>
              <a:t>的真子集．</a:t>
            </a:r>
            <a:r>
              <a:rPr lang="zh-CN" altLang="en-US" dirty="0"/>
              <a:t> </a:t>
            </a:r>
          </a:p>
        </p:txBody>
      </p:sp>
      <p:grpSp>
        <p:nvGrpSpPr>
          <p:cNvPr id="22590" name="Group 1086"/>
          <p:cNvGrpSpPr>
            <a:grpSpLocks/>
          </p:cNvGrpSpPr>
          <p:nvPr/>
        </p:nvGrpSpPr>
        <p:grpSpPr bwMode="auto">
          <a:xfrm>
            <a:off x="2195513" y="5502994"/>
            <a:ext cx="3743325" cy="1022350"/>
            <a:chOff x="1383" y="3158"/>
            <a:chExt cx="2358" cy="644"/>
          </a:xfrm>
        </p:grpSpPr>
        <p:sp>
          <p:nvSpPr>
            <p:cNvPr id="22589" name="AutoShape 1085"/>
            <p:cNvSpPr>
              <a:spLocks noChangeArrowheads="1"/>
            </p:cNvSpPr>
            <p:nvPr/>
          </p:nvSpPr>
          <p:spPr bwMode="auto">
            <a:xfrm>
              <a:off x="1429" y="3203"/>
              <a:ext cx="2222" cy="590"/>
            </a:xfrm>
            <a:prstGeom prst="wedgeRectCallout">
              <a:avLst>
                <a:gd name="adj1" fmla="val -39963"/>
                <a:gd name="adj2" fmla="val -85593"/>
              </a:avLst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grpSp>
          <p:nvGrpSpPr>
            <p:cNvPr id="22588" name="Group 1084"/>
            <p:cNvGrpSpPr>
              <a:grpSpLocks/>
            </p:cNvGrpSpPr>
            <p:nvPr/>
          </p:nvGrpSpPr>
          <p:grpSpPr bwMode="auto">
            <a:xfrm>
              <a:off x="1383" y="3158"/>
              <a:ext cx="2358" cy="644"/>
              <a:chOff x="1383" y="3113"/>
              <a:chExt cx="2540" cy="644"/>
            </a:xfrm>
          </p:grpSpPr>
          <p:sp>
            <p:nvSpPr>
              <p:cNvPr id="22584" name="Rectangle 1080"/>
              <p:cNvSpPr>
                <a:spLocks noChangeArrowheads="1"/>
              </p:cNvSpPr>
              <p:nvPr/>
            </p:nvSpPr>
            <p:spPr bwMode="auto">
              <a:xfrm>
                <a:off x="1474" y="3113"/>
                <a:ext cx="244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lang="en-US" altLang="zh-CN" b="1" i="1"/>
                  <a:t>M</a:t>
                </a:r>
                <a:r>
                  <a:rPr lang="en-US" altLang="zh-CN" b="1"/>
                  <a:t>=</a:t>
                </a:r>
                <a:r>
                  <a:rPr lang="en-US" altLang="zh-CN" b="1" i="1"/>
                  <a:t>Z</a:t>
                </a:r>
                <a:r>
                  <a:rPr lang="zh-CN" altLang="en-US" b="1"/>
                  <a:t>，</a:t>
                </a:r>
                <a:r>
                  <a:rPr lang="en-US" altLang="zh-CN" b="1" i="1"/>
                  <a:t>M</a:t>
                </a:r>
                <a:r>
                  <a:rPr lang="en-US" altLang="zh-CN" b="1"/>
                  <a:t>´</a:t>
                </a:r>
                <a:r>
                  <a:rPr lang="zh-CN" altLang="en-US" b="1"/>
                  <a:t>＝</a:t>
                </a:r>
                <a:r>
                  <a:rPr lang="en-US" altLang="zh-CN" b="1"/>
                  <a:t>2</a:t>
                </a:r>
                <a:r>
                  <a:rPr lang="en-US" altLang="zh-CN" b="1" i="1"/>
                  <a:t>Z</a:t>
                </a:r>
                <a:r>
                  <a:rPr lang="zh-CN" altLang="en-US" b="1" i="1"/>
                  <a:t>，</a:t>
                </a:r>
              </a:p>
            </p:txBody>
          </p:sp>
          <p:grpSp>
            <p:nvGrpSpPr>
              <p:cNvPr id="22585" name="Group 1081"/>
              <p:cNvGrpSpPr>
                <a:grpSpLocks/>
              </p:cNvGrpSpPr>
              <p:nvPr/>
            </p:nvGrpSpPr>
            <p:grpSpPr bwMode="auto">
              <a:xfrm>
                <a:off x="1383" y="3430"/>
                <a:ext cx="2352" cy="327"/>
                <a:chOff x="2381" y="3430"/>
                <a:chExt cx="2352" cy="327"/>
              </a:xfrm>
            </p:grpSpPr>
            <p:sp>
              <p:nvSpPr>
                <p:cNvPr id="22586" name="Rectangle 1082"/>
                <p:cNvSpPr>
                  <a:spLocks noChangeArrowheads="1"/>
                </p:cNvSpPr>
                <p:nvPr/>
              </p:nvSpPr>
              <p:spPr bwMode="auto">
                <a:xfrm>
                  <a:off x="2381" y="3430"/>
                  <a:ext cx="170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zh-CN" b="1" i="1"/>
                    <a:t>σ</a:t>
                  </a:r>
                  <a:r>
                    <a:rPr lang="zh-CN" altLang="en-US" b="1">
                      <a:cs typeface="Times New Roman" panose="02020603050405020304" pitchFamily="18" charset="0"/>
                    </a:rPr>
                    <a:t>：</a:t>
                  </a:r>
                  <a:r>
                    <a:rPr lang="en-US" altLang="zh-CN" b="1" i="1"/>
                    <a:t>σ</a:t>
                  </a:r>
                  <a:r>
                    <a:rPr lang="en-US" altLang="zh-CN" b="1"/>
                    <a:t>(</a:t>
                  </a:r>
                  <a:r>
                    <a:rPr lang="en-US" altLang="zh-CN" b="1" i="1"/>
                    <a:t>n</a:t>
                  </a:r>
                  <a:r>
                    <a:rPr lang="en-US" altLang="zh-CN" b="1"/>
                    <a:t>)</a:t>
                  </a:r>
                  <a:r>
                    <a:rPr lang="zh-CN" altLang="en-US" b="1">
                      <a:cs typeface="Times New Roman" panose="02020603050405020304" pitchFamily="18" charset="0"/>
                    </a:rPr>
                    <a:t>＝</a:t>
                  </a:r>
                  <a:r>
                    <a:rPr lang="en-US" altLang="zh-CN" b="1"/>
                    <a:t>2</a:t>
                  </a:r>
                  <a:r>
                    <a:rPr lang="en-US" altLang="zh-CN" b="1" i="1"/>
                    <a:t>n</a:t>
                  </a:r>
                  <a:r>
                    <a:rPr lang="en-US" altLang="zh-CN" b="1"/>
                    <a:t>,</a:t>
                  </a:r>
                  <a:endParaRPr lang="en-US" altLang="zh-CN" sz="2400"/>
                </a:p>
              </p:txBody>
            </p:sp>
            <p:graphicFrame>
              <p:nvGraphicFramePr>
                <p:cNvPr id="22587" name="Object 1083"/>
                <p:cNvGraphicFramePr>
                  <a:graphicFrameLocks noChangeAspect="1"/>
                </p:cNvGraphicFramePr>
                <p:nvPr/>
              </p:nvGraphicFramePr>
              <p:xfrm>
                <a:off x="4040" y="3521"/>
                <a:ext cx="693" cy="1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00" name="Equation" r:id="rId3" imgW="1104840" imgH="304560" progId="Equation.DSMT4">
                        <p:embed/>
                      </p:oleObj>
                    </mc:Choice>
                    <mc:Fallback>
                      <p:oleObj name="Equation" r:id="rId3" imgW="1104840" imgH="304560" progId="Equation.DSMT4">
                        <p:embed/>
                        <p:pic>
                          <p:nvPicPr>
                            <p:cNvPr id="0" name="Object 108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40" y="3521"/>
                              <a:ext cx="693" cy="19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/>
      <p:bldP spid="21534" grpId="0"/>
      <p:bldP spid="21535" grpId="0"/>
      <p:bldP spid="225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051"/>
          <p:cNvSpPr>
            <a:spLocks noChangeArrowheads="1"/>
          </p:cNvSpPr>
          <p:nvPr/>
        </p:nvSpPr>
        <p:spPr bwMode="auto">
          <a:xfrm>
            <a:off x="683568" y="761331"/>
            <a:ext cx="511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、可逆映射</a:t>
            </a:r>
          </a:p>
        </p:txBody>
      </p:sp>
      <p:grpSp>
        <p:nvGrpSpPr>
          <p:cNvPr id="23587" name="Group 2083"/>
          <p:cNvGrpSpPr>
            <a:grpSpLocks/>
          </p:cNvGrpSpPr>
          <p:nvPr/>
        </p:nvGrpSpPr>
        <p:grpSpPr bwMode="auto">
          <a:xfrm>
            <a:off x="684213" y="1470472"/>
            <a:ext cx="7686675" cy="522287"/>
            <a:chOff x="521" y="661"/>
            <a:chExt cx="4842" cy="329"/>
          </a:xfrm>
        </p:grpSpPr>
        <p:sp>
          <p:nvSpPr>
            <p:cNvPr id="23558" name="Rectangle 2054"/>
            <p:cNvSpPr>
              <a:spLocks noChangeArrowheads="1"/>
            </p:cNvSpPr>
            <p:nvPr/>
          </p:nvSpPr>
          <p:spPr bwMode="auto">
            <a:xfrm>
              <a:off x="521" y="663"/>
              <a:ext cx="27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anose="02010609060101010101" pitchFamily="49" charset="-122"/>
                </a:rPr>
                <a:t>定义</a:t>
              </a:r>
              <a:r>
                <a:rPr lang="zh-CN" altLang="en-US" b="1"/>
                <a:t>：设映射</a:t>
              </a:r>
              <a:endParaRPr lang="zh-CN" altLang="en-US"/>
            </a:p>
          </p:txBody>
        </p:sp>
        <p:graphicFrame>
          <p:nvGraphicFramePr>
            <p:cNvPr id="23559" name="Object 2055"/>
            <p:cNvGraphicFramePr>
              <a:graphicFrameLocks noChangeAspect="1"/>
            </p:cNvGraphicFramePr>
            <p:nvPr/>
          </p:nvGraphicFramePr>
          <p:xfrm>
            <a:off x="1937" y="709"/>
            <a:ext cx="1256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2" name="Equation" r:id="rId3" imgW="1993680" imgH="368280" progId="Equation.DSMT4">
                    <p:embed/>
                  </p:oleObj>
                </mc:Choice>
                <mc:Fallback>
                  <p:oleObj name="Equation" r:id="rId3" imgW="1993680" imgH="368280" progId="Equation.DSMT4">
                    <p:embed/>
                    <p:pic>
                      <p:nvPicPr>
                        <p:cNvPr id="0" name="Object 2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7" y="709"/>
                          <a:ext cx="1256" cy="2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0" name="Rectangle 2056"/>
            <p:cNvSpPr>
              <a:spLocks noChangeArrowheads="1"/>
            </p:cNvSpPr>
            <p:nvPr/>
          </p:nvSpPr>
          <p:spPr bwMode="auto">
            <a:xfrm>
              <a:off x="3152" y="661"/>
              <a:ext cx="17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b="1"/>
                <a:t>若有映射</a:t>
              </a:r>
              <a:endParaRPr lang="zh-CN" altLang="en-US"/>
            </a:p>
          </p:txBody>
        </p:sp>
        <p:graphicFrame>
          <p:nvGraphicFramePr>
            <p:cNvPr id="23561" name="Object 2057"/>
            <p:cNvGraphicFramePr>
              <a:graphicFrameLocks noChangeAspect="1"/>
            </p:cNvGraphicFramePr>
            <p:nvPr/>
          </p:nvGraphicFramePr>
          <p:xfrm>
            <a:off x="4163" y="709"/>
            <a:ext cx="1200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3" name="Equation" r:id="rId5" imgW="1904760" imgH="368280" progId="Equation.DSMT4">
                    <p:embed/>
                  </p:oleObj>
                </mc:Choice>
                <mc:Fallback>
                  <p:oleObj name="Equation" r:id="rId5" imgW="1904760" imgH="368280" progId="Equation.DSMT4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3" y="709"/>
                          <a:ext cx="1200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70" name="Group 2066"/>
          <p:cNvGrpSpPr>
            <a:grpSpLocks/>
          </p:cNvGrpSpPr>
          <p:nvPr/>
        </p:nvGrpSpPr>
        <p:grpSpPr bwMode="auto">
          <a:xfrm>
            <a:off x="684213" y="2118172"/>
            <a:ext cx="4467225" cy="519112"/>
            <a:chOff x="521" y="1071"/>
            <a:chExt cx="2814" cy="327"/>
          </a:xfrm>
        </p:grpSpPr>
        <p:sp>
          <p:nvSpPr>
            <p:cNvPr id="23564" name="Rectangle 2060"/>
            <p:cNvSpPr>
              <a:spLocks noChangeArrowheads="1"/>
            </p:cNvSpPr>
            <p:nvPr/>
          </p:nvSpPr>
          <p:spPr bwMode="auto">
            <a:xfrm>
              <a:off x="521" y="1071"/>
              <a:ext cx="9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b="1"/>
                <a:t>使得</a:t>
              </a:r>
              <a:endParaRPr lang="zh-CN" altLang="en-US"/>
            </a:p>
          </p:txBody>
        </p:sp>
        <p:graphicFrame>
          <p:nvGraphicFramePr>
            <p:cNvPr id="23565" name="Object 20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5699099"/>
                </p:ext>
              </p:extLst>
            </p:nvPr>
          </p:nvGraphicFramePr>
          <p:xfrm>
            <a:off x="1293" y="1092"/>
            <a:ext cx="2042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4" name="Equation" r:id="rId7" imgW="3136680" imgH="431640" progId="Equation.DSMT4">
                    <p:embed/>
                  </p:oleObj>
                </mc:Choice>
                <mc:Fallback>
                  <p:oleObj name="Equation" r:id="rId7" imgW="3136680" imgH="431640" progId="Equation.DSMT4">
                    <p:embed/>
                    <p:pic>
                      <p:nvPicPr>
                        <p:cNvPr id="0" name="Object 20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3" y="1092"/>
                          <a:ext cx="2042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6" name="Rectangle 2062"/>
          <p:cNvSpPr>
            <a:spLocks noChangeArrowheads="1"/>
          </p:cNvSpPr>
          <p:nvPr/>
        </p:nvSpPr>
        <p:spPr bwMode="auto">
          <a:xfrm>
            <a:off x="539750" y="2765872"/>
            <a:ext cx="7345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则称</a:t>
            </a:r>
            <a:r>
              <a:rPr lang="en-US" altLang="zh-CN" b="1" i="1"/>
              <a:t>σ</a:t>
            </a:r>
            <a:r>
              <a:rPr lang="zh-CN" altLang="en-US" b="1"/>
              <a:t>为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可逆映射</a:t>
            </a:r>
            <a:r>
              <a:rPr lang="zh-CN" altLang="en-US" b="1"/>
              <a:t>，</a:t>
            </a:r>
            <a:r>
              <a:rPr lang="en-US" altLang="zh-CN" b="1" i="1"/>
              <a:t>τ</a:t>
            </a:r>
            <a:r>
              <a:rPr lang="zh-CN" altLang="en-US" b="1"/>
              <a:t>为</a:t>
            </a:r>
            <a:r>
              <a:rPr lang="en-US" altLang="zh-CN" b="1" i="1"/>
              <a:t>σ</a:t>
            </a:r>
            <a:r>
              <a:rPr lang="zh-CN" altLang="en-US" b="1"/>
              <a:t>的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逆映射</a:t>
            </a:r>
            <a:r>
              <a:rPr lang="zh-CN" altLang="en-US" b="1"/>
              <a:t>，</a:t>
            </a:r>
          </a:p>
        </p:txBody>
      </p:sp>
      <p:sp>
        <p:nvSpPr>
          <p:cNvPr id="23567" name="Rectangle 2063"/>
          <p:cNvSpPr>
            <a:spLocks noChangeArrowheads="1"/>
          </p:cNvSpPr>
          <p:nvPr/>
        </p:nvSpPr>
        <p:spPr bwMode="auto">
          <a:xfrm>
            <a:off x="611188" y="3927203"/>
            <a:ext cx="8099425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/>
              <a:t>① </a:t>
            </a:r>
            <a:r>
              <a:rPr lang="zh-CN" altLang="en-US" b="1"/>
              <a:t>若</a:t>
            </a:r>
            <a:r>
              <a:rPr lang="en-US" altLang="zh-CN" b="1" i="1"/>
              <a:t>σ</a:t>
            </a:r>
            <a:r>
              <a:rPr lang="zh-CN" altLang="en-US" b="1"/>
              <a:t>为可逆映射，则</a:t>
            </a:r>
            <a:r>
              <a:rPr lang="en-US" altLang="zh-CN" b="1" i="1"/>
              <a:t>σ</a:t>
            </a:r>
            <a:r>
              <a:rPr lang="zh-CN" altLang="en-US" b="1" baseline="30000"/>
              <a:t>－</a:t>
            </a:r>
            <a:r>
              <a:rPr lang="en-US" altLang="zh-CN" b="1" baseline="30000"/>
              <a:t>1</a:t>
            </a:r>
            <a:r>
              <a:rPr lang="zh-CN" altLang="en-US" b="1"/>
              <a:t>也为可逆映射，且</a:t>
            </a:r>
          </a:p>
          <a:p>
            <a:pPr>
              <a:lnSpc>
                <a:spcPct val="140000"/>
              </a:lnSpc>
            </a:pPr>
            <a:r>
              <a:rPr lang="zh-CN" altLang="en-US" b="1"/>
              <a:t>          （</a:t>
            </a:r>
            <a:r>
              <a:rPr lang="en-US" altLang="zh-CN" b="1" i="1"/>
              <a:t>σ</a:t>
            </a:r>
            <a:r>
              <a:rPr lang="zh-CN" altLang="en-US" b="1" baseline="30000"/>
              <a:t>－</a:t>
            </a:r>
            <a:r>
              <a:rPr lang="en-US" altLang="zh-CN" b="1" baseline="30000"/>
              <a:t>1</a:t>
            </a:r>
            <a:r>
              <a:rPr lang="zh-CN" altLang="en-US" b="1"/>
              <a:t>）</a:t>
            </a:r>
            <a:r>
              <a:rPr lang="zh-CN" altLang="en-US" b="1" baseline="30000"/>
              <a:t>－</a:t>
            </a:r>
            <a:r>
              <a:rPr lang="en-US" altLang="zh-CN" b="1" baseline="30000"/>
              <a:t>1</a:t>
            </a:r>
            <a:r>
              <a:rPr lang="zh-CN" altLang="en-US" b="1"/>
              <a:t>＝</a:t>
            </a:r>
            <a:r>
              <a:rPr lang="en-US" altLang="zh-CN" b="1" i="1"/>
              <a:t>σ</a:t>
            </a:r>
            <a:r>
              <a:rPr lang="zh-CN" altLang="en-US" b="1"/>
              <a:t>．</a:t>
            </a:r>
          </a:p>
        </p:txBody>
      </p:sp>
      <p:sp>
        <p:nvSpPr>
          <p:cNvPr id="23572" name="Rectangle 2068"/>
          <p:cNvSpPr>
            <a:spLocks noChangeArrowheads="1"/>
          </p:cNvSpPr>
          <p:nvPr/>
        </p:nvSpPr>
        <p:spPr bwMode="auto">
          <a:xfrm>
            <a:off x="539750" y="3423965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注：</a:t>
            </a:r>
          </a:p>
        </p:txBody>
      </p:sp>
      <p:graphicFrame>
        <p:nvGraphicFramePr>
          <p:cNvPr id="23580" name="Object 20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37103"/>
              </p:ext>
            </p:extLst>
          </p:nvPr>
        </p:nvGraphicFramePr>
        <p:xfrm>
          <a:off x="1042988" y="5732884"/>
          <a:ext cx="3111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9" imgW="3111480" imgH="469800" progId="Equation.DSMT4">
                  <p:embed/>
                </p:oleObj>
              </mc:Choice>
              <mc:Fallback>
                <p:oleObj name="Equation" r:id="rId9" imgW="3111480" imgH="469800" progId="Equation.DSMT4">
                  <p:embed/>
                  <p:pic>
                    <p:nvPicPr>
                      <p:cNvPr id="0" name="Object 2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732884"/>
                        <a:ext cx="3111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88" name="Group 2084"/>
          <p:cNvGrpSpPr>
            <a:grpSpLocks/>
          </p:cNvGrpSpPr>
          <p:nvPr/>
        </p:nvGrpSpPr>
        <p:grpSpPr bwMode="auto">
          <a:xfrm>
            <a:off x="611188" y="5085184"/>
            <a:ext cx="7991475" cy="576262"/>
            <a:chOff x="431" y="2976"/>
            <a:chExt cx="5034" cy="363"/>
          </a:xfrm>
        </p:grpSpPr>
        <p:sp>
          <p:nvSpPr>
            <p:cNvPr id="23574" name="Rectangle 2070"/>
            <p:cNvSpPr>
              <a:spLocks noChangeArrowheads="1"/>
            </p:cNvSpPr>
            <p:nvPr/>
          </p:nvSpPr>
          <p:spPr bwMode="auto">
            <a:xfrm>
              <a:off x="431" y="2976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b="1">
                  <a:cs typeface="Times New Roman" panose="02020603050405020304" pitchFamily="18" charset="0"/>
                </a:rPr>
                <a:t>②</a:t>
              </a:r>
              <a:endParaRPr lang="en-US" altLang="zh-CN" sz="2400"/>
            </a:p>
          </p:txBody>
        </p:sp>
        <p:graphicFrame>
          <p:nvGraphicFramePr>
            <p:cNvPr id="23575" name="Object 2071"/>
            <p:cNvGraphicFramePr>
              <a:graphicFrameLocks noChangeAspect="1"/>
            </p:cNvGraphicFramePr>
            <p:nvPr/>
          </p:nvGraphicFramePr>
          <p:xfrm>
            <a:off x="807" y="3066"/>
            <a:ext cx="1192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6" name="Equation" r:id="rId11" imgW="1892160" imgH="317160" progId="Equation.DSMT4">
                    <p:embed/>
                  </p:oleObj>
                </mc:Choice>
                <mc:Fallback>
                  <p:oleObj name="Equation" r:id="rId11" imgW="1892160" imgH="317160" progId="Equation.DSMT4">
                    <p:embed/>
                    <p:pic>
                      <p:nvPicPr>
                        <p:cNvPr id="0" name="Object 20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" y="3066"/>
                          <a:ext cx="1192" cy="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6" name="Rectangle 2072"/>
            <p:cNvSpPr>
              <a:spLocks noChangeArrowheads="1"/>
            </p:cNvSpPr>
            <p:nvPr/>
          </p:nvSpPr>
          <p:spPr bwMode="auto">
            <a:xfrm>
              <a:off x="1973" y="3012"/>
              <a:ext cx="20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为可逆映射，</a:t>
              </a:r>
              <a:endParaRPr lang="zh-CN" altLang="en-US" sz="2400"/>
            </a:p>
          </p:txBody>
        </p:sp>
        <p:graphicFrame>
          <p:nvGraphicFramePr>
            <p:cNvPr id="23577" name="Object 2073"/>
            <p:cNvGraphicFramePr>
              <a:graphicFrameLocks noChangeAspect="1"/>
            </p:cNvGraphicFramePr>
            <p:nvPr/>
          </p:nvGraphicFramePr>
          <p:xfrm>
            <a:off x="3326" y="3101"/>
            <a:ext cx="59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7" name="Equation" r:id="rId13" imgW="952200" imgH="304560" progId="Equation.DSMT4">
                    <p:embed/>
                  </p:oleObj>
                </mc:Choice>
                <mc:Fallback>
                  <p:oleObj name="Equation" r:id="rId13" imgW="952200" imgH="304560" progId="Equation.DSMT4">
                    <p:embed/>
                    <p:pic>
                      <p:nvPicPr>
                        <p:cNvPr id="0" name="Object 2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6" y="3101"/>
                          <a:ext cx="598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8" name="Rectangle 2074"/>
            <p:cNvSpPr>
              <a:spLocks noChangeArrowheads="1"/>
            </p:cNvSpPr>
            <p:nvPr/>
          </p:nvSpPr>
          <p:spPr bwMode="auto">
            <a:xfrm>
              <a:off x="3832" y="3012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b="1">
                  <a:cs typeface="Times New Roman" panose="02020603050405020304" pitchFamily="18" charset="0"/>
                </a:rPr>
                <a:t>，若</a:t>
              </a:r>
              <a:endParaRPr lang="zh-CN" altLang="en-US" sz="2400"/>
            </a:p>
          </p:txBody>
        </p:sp>
        <p:graphicFrame>
          <p:nvGraphicFramePr>
            <p:cNvPr id="23582" name="Object 2078"/>
            <p:cNvGraphicFramePr>
              <a:graphicFrameLocks noChangeAspect="1"/>
            </p:cNvGraphicFramePr>
            <p:nvPr/>
          </p:nvGraphicFramePr>
          <p:xfrm>
            <a:off x="4407" y="3066"/>
            <a:ext cx="93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8" name="Equation" r:id="rId15" imgW="1485720" imgH="393480" progId="Equation.DSMT4">
                    <p:embed/>
                  </p:oleObj>
                </mc:Choice>
                <mc:Fallback>
                  <p:oleObj name="Equation" r:id="rId15" imgW="1485720" imgH="393480" progId="Equation.DSMT4">
                    <p:embed/>
                    <p:pic>
                      <p:nvPicPr>
                        <p:cNvPr id="0" name="Object 20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7" y="3066"/>
                          <a:ext cx="93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84" name="AutoShape 2080"/>
          <p:cNvSpPr>
            <a:spLocks noChangeArrowheads="1"/>
          </p:cNvSpPr>
          <p:nvPr/>
        </p:nvSpPr>
        <p:spPr bwMode="auto">
          <a:xfrm>
            <a:off x="4572000" y="3352528"/>
            <a:ext cx="4032250" cy="431800"/>
          </a:xfrm>
          <a:prstGeom prst="wedgeRoundRectCallout">
            <a:avLst>
              <a:gd name="adj1" fmla="val -23505"/>
              <a:gd name="adj2" fmla="val -86398"/>
              <a:gd name="adj3" fmla="val 16667"/>
            </a:avLst>
          </a:prstGeom>
          <a:solidFill>
            <a:schemeClr val="accent1">
              <a:alpha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000" b="1" i="1"/>
              <a:t>σ</a:t>
            </a:r>
            <a:r>
              <a:rPr lang="zh-CN" altLang="en-US" sz="2000" b="1">
                <a:ea typeface="楷体_GB2312" pitchFamily="49" charset="-122"/>
              </a:rPr>
              <a:t>的逆映射是由</a:t>
            </a:r>
            <a:r>
              <a:rPr lang="en-US" altLang="zh-CN" sz="2000" b="1" i="1"/>
              <a:t>σ</a:t>
            </a:r>
            <a:r>
              <a:rPr lang="zh-CN" altLang="en-US" sz="2000" b="1">
                <a:ea typeface="楷体_GB2312" pitchFamily="49" charset="-122"/>
              </a:rPr>
              <a:t>唯一确定的</a:t>
            </a:r>
          </a:p>
        </p:txBody>
      </p:sp>
      <p:sp>
        <p:nvSpPr>
          <p:cNvPr id="23586" name="Rectangle 2082"/>
          <p:cNvSpPr>
            <a:spLocks noChangeArrowheads="1"/>
          </p:cNvSpPr>
          <p:nvPr/>
        </p:nvSpPr>
        <p:spPr bwMode="auto">
          <a:xfrm>
            <a:off x="6659563" y="2765872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 dirty="0"/>
              <a:t>记作</a:t>
            </a:r>
            <a:r>
              <a:rPr lang="en-US" altLang="zh-CN" b="1" i="1" dirty="0"/>
              <a:t>σ</a:t>
            </a:r>
            <a:r>
              <a:rPr lang="zh-CN" altLang="en-US" b="1" baseline="30000" dirty="0"/>
              <a:t>－</a:t>
            </a:r>
            <a:r>
              <a:rPr lang="en-US" altLang="zh-CN" b="1" baseline="30000" dirty="0"/>
              <a:t>1</a:t>
            </a:r>
            <a:r>
              <a:rPr lang="zh-CN" altLang="en-US" b="1" dirty="0"/>
              <a:t>．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611188" y="6313215"/>
            <a:ext cx="7504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dirty="0">
                <a:latin typeface="宋体" panose="02010600030101010101" pitchFamily="2" charset="-122"/>
              </a:rPr>
              <a:t>③ </a:t>
            </a:r>
            <a:r>
              <a:rPr lang="en-US" altLang="zh-CN" b="1" i="1" dirty="0"/>
              <a:t>σ</a:t>
            </a:r>
            <a:r>
              <a:rPr lang="zh-CN" altLang="en-US" b="1" dirty="0"/>
              <a:t>为可逆映射的充要条件是</a:t>
            </a:r>
            <a:r>
              <a:rPr lang="en-US" altLang="zh-CN" b="1" i="1" dirty="0"/>
              <a:t>σ</a:t>
            </a:r>
            <a:r>
              <a:rPr lang="zh-CN" altLang="en-US" b="1" dirty="0"/>
              <a:t>为</a:t>
            </a:r>
            <a:r>
              <a:rPr lang="en-US" altLang="zh-CN" b="1" dirty="0"/>
              <a:t>1—1</a:t>
            </a:r>
            <a:r>
              <a:rPr lang="zh-CN" altLang="en-US" b="1" dirty="0"/>
              <a:t>对应．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66" grpId="0"/>
      <p:bldP spid="23567" grpId="0"/>
      <p:bldP spid="23572" grpId="0"/>
      <p:bldP spid="23584" grpId="0" animBg="1"/>
      <p:bldP spid="23586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107949" y="937816"/>
            <a:ext cx="7008814" cy="876301"/>
            <a:chOff x="-24" y="192"/>
            <a:chExt cx="4415" cy="552"/>
          </a:xfrm>
        </p:grpSpPr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-24" y="307"/>
              <a:ext cx="116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b="1" dirty="0" smtClean="0"/>
                <a:t>作业</a:t>
              </a:r>
              <a:r>
                <a:rPr lang="en-US" altLang="zh-CN" b="1" dirty="0" smtClean="0"/>
                <a:t>1</a:t>
              </a:r>
              <a:r>
                <a:rPr lang="zh-CN" altLang="en-US" b="1" dirty="0" smtClean="0"/>
                <a:t>、</a:t>
              </a:r>
              <a:r>
                <a:rPr lang="zh-CN" altLang="en-US" b="1" dirty="0"/>
                <a:t>令</a:t>
              </a:r>
              <a:endParaRPr lang="zh-CN" altLang="en-US" sz="2400" dirty="0"/>
            </a:p>
          </p:txBody>
        </p:sp>
        <p:pic>
          <p:nvPicPr>
            <p:cNvPr id="19472" name="Picture 1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92"/>
              <a:ext cx="2646" cy="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3600" y="297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，问：</a:t>
              </a:r>
            </a:p>
          </p:txBody>
        </p:sp>
      </p:grp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504825" y="1901776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1</a:t>
            </a:r>
            <a:r>
              <a:rPr lang="zh-CN" altLang="en-US" b="1"/>
              <a:t>）</a:t>
            </a:r>
            <a:r>
              <a:rPr lang="en-US" altLang="zh-CN" b="1" i="1"/>
              <a:t>g </a:t>
            </a:r>
            <a:r>
              <a:rPr lang="zh-CN" altLang="en-US" b="1"/>
              <a:t>是不是</a:t>
            </a:r>
            <a:r>
              <a:rPr lang="en-US" altLang="zh-CN" b="1" i="1"/>
              <a:t>R</a:t>
            </a:r>
            <a:r>
              <a:rPr lang="zh-CN" altLang="en-US" b="1" baseline="30000"/>
              <a:t>＋</a:t>
            </a:r>
            <a:r>
              <a:rPr lang="zh-CN" altLang="en-US" b="1"/>
              <a:t>到</a:t>
            </a:r>
            <a:r>
              <a:rPr lang="en-US" altLang="zh-CN" b="1" i="1"/>
              <a:t>R</a:t>
            </a:r>
            <a:r>
              <a:rPr lang="zh-CN" altLang="en-US" b="1" baseline="30000"/>
              <a:t>＋</a:t>
            </a:r>
            <a:r>
              <a:rPr lang="zh-CN" altLang="en-US" b="1"/>
              <a:t>的双射？</a:t>
            </a:r>
            <a:r>
              <a:rPr lang="en-US" altLang="zh-CN" b="1" i="1"/>
              <a:t>g </a:t>
            </a:r>
            <a:r>
              <a:rPr lang="zh-CN" altLang="en-US" b="1"/>
              <a:t>是不是 </a:t>
            </a:r>
            <a:r>
              <a:rPr lang="en-US" altLang="zh-CN" b="1" i="1"/>
              <a:t>f  </a:t>
            </a:r>
            <a:r>
              <a:rPr lang="zh-CN" altLang="en-US" b="1"/>
              <a:t>的逆映射？</a:t>
            </a:r>
            <a:r>
              <a:rPr lang="zh-CN" altLang="en-US" sz="1400"/>
              <a:t> </a:t>
            </a:r>
            <a:endParaRPr lang="zh-CN" altLang="en-US" sz="2400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504825" y="2478039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dirty="0"/>
              <a:t>2</a:t>
            </a:r>
            <a:r>
              <a:rPr lang="zh-CN" altLang="en-US" b="1" dirty="0"/>
              <a:t>）</a:t>
            </a:r>
            <a:r>
              <a:rPr lang="en-US" altLang="zh-CN" b="1" i="1" dirty="0"/>
              <a:t>g</a:t>
            </a:r>
            <a:r>
              <a:rPr lang="zh-CN" altLang="en-US" b="1" dirty="0"/>
              <a:t>是不是可逆映射？若是的话，求其逆．</a:t>
            </a:r>
            <a:r>
              <a:rPr lang="zh-CN" altLang="en-US" sz="1400" dirty="0"/>
              <a:t> </a:t>
            </a:r>
            <a:endParaRPr lang="zh-CN" altLang="en-US" sz="2400" dirty="0"/>
          </a:p>
        </p:txBody>
      </p:sp>
      <p:graphicFrame>
        <p:nvGraphicFramePr>
          <p:cNvPr id="3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1088"/>
              </p:ext>
            </p:extLst>
          </p:nvPr>
        </p:nvGraphicFramePr>
        <p:xfrm>
          <a:off x="1373188" y="6006232"/>
          <a:ext cx="369093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Equation" r:id="rId5" imgW="3695400" imgH="469800" progId="Equation.DSMT4">
                  <p:embed/>
                </p:oleObj>
              </mc:Choice>
              <mc:Fallback>
                <p:oleObj name="Equation" r:id="rId5" imgW="36954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6006232"/>
                        <a:ext cx="3690937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59"/>
          <p:cNvGrpSpPr>
            <a:grpSpLocks/>
          </p:cNvGrpSpPr>
          <p:nvPr/>
        </p:nvGrpSpPr>
        <p:grpSpPr bwMode="auto">
          <a:xfrm>
            <a:off x="106932" y="3485952"/>
            <a:ext cx="9145588" cy="538164"/>
            <a:chOff x="-92" y="198"/>
            <a:chExt cx="5761" cy="339"/>
          </a:xfrm>
        </p:grpSpPr>
        <p:grpSp>
          <p:nvGrpSpPr>
            <p:cNvPr id="32" name="Group 51"/>
            <p:cNvGrpSpPr>
              <a:grpSpLocks/>
            </p:cNvGrpSpPr>
            <p:nvPr/>
          </p:nvGrpSpPr>
          <p:grpSpPr bwMode="auto">
            <a:xfrm>
              <a:off x="-92" y="198"/>
              <a:ext cx="4841" cy="330"/>
              <a:chOff x="135" y="243"/>
              <a:chExt cx="4841" cy="330"/>
            </a:xfrm>
          </p:grpSpPr>
          <p:pic>
            <p:nvPicPr>
              <p:cNvPr id="34" name="Picture 4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5" y="255"/>
                <a:ext cx="1968" cy="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aphicFrame>
            <p:nvGraphicFramePr>
              <p:cNvPr id="35" name="Object 43"/>
              <p:cNvGraphicFramePr>
                <a:graphicFrameLocks noChangeAspect="1"/>
              </p:cNvGraphicFramePr>
              <p:nvPr/>
            </p:nvGraphicFramePr>
            <p:xfrm>
              <a:off x="3696" y="255"/>
              <a:ext cx="1280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51" name="Equation" r:id="rId8" imgW="2031840" imgH="444240" progId="Equation.DSMT4">
                      <p:embed/>
                    </p:oleObj>
                  </mc:Choice>
                  <mc:Fallback>
                    <p:oleObj name="Equation" r:id="rId8" imgW="2031840" imgH="4442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55"/>
                            <a:ext cx="1280" cy="2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" name="Rectangle 50"/>
              <p:cNvSpPr>
                <a:spLocks noChangeArrowheads="1"/>
              </p:cNvSpPr>
              <p:nvPr/>
            </p:nvSpPr>
            <p:spPr bwMode="auto">
              <a:xfrm>
                <a:off x="135" y="243"/>
                <a:ext cx="159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 dirty="0" smtClean="0"/>
                  <a:t>作业</a:t>
                </a:r>
                <a:r>
                  <a:rPr lang="en-US" altLang="zh-CN" b="1" dirty="0" smtClean="0"/>
                  <a:t>2</a:t>
                </a:r>
                <a:r>
                  <a:rPr lang="zh-CN" altLang="en-US" b="1" dirty="0" smtClean="0"/>
                  <a:t>、</a:t>
                </a:r>
                <a:r>
                  <a:rPr lang="zh-CN" altLang="en-US" b="1" dirty="0"/>
                  <a:t>设映射</a:t>
                </a:r>
              </a:p>
            </p:txBody>
          </p:sp>
        </p:grpSp>
        <p:sp>
          <p:nvSpPr>
            <p:cNvPr id="33" name="Rectangle 53"/>
            <p:cNvSpPr>
              <a:spLocks noChangeArrowheads="1"/>
            </p:cNvSpPr>
            <p:nvPr/>
          </p:nvSpPr>
          <p:spPr bwMode="auto">
            <a:xfrm>
              <a:off x="4653" y="210"/>
              <a:ext cx="10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/>
                <a:t>，证明：</a:t>
              </a:r>
            </a:p>
          </p:txBody>
        </p:sp>
      </p:grpSp>
      <p:sp>
        <p:nvSpPr>
          <p:cNvPr id="37" name="Rectangle 55"/>
          <p:cNvSpPr>
            <a:spLocks noChangeArrowheads="1"/>
          </p:cNvSpPr>
          <p:nvPr/>
        </p:nvSpPr>
        <p:spPr bwMode="auto">
          <a:xfrm>
            <a:off x="539552" y="4206231"/>
            <a:ext cx="6035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/>
              <a:t>1</a:t>
            </a:r>
            <a:r>
              <a:rPr lang="zh-CN" altLang="en-US" b="1" dirty="0"/>
              <a:t>）如果 </a:t>
            </a:r>
            <a:r>
              <a:rPr lang="en-US" altLang="zh-CN" b="1" i="1" dirty="0"/>
              <a:t>h </a:t>
            </a:r>
            <a:r>
              <a:rPr lang="zh-CN" altLang="en-US" b="1" dirty="0"/>
              <a:t>是单射，那么 </a:t>
            </a:r>
            <a:r>
              <a:rPr lang="en-US" altLang="zh-CN" b="1" i="1" dirty="0"/>
              <a:t>f </a:t>
            </a:r>
            <a:r>
              <a:rPr lang="zh-CN" altLang="en-US" b="1" dirty="0"/>
              <a:t>也是单射；</a:t>
            </a:r>
          </a:p>
        </p:txBody>
      </p:sp>
      <p:sp>
        <p:nvSpPr>
          <p:cNvPr id="38" name="Rectangle 57"/>
          <p:cNvSpPr>
            <a:spLocks noChangeArrowheads="1"/>
          </p:cNvSpPr>
          <p:nvPr/>
        </p:nvSpPr>
        <p:spPr bwMode="auto">
          <a:xfrm>
            <a:off x="539552" y="4782493"/>
            <a:ext cx="609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2</a:t>
            </a:r>
            <a:r>
              <a:rPr lang="zh-CN" altLang="en-US" b="1"/>
              <a:t>）如果 </a:t>
            </a:r>
            <a:r>
              <a:rPr lang="en-US" altLang="zh-CN" b="1" i="1"/>
              <a:t>h </a:t>
            </a:r>
            <a:r>
              <a:rPr lang="zh-CN" altLang="en-US" b="1"/>
              <a:t>是满射，那么 </a:t>
            </a:r>
            <a:r>
              <a:rPr lang="en-US" altLang="zh-CN" b="1" i="1"/>
              <a:t>g </a:t>
            </a:r>
            <a:r>
              <a:rPr lang="zh-CN" altLang="en-US" b="1"/>
              <a:t>也是满射；</a:t>
            </a: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565596" y="5358756"/>
            <a:ext cx="7642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/>
              <a:t>3</a:t>
            </a:r>
            <a:r>
              <a:rPr lang="zh-CN" altLang="en-US" b="1" dirty="0"/>
              <a:t>）如果 </a:t>
            </a:r>
            <a:r>
              <a:rPr lang="en-US" altLang="zh-CN" b="1" i="1" dirty="0"/>
              <a:t>f</a:t>
            </a:r>
            <a:r>
              <a:rPr lang="zh-CN" altLang="en-US" b="1" dirty="0"/>
              <a:t>、</a:t>
            </a:r>
            <a:r>
              <a:rPr lang="en-US" altLang="zh-CN" b="1" i="1" dirty="0"/>
              <a:t>g </a:t>
            </a:r>
            <a:r>
              <a:rPr lang="zh-CN" altLang="en-US" b="1" dirty="0"/>
              <a:t>都是双射，那么 </a:t>
            </a:r>
            <a:r>
              <a:rPr lang="en-US" altLang="zh-CN" b="1" i="1" dirty="0"/>
              <a:t>h </a:t>
            </a:r>
            <a:r>
              <a:rPr lang="zh-CN" altLang="en-US" b="1" dirty="0"/>
              <a:t>也是双射，并且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/>
      <p:bldP spid="19477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76375" y="3076873"/>
            <a:ext cx="6840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一、集合</a:t>
            </a:r>
            <a:endParaRPr kumimoji="0" lang="zh-CN" altLang="en-US" sz="3600" b="1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85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03350" y="4227810"/>
            <a:ext cx="6840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二、映射</a:t>
            </a:r>
          </a:p>
        </p:txBody>
      </p:sp>
      <p:sp>
        <p:nvSpPr>
          <p:cNvPr id="7885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1637010"/>
            <a:ext cx="6732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§</a:t>
            </a:r>
            <a:r>
              <a:rPr kumimoji="0" lang="en-US" altLang="zh-CN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6.1 </a:t>
            </a:r>
            <a:r>
              <a:rPr kumimoji="0"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集合</a:t>
            </a:r>
            <a:r>
              <a:rPr kumimoji="0" lang="en-US" altLang="zh-CN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·</a:t>
            </a:r>
            <a:r>
              <a:rPr kumimoji="0"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映射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395536" y="821456"/>
            <a:ext cx="62642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3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kumimoji="0" lang="en-US" altLang="en-US" sz="38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集合</a:t>
            </a:r>
            <a:endParaRPr kumimoji="0" lang="zh-CN" altLang="en-US" sz="3800" b="1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7544" y="2261319"/>
            <a:ext cx="84597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/>
              <a:t>把一些事物汇集到一起组成的一个整体就叫做</a:t>
            </a:r>
            <a:r>
              <a:rPr lang="zh-CN" altLang="en-US" b="1" dirty="0">
                <a:solidFill>
                  <a:srgbClr val="CC0000"/>
                </a:solidFill>
              </a:rPr>
              <a:t>集合</a:t>
            </a:r>
            <a:r>
              <a:rPr lang="zh-CN" altLang="en-US" b="1" dirty="0"/>
              <a:t>；</a:t>
            </a:r>
            <a:endParaRPr lang="zh-CN" altLang="en-US" sz="2400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71228" y="3414737"/>
            <a:ext cx="72723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/>
              <a:t>常用大写字母</a:t>
            </a:r>
            <a:r>
              <a:rPr lang="en-US" altLang="zh-CN" b="1" i="1"/>
              <a:t>A</a:t>
            </a:r>
            <a:r>
              <a:rPr lang="zh-CN" altLang="en-US" b="1"/>
              <a:t>、</a:t>
            </a:r>
            <a:r>
              <a:rPr lang="en-US" altLang="zh-CN" b="1" i="1"/>
              <a:t>B</a:t>
            </a:r>
            <a:r>
              <a:rPr lang="zh-CN" altLang="en-US" b="1"/>
              <a:t>、</a:t>
            </a:r>
            <a:r>
              <a:rPr lang="en-US" altLang="zh-CN" b="1" i="1"/>
              <a:t>C </a:t>
            </a:r>
            <a:r>
              <a:rPr lang="zh-CN" altLang="en-US" b="1"/>
              <a:t>等表示集合；</a:t>
            </a:r>
            <a:endParaRPr lang="zh-CN" altLang="en-US" sz="2400"/>
          </a:p>
        </p:txBody>
      </p: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394965" y="4926037"/>
            <a:ext cx="8604250" cy="519112"/>
            <a:chOff x="340" y="2931"/>
            <a:chExt cx="5420" cy="327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0" y="2931"/>
              <a:ext cx="54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/>
                <a:t>当</a:t>
              </a:r>
              <a:r>
                <a:rPr lang="en-US" altLang="zh-CN" b="1" i="1"/>
                <a:t>a</a:t>
              </a:r>
              <a:r>
                <a:rPr lang="zh-CN" altLang="en-US" b="1"/>
                <a:t>是集合</a:t>
              </a:r>
              <a:r>
                <a:rPr lang="en-US" altLang="zh-CN" b="1" i="1"/>
                <a:t>A</a:t>
              </a:r>
              <a:r>
                <a:rPr lang="zh-CN" altLang="en-US" b="1"/>
                <a:t>的元素时，就说</a:t>
              </a:r>
              <a:r>
                <a:rPr lang="en-US" altLang="zh-CN" b="1" i="1"/>
                <a:t>a </a:t>
              </a:r>
              <a:r>
                <a:rPr lang="zh-CN" altLang="en-US" b="1"/>
                <a:t>属于</a:t>
              </a:r>
              <a:r>
                <a:rPr lang="en-US" altLang="zh-CN" b="1" i="1"/>
                <a:t>A</a:t>
              </a:r>
              <a:r>
                <a:rPr lang="zh-CN" altLang="en-US" b="1"/>
                <a:t>，记作：           ；</a:t>
              </a:r>
              <a:r>
                <a:rPr lang="zh-CN" altLang="en-US" sz="1400"/>
                <a:t> </a:t>
              </a:r>
              <a:endParaRPr lang="zh-CN" altLang="en-US" sz="2400"/>
            </a:p>
          </p:txBody>
        </p:sp>
        <p:graphicFrame>
          <p:nvGraphicFramePr>
            <p:cNvPr id="6153" name="Object 9"/>
            <p:cNvGraphicFramePr>
              <a:graphicFrameLocks noChangeAspect="1"/>
            </p:cNvGraphicFramePr>
            <p:nvPr/>
          </p:nvGraphicFramePr>
          <p:xfrm>
            <a:off x="4785" y="2976"/>
            <a:ext cx="528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5" name="Equation" r:id="rId3" imgW="838080" imgH="317160" progId="Equation.DSMT4">
                    <p:embed/>
                  </p:oleObj>
                </mc:Choice>
                <mc:Fallback>
                  <p:oleObj name="Equation" r:id="rId3" imgW="838080" imgH="3171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2976"/>
                          <a:ext cx="528" cy="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323528" y="5718199"/>
            <a:ext cx="8397875" cy="519113"/>
            <a:chOff x="295" y="3203"/>
            <a:chExt cx="5290" cy="327"/>
          </a:xfrm>
        </p:grpSpPr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295" y="3203"/>
              <a:ext cx="52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/>
                <a:t>当</a:t>
              </a:r>
              <a:r>
                <a:rPr lang="en-US" altLang="zh-CN" b="1" i="1"/>
                <a:t>a</a:t>
              </a:r>
              <a:r>
                <a:rPr lang="zh-CN" altLang="en-US" b="1"/>
                <a:t>不是集合</a:t>
              </a:r>
              <a:r>
                <a:rPr lang="en-US" altLang="zh-CN" b="1" i="1"/>
                <a:t>A</a:t>
              </a:r>
              <a:r>
                <a:rPr lang="zh-CN" altLang="en-US" b="1"/>
                <a:t>的元素时，就说</a:t>
              </a:r>
              <a:r>
                <a:rPr lang="en-US" altLang="zh-CN" b="1" i="1"/>
                <a:t>a</a:t>
              </a:r>
              <a:r>
                <a:rPr lang="zh-CN" altLang="en-US" b="1"/>
                <a:t>不属于</a:t>
              </a:r>
              <a:r>
                <a:rPr lang="en-US" altLang="zh-CN" b="1" i="1"/>
                <a:t>A</a:t>
              </a:r>
              <a:r>
                <a:rPr lang="zh-CN" altLang="en-US" b="1"/>
                <a:t>，记作：</a:t>
              </a:r>
              <a:r>
                <a:rPr lang="zh-CN" altLang="en-US" sz="1400"/>
                <a:t> </a:t>
              </a:r>
              <a:endParaRPr lang="zh-CN" altLang="en-US" sz="2400"/>
            </a:p>
          </p:txBody>
        </p:sp>
        <p:graphicFrame>
          <p:nvGraphicFramePr>
            <p:cNvPr id="6156" name="Object 12"/>
            <p:cNvGraphicFramePr>
              <a:graphicFrameLocks noChangeAspect="1"/>
            </p:cNvGraphicFramePr>
            <p:nvPr/>
          </p:nvGraphicFramePr>
          <p:xfrm>
            <a:off x="5057" y="3249"/>
            <a:ext cx="52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6" name="Equation" r:id="rId5" imgW="838080" imgH="330120" progId="Equation.DSMT4">
                    <p:embed/>
                  </p:oleObj>
                </mc:Choice>
                <mc:Fallback>
                  <p:oleObj name="Equation" r:id="rId5" imgW="838080" imgH="33012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7" y="3249"/>
                          <a:ext cx="52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10865" y="1686644"/>
            <a:ext cx="381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 </a:t>
            </a:r>
            <a:r>
              <a:rPr kumimoji="0"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0"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、定义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66403" y="2837581"/>
            <a:ext cx="63007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/>
              <a:t>组成集合的这些事物称为集合的</a:t>
            </a:r>
            <a:r>
              <a:rPr lang="zh-CN" altLang="en-US" b="1">
                <a:solidFill>
                  <a:srgbClr val="CC0000"/>
                </a:solidFill>
              </a:rPr>
              <a:t>元素</a:t>
            </a:r>
            <a:r>
              <a:rPr lang="zh-CN" altLang="en-US" b="1"/>
              <a:t>．</a:t>
            </a:r>
            <a:r>
              <a:rPr lang="zh-CN" altLang="en-US" sz="1400"/>
              <a:t> 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898203" y="4062437"/>
            <a:ext cx="73453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/>
              <a:t>用小写字母</a:t>
            </a:r>
            <a:r>
              <a:rPr lang="en-US" altLang="zh-CN" b="1" i="1"/>
              <a:t>a</a:t>
            </a:r>
            <a:r>
              <a:rPr lang="zh-CN" altLang="en-US" b="1"/>
              <a:t>、</a:t>
            </a:r>
            <a:r>
              <a:rPr lang="en-US" altLang="zh-CN" b="1" i="1"/>
              <a:t>b</a:t>
            </a:r>
            <a:r>
              <a:rPr lang="zh-CN" altLang="en-US" b="1"/>
              <a:t>、</a:t>
            </a:r>
            <a:r>
              <a:rPr lang="en-US" altLang="zh-CN" b="1" i="1"/>
              <a:t>c </a:t>
            </a:r>
            <a:r>
              <a:rPr lang="zh-CN" altLang="en-US" b="1"/>
              <a:t>等表示集合的元素．</a:t>
            </a:r>
            <a:r>
              <a:rPr lang="zh-CN" altLang="en-US" sz="1400"/>
              <a:t> 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467990" y="3486174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  <a:ea typeface="黑体" panose="02010609060101010101" pitchFamily="49" charset="-122"/>
              </a:rPr>
              <a:t>☆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6" grpId="0"/>
      <p:bldP spid="6148" grpId="0"/>
      <p:bldP spid="6150" grpId="0"/>
      <p:bldP spid="6158" grpId="0"/>
      <p:bldP spid="6160" grpId="0"/>
      <p:bldP spid="6162" grpId="0"/>
      <p:bldP spid="61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11188" y="1397720"/>
            <a:ext cx="9432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  <a:ea typeface="黑体" panose="02010609060101010101" pitchFamily="49" charset="-122"/>
              </a:rPr>
              <a:t>☆</a:t>
            </a:r>
            <a:r>
              <a:rPr lang="zh-CN" altLang="en-US" b="1" dirty="0"/>
              <a:t>集合的表示方法一般有两种：</a:t>
            </a:r>
            <a:r>
              <a:rPr lang="zh-CN" altLang="en-US" b="1" dirty="0">
                <a:solidFill>
                  <a:srgbClr val="333399"/>
                </a:solidFill>
                <a:ea typeface="黑体" panose="02010609060101010101" pitchFamily="49" charset="-122"/>
              </a:rPr>
              <a:t>描述法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333399"/>
                </a:solidFill>
                <a:ea typeface="黑体" panose="02010609060101010101" pitchFamily="49" charset="-122"/>
              </a:rPr>
              <a:t>列举法</a:t>
            </a:r>
            <a:r>
              <a:rPr lang="zh-CN" altLang="en-US" dirty="0"/>
              <a:t>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85800" y="1915492"/>
            <a:ext cx="8458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rgbClr val="333399"/>
                </a:solidFill>
              </a:rPr>
              <a:t>描述法</a:t>
            </a:r>
            <a:r>
              <a:rPr lang="zh-CN" altLang="en-US" b="1"/>
              <a:t>：给出这个集合的元素所具有的特征性质</a:t>
            </a:r>
            <a:r>
              <a:rPr lang="en-US" altLang="zh-CN" b="1"/>
              <a:t>.</a:t>
            </a:r>
            <a:endParaRPr lang="en-US" altLang="zh-CN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85800" y="3283917"/>
            <a:ext cx="8458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rgbClr val="333399"/>
                </a:solidFill>
              </a:rPr>
              <a:t>列举法</a:t>
            </a:r>
            <a:r>
              <a:rPr lang="zh-CN" altLang="en-US" b="1"/>
              <a:t>：把构成集合的全部元素一一列举出来</a:t>
            </a:r>
            <a:r>
              <a:rPr lang="en-US" altLang="zh-CN" b="1"/>
              <a:t>.</a:t>
            </a:r>
            <a:endParaRPr lang="en-US" altLang="zh-CN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611188" y="4581128"/>
            <a:ext cx="5568950" cy="601663"/>
            <a:chOff x="0" y="1977"/>
            <a:chExt cx="3508" cy="379"/>
          </a:xfrm>
        </p:grpSpPr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0" y="1977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333399"/>
                  </a:solidFill>
                </a:rPr>
                <a:t>例</a:t>
              </a:r>
              <a:r>
                <a:rPr lang="en-US" altLang="zh-CN" b="1">
                  <a:solidFill>
                    <a:srgbClr val="333399"/>
                  </a:solidFill>
                </a:rPr>
                <a:t>1</a:t>
              </a:r>
            </a:p>
          </p:txBody>
        </p:sp>
        <p:graphicFrame>
          <p:nvGraphicFramePr>
            <p:cNvPr id="8210" name="Object 18"/>
            <p:cNvGraphicFramePr>
              <a:graphicFrameLocks noChangeAspect="1"/>
            </p:cNvGraphicFramePr>
            <p:nvPr/>
          </p:nvGraphicFramePr>
          <p:xfrm>
            <a:off x="452" y="1982"/>
            <a:ext cx="3056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3" name="Equation" r:id="rId4" imgW="4851360" imgH="596880" progId="Equation.DSMT4">
                    <p:embed/>
                  </p:oleObj>
                </mc:Choice>
                <mc:Fallback>
                  <p:oleObj name="Equation" r:id="rId4" imgW="4851360" imgH="5968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" y="1982"/>
                          <a:ext cx="3056" cy="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66" name="Group 2130"/>
          <p:cNvGrpSpPr>
            <a:grpSpLocks/>
          </p:cNvGrpSpPr>
          <p:nvPr/>
        </p:nvGrpSpPr>
        <p:grpSpPr bwMode="auto">
          <a:xfrm>
            <a:off x="611188" y="5300266"/>
            <a:ext cx="7621587" cy="519112"/>
            <a:chOff x="385" y="2931"/>
            <a:chExt cx="4801" cy="327"/>
          </a:xfrm>
        </p:grpSpPr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385" y="2931"/>
              <a:ext cx="45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333399"/>
                  </a:solidFill>
                </a:rPr>
                <a:t>例</a:t>
              </a:r>
              <a:r>
                <a:rPr lang="en-US" altLang="zh-CN" b="1">
                  <a:solidFill>
                    <a:srgbClr val="333399"/>
                  </a:solidFill>
                </a:rPr>
                <a:t>2 </a:t>
              </a:r>
              <a:r>
                <a:rPr lang="en-US" altLang="zh-CN" b="1"/>
                <a:t> N</a:t>
              </a:r>
              <a:r>
                <a:rPr lang="zh-CN" altLang="en-US" b="1"/>
                <a:t>＝                        ，</a:t>
              </a:r>
              <a:endParaRPr lang="zh-CN" altLang="en-US"/>
            </a:p>
          </p:txBody>
        </p:sp>
        <p:graphicFrame>
          <p:nvGraphicFramePr>
            <p:cNvPr id="8213" name="Object 21"/>
            <p:cNvGraphicFramePr>
              <a:graphicFrameLocks noChangeAspect="1"/>
            </p:cNvGraphicFramePr>
            <p:nvPr/>
          </p:nvGraphicFramePr>
          <p:xfrm>
            <a:off x="1310" y="2980"/>
            <a:ext cx="1328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4" name="Equation" r:id="rId6" imgW="2108160" imgH="380880" progId="Equation.DSMT4">
                    <p:embed/>
                  </p:oleObj>
                </mc:Choice>
                <mc:Fallback>
                  <p:oleObj name="Equation" r:id="rId6" imgW="2108160" imgH="38088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0" y="2980"/>
                          <a:ext cx="1328" cy="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5" name="Object 23"/>
            <p:cNvGraphicFramePr>
              <a:graphicFrameLocks noChangeAspect="1"/>
            </p:cNvGraphicFramePr>
            <p:nvPr/>
          </p:nvGraphicFramePr>
          <p:xfrm>
            <a:off x="3454" y="2980"/>
            <a:ext cx="1732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5" name="Equation" r:id="rId8" imgW="2743200" imgH="380880" progId="Equation.DSMT4">
                    <p:embed/>
                  </p:oleObj>
                </mc:Choice>
                <mc:Fallback>
                  <p:oleObj name="Equation" r:id="rId8" imgW="2743200" imgH="38088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4" y="2980"/>
                          <a:ext cx="1732" cy="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880" y="2931"/>
              <a:ext cx="8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/>
                <a:t>2Z</a:t>
              </a:r>
              <a:r>
                <a:rPr lang="zh-CN" altLang="en-US" b="1" i="1"/>
                <a:t>＝     </a:t>
              </a:r>
              <a:endParaRPr lang="zh-CN" altLang="en-US" b="1"/>
            </a:p>
          </p:txBody>
        </p:sp>
      </p:grp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611560" y="6003531"/>
            <a:ext cx="5619750" cy="593725"/>
            <a:chOff x="0" y="1966"/>
            <a:chExt cx="3540" cy="374"/>
          </a:xfrm>
        </p:grpSpPr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0" y="1977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333399"/>
                  </a:solidFill>
                </a:rPr>
                <a:t>例</a:t>
              </a:r>
              <a:r>
                <a:rPr lang="en-US" altLang="zh-CN" b="1">
                  <a:solidFill>
                    <a:srgbClr val="333399"/>
                  </a:solidFill>
                </a:rPr>
                <a:t>3</a:t>
              </a:r>
            </a:p>
          </p:txBody>
        </p:sp>
        <p:graphicFrame>
          <p:nvGraphicFramePr>
            <p:cNvPr id="8219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4187016"/>
                </p:ext>
              </p:extLst>
            </p:nvPr>
          </p:nvGraphicFramePr>
          <p:xfrm>
            <a:off x="354" y="1966"/>
            <a:ext cx="3186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6" name="Equation" r:id="rId10" imgW="5054400" imgH="596880" progId="Equation.DSMT4">
                    <p:embed/>
                  </p:oleObj>
                </mc:Choice>
                <mc:Fallback>
                  <p:oleObj name="Equation" r:id="rId10" imgW="5054400" imgH="59688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" y="1966"/>
                          <a:ext cx="3186" cy="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051050" y="2634630"/>
            <a:ext cx="5040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</a:t>
            </a:r>
            <a:r>
              <a:rPr lang="en-US" altLang="zh-CN" b="1" i="1"/>
              <a:t>M</a:t>
            </a:r>
            <a:r>
              <a:rPr lang="zh-CN" altLang="en-US" b="1"/>
              <a:t>＝｛</a:t>
            </a:r>
            <a:r>
              <a:rPr lang="en-US" altLang="zh-CN" b="1" i="1"/>
              <a:t>x </a:t>
            </a:r>
            <a:r>
              <a:rPr lang="en-US" altLang="zh-CN" b="1"/>
              <a:t>| </a:t>
            </a:r>
            <a:r>
              <a:rPr lang="en-US" altLang="zh-CN" b="1" i="1"/>
              <a:t>x</a:t>
            </a:r>
            <a:r>
              <a:rPr lang="zh-CN" altLang="en-US" b="1"/>
              <a:t>具有性质</a:t>
            </a:r>
            <a:r>
              <a:rPr lang="en-US" altLang="zh-CN" b="1" i="1"/>
              <a:t>P</a:t>
            </a:r>
            <a:r>
              <a:rPr lang="zh-CN" altLang="en-US" b="1"/>
              <a:t>｝</a:t>
            </a:r>
            <a:r>
              <a:rPr lang="zh-CN" altLang="en-US"/>
              <a:t> 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2051050" y="4003055"/>
            <a:ext cx="5473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/>
              <a:t>M</a:t>
            </a:r>
            <a:r>
              <a:rPr lang="zh-CN" altLang="en-US" b="1"/>
              <a:t>＝｛</a:t>
            </a:r>
            <a:r>
              <a:rPr lang="en-US" altLang="zh-CN" b="1" i="1"/>
              <a:t>a</a:t>
            </a:r>
            <a:r>
              <a:rPr lang="en-US" altLang="zh-CN" b="1" baseline="-30000"/>
              <a:t>1</a:t>
            </a:r>
            <a:r>
              <a:rPr lang="zh-CN" altLang="en-US" b="1"/>
              <a:t>，</a:t>
            </a:r>
            <a:r>
              <a:rPr lang="en-US" altLang="zh-CN" b="1" i="1"/>
              <a:t>a</a:t>
            </a:r>
            <a:r>
              <a:rPr lang="en-US" altLang="zh-CN" b="1" baseline="-30000"/>
              <a:t>2</a:t>
            </a:r>
            <a:r>
              <a:rPr lang="zh-CN" altLang="en-US" b="1"/>
              <a:t>，</a:t>
            </a:r>
            <a:r>
              <a:rPr lang="en-US" altLang="zh-CN" b="1"/>
              <a:t>…</a:t>
            </a:r>
            <a:r>
              <a:rPr lang="zh-CN" altLang="en-US" b="1"/>
              <a:t>，</a:t>
            </a:r>
            <a:r>
              <a:rPr lang="en-US" altLang="zh-CN" b="1" i="1"/>
              <a:t>a</a:t>
            </a:r>
            <a:r>
              <a:rPr lang="en-US" altLang="zh-CN" b="1" i="1" baseline="-30000"/>
              <a:t>n</a:t>
            </a:r>
            <a:r>
              <a:rPr lang="zh-CN" altLang="en-US" b="1"/>
              <a:t>｝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11188" y="763386"/>
            <a:ext cx="8208963" cy="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 dirty="0" smtClean="0">
                <a:solidFill>
                  <a:schemeClr val="accent2"/>
                </a:solidFill>
                <a:ea typeface="黑体" panose="02010609060101010101" pitchFamily="49" charset="-122"/>
              </a:rPr>
              <a:t>☆</a:t>
            </a:r>
            <a:r>
              <a:rPr lang="zh-CN" altLang="en-US" b="1" dirty="0" smtClean="0"/>
              <a:t>集合</a:t>
            </a:r>
            <a:r>
              <a:rPr lang="zh-CN" altLang="en-US" b="1" dirty="0"/>
              <a:t>中的元素具有：确定性、互异性、无序性</a:t>
            </a:r>
            <a:r>
              <a:rPr lang="en-US" altLang="zh-CN" b="1" dirty="0"/>
              <a:t>.</a:t>
            </a:r>
            <a:r>
              <a:rPr lang="en-US" altLang="zh-CN" sz="1400" dirty="0"/>
              <a:t> </a:t>
            </a:r>
            <a:endParaRPr lang="en-US" altLang="zh-CN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  <p:bldP spid="8205" grpId="0"/>
      <p:bldP spid="8222" grpId="0"/>
      <p:bldP spid="8224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55650" y="2132682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、集合间的关系</a:t>
            </a:r>
            <a:r>
              <a:rPr lang="zh-CN" alt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611188" y="2996282"/>
            <a:ext cx="8459787" cy="946150"/>
            <a:chOff x="385" y="1570"/>
            <a:chExt cx="5329" cy="596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385" y="1570"/>
              <a:ext cx="532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chemeClr val="accent2"/>
                  </a:solidFill>
                  <a:ea typeface="黑体" panose="02010609060101010101" pitchFamily="49" charset="-122"/>
                </a:rPr>
                <a:t>☆</a:t>
              </a:r>
              <a:r>
                <a:rPr lang="en-US" altLang="zh-CN" b="1" dirty="0"/>
                <a:t> </a:t>
              </a:r>
              <a:r>
                <a:rPr lang="zh-CN" altLang="en-US" b="1" dirty="0"/>
                <a:t>如果</a:t>
              </a:r>
              <a:r>
                <a:rPr lang="en-US" altLang="zh-CN" b="1" i="1" dirty="0"/>
                <a:t>B</a:t>
              </a:r>
              <a:r>
                <a:rPr lang="zh-CN" altLang="en-US" b="1" dirty="0"/>
                <a:t>中的每一个元素都是</a:t>
              </a:r>
              <a:r>
                <a:rPr lang="en-US" altLang="zh-CN" b="1" i="1" dirty="0"/>
                <a:t>A</a:t>
              </a:r>
              <a:r>
                <a:rPr lang="zh-CN" altLang="en-US" b="1" dirty="0"/>
                <a:t>中的元素，则称</a:t>
              </a:r>
              <a:r>
                <a:rPr lang="en-US" altLang="zh-CN" b="1" i="1" dirty="0"/>
                <a:t>B</a:t>
              </a:r>
              <a:r>
                <a:rPr lang="zh-CN" altLang="en-US" b="1" dirty="0"/>
                <a:t>是</a:t>
              </a:r>
            </a:p>
            <a:p>
              <a:r>
                <a:rPr lang="zh-CN" altLang="en-US" b="1" i="1" dirty="0"/>
                <a:t>　</a:t>
              </a:r>
              <a:r>
                <a:rPr lang="en-US" altLang="zh-CN" b="1" i="1" dirty="0"/>
                <a:t>A</a:t>
              </a:r>
              <a:r>
                <a:rPr lang="zh-CN" altLang="en-US" b="1" dirty="0"/>
                <a:t>的</a:t>
              </a:r>
              <a:r>
                <a:rPr lang="zh-CN" altLang="en-US" b="1" dirty="0">
                  <a:solidFill>
                    <a:srgbClr val="CC3300"/>
                  </a:solidFill>
                  <a:ea typeface="黑体" panose="02010609060101010101" pitchFamily="49" charset="-122"/>
                </a:rPr>
                <a:t>子集</a:t>
              </a:r>
              <a:r>
                <a:rPr lang="zh-CN" altLang="en-US" b="1" dirty="0"/>
                <a:t>，记作　　　 ，（读作</a:t>
              </a:r>
              <a:r>
                <a:rPr lang="en-US" altLang="zh-CN" b="1" i="1" dirty="0" smtClean="0"/>
                <a:t>B </a:t>
              </a:r>
              <a:r>
                <a:rPr lang="zh-CN" altLang="en-US" b="1" dirty="0" smtClean="0">
                  <a:solidFill>
                    <a:srgbClr val="CC3300"/>
                  </a:solidFill>
                  <a:ea typeface="黑体" panose="02010609060101010101" pitchFamily="49" charset="-122"/>
                </a:rPr>
                <a:t>包含</a:t>
              </a:r>
              <a:r>
                <a:rPr lang="zh-CN" altLang="en-US" b="1" dirty="0">
                  <a:solidFill>
                    <a:srgbClr val="CC3300"/>
                  </a:solidFill>
                  <a:ea typeface="黑体" panose="02010609060101010101" pitchFamily="49" charset="-122"/>
                </a:rPr>
                <a:t>于</a:t>
              </a:r>
              <a:r>
                <a:rPr lang="en-US" altLang="zh-CN" b="1" i="1" dirty="0"/>
                <a:t>A</a:t>
              </a:r>
              <a:r>
                <a:rPr lang="zh-CN" altLang="en-US" b="1" dirty="0"/>
                <a:t>）</a:t>
              </a:r>
            </a:p>
          </p:txBody>
        </p:sp>
        <p:graphicFrame>
          <p:nvGraphicFramePr>
            <p:cNvPr id="9234" name="Object 18"/>
            <p:cNvGraphicFramePr>
              <a:graphicFrameLocks noChangeAspect="1"/>
            </p:cNvGraphicFramePr>
            <p:nvPr/>
          </p:nvGraphicFramePr>
          <p:xfrm>
            <a:off x="2245" y="1888"/>
            <a:ext cx="58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1" r:id="rId3" imgW="926698" imgH="355446" progId="Equation.DSMT4">
                    <p:embed/>
                  </p:oleObj>
                </mc:Choice>
                <mc:Fallback>
                  <p:oleObj r:id="rId3" imgW="926698" imgH="355446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1888"/>
                          <a:ext cx="582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54" name="Group 38"/>
          <p:cNvGrpSpPr>
            <a:grpSpLocks/>
          </p:cNvGrpSpPr>
          <p:nvPr/>
        </p:nvGrpSpPr>
        <p:grpSpPr bwMode="auto">
          <a:xfrm>
            <a:off x="971550" y="4077370"/>
            <a:ext cx="4795838" cy="519112"/>
            <a:chOff x="612" y="2251"/>
            <a:chExt cx="3021" cy="327"/>
          </a:xfrm>
        </p:grpSpPr>
        <p:graphicFrame>
          <p:nvGraphicFramePr>
            <p:cNvPr id="9237" name="Object 21"/>
            <p:cNvGraphicFramePr>
              <a:graphicFrameLocks noChangeAspect="1"/>
            </p:cNvGraphicFramePr>
            <p:nvPr/>
          </p:nvGraphicFramePr>
          <p:xfrm>
            <a:off x="612" y="2296"/>
            <a:ext cx="582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2" name="Equation" r:id="rId5" imgW="926698" imgH="355446" progId="Equation.DSMT4">
                    <p:embed/>
                  </p:oleObj>
                </mc:Choice>
                <mc:Fallback>
                  <p:oleObj name="Equation" r:id="rId5" imgW="926698" imgH="355446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296"/>
                          <a:ext cx="582" cy="2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156" y="2251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/>
                <a:t>当且仅当</a:t>
              </a:r>
              <a:r>
                <a:rPr lang="zh-CN" altLang="en-US" sz="1400"/>
                <a:t> </a:t>
              </a:r>
              <a:endParaRPr lang="zh-CN" altLang="en-US" sz="2400"/>
            </a:p>
          </p:txBody>
        </p:sp>
        <p:graphicFrame>
          <p:nvGraphicFramePr>
            <p:cNvPr id="9240" name="Object 24"/>
            <p:cNvGraphicFramePr>
              <a:graphicFrameLocks noChangeAspect="1"/>
            </p:cNvGraphicFramePr>
            <p:nvPr/>
          </p:nvGraphicFramePr>
          <p:xfrm>
            <a:off x="2199" y="2307"/>
            <a:ext cx="143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3" r:id="rId6" imgW="2272314" imgH="317362" progId="Equation.DSMT4">
                    <p:embed/>
                  </p:oleObj>
                </mc:Choice>
                <mc:Fallback>
                  <p:oleObj r:id="rId6" imgW="2272314" imgH="317362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9" y="2307"/>
                          <a:ext cx="143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684213" y="908720"/>
            <a:ext cx="723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b="1" dirty="0">
                <a:solidFill>
                  <a:schemeClr val="accent2"/>
                </a:solidFill>
                <a:ea typeface="黑体" panose="02010609060101010101" pitchFamily="49" charset="-122"/>
              </a:rPr>
              <a:t>☆ </a:t>
            </a:r>
            <a:r>
              <a:rPr lang="zh-CN" altLang="en-US" b="1" dirty="0">
                <a:solidFill>
                  <a:srgbClr val="CC0000"/>
                </a:solidFill>
              </a:rPr>
              <a:t>空集</a:t>
            </a:r>
            <a:r>
              <a:rPr lang="zh-CN" altLang="en-US" b="1" dirty="0"/>
              <a:t>：不含任何元素的集合，记</a:t>
            </a:r>
            <a:r>
              <a:rPr lang="zh-CN" altLang="en-US" b="1" dirty="0" smtClean="0"/>
              <a:t>为</a:t>
            </a:r>
            <a:r>
              <a:rPr lang="en-US" altLang="zh-CN" b="1" i="1" dirty="0" smtClean="0"/>
              <a:t>Φ</a:t>
            </a:r>
            <a:r>
              <a:rPr lang="zh-CN" altLang="en-US" b="1" dirty="0" smtClean="0"/>
              <a:t>．</a:t>
            </a:r>
            <a:endParaRPr lang="zh-CN" altLang="en-US" sz="1000" dirty="0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611188" y="4869532"/>
            <a:ext cx="8388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  <a:ea typeface="黑体" panose="02010609060101010101" pitchFamily="49" charset="-122"/>
              </a:rPr>
              <a:t>☆ </a:t>
            </a:r>
            <a:r>
              <a:rPr lang="zh-CN" altLang="en-US" b="1"/>
              <a:t>如果</a:t>
            </a:r>
            <a:r>
              <a:rPr lang="en-US" altLang="zh-CN" b="1" i="1"/>
              <a:t>A</a:t>
            </a:r>
            <a:r>
              <a:rPr lang="zh-CN" altLang="en-US" b="1"/>
              <a:t>、</a:t>
            </a:r>
            <a:r>
              <a:rPr lang="en-US" altLang="zh-CN" b="1" i="1"/>
              <a:t>B</a:t>
            </a:r>
            <a:r>
              <a:rPr lang="zh-CN" altLang="en-US" b="1"/>
              <a:t>两集合含有完全相同的元素，则称</a:t>
            </a:r>
            <a:r>
              <a:rPr lang="zh-CN" altLang="en-US" sz="1400"/>
              <a:t> </a:t>
            </a:r>
            <a:r>
              <a:rPr lang="en-US" altLang="zh-CN" b="1" i="1"/>
              <a:t>A</a:t>
            </a:r>
            <a:r>
              <a:rPr lang="zh-CN" altLang="en-US" b="1"/>
              <a:t>与</a:t>
            </a:r>
          </a:p>
          <a:p>
            <a:r>
              <a:rPr lang="zh-CN" altLang="en-US" b="1"/>
              <a:t> 　</a:t>
            </a:r>
            <a:r>
              <a:rPr lang="en-US" altLang="zh-CN" b="1" i="1"/>
              <a:t>B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相等</a:t>
            </a:r>
            <a:r>
              <a:rPr lang="zh-CN" altLang="en-US" b="1"/>
              <a:t>，记作</a:t>
            </a:r>
            <a:r>
              <a:rPr lang="en-US" altLang="zh-CN" b="1" i="1"/>
              <a:t>A</a:t>
            </a:r>
            <a:r>
              <a:rPr lang="zh-CN" altLang="en-US" b="1"/>
              <a:t>＝</a:t>
            </a:r>
            <a:r>
              <a:rPr lang="en-US" altLang="zh-CN" b="1" i="1"/>
              <a:t>B</a:t>
            </a:r>
            <a:r>
              <a:rPr lang="en-US" altLang="zh-CN" sz="1400"/>
              <a:t> </a:t>
            </a:r>
            <a:r>
              <a:rPr lang="en-US" altLang="zh-CN"/>
              <a:t>.</a:t>
            </a:r>
          </a:p>
        </p:txBody>
      </p:sp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900113" y="5949032"/>
            <a:ext cx="5029200" cy="519113"/>
            <a:chOff x="0" y="2928"/>
            <a:chExt cx="3168" cy="327"/>
          </a:xfrm>
        </p:grpSpPr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0" y="2928"/>
              <a:ext cx="31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/>
                <a:t>A</a:t>
              </a:r>
              <a:r>
                <a:rPr lang="zh-CN" altLang="en-US" b="1"/>
                <a:t>＝</a:t>
              </a:r>
              <a:r>
                <a:rPr lang="en-US" altLang="zh-CN" b="1" i="1"/>
                <a:t>B</a:t>
              </a:r>
              <a:r>
                <a:rPr lang="zh-CN" altLang="en-US" b="1"/>
                <a:t>当且仅当          且</a:t>
              </a:r>
              <a:r>
                <a:rPr lang="zh-CN" altLang="en-US" sz="1400"/>
                <a:t> </a:t>
              </a:r>
              <a:endParaRPr lang="zh-CN" altLang="en-US" sz="2400"/>
            </a:p>
          </p:txBody>
        </p:sp>
        <p:graphicFrame>
          <p:nvGraphicFramePr>
            <p:cNvPr id="9249" name="Object 33"/>
            <p:cNvGraphicFramePr>
              <a:graphicFrameLocks noChangeAspect="1"/>
            </p:cNvGraphicFramePr>
            <p:nvPr/>
          </p:nvGraphicFramePr>
          <p:xfrm>
            <a:off x="1488" y="2976"/>
            <a:ext cx="58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4" r:id="rId8" imgW="926698" imgH="355446" progId="Equation.DSMT4">
                    <p:embed/>
                  </p:oleObj>
                </mc:Choice>
                <mc:Fallback>
                  <p:oleObj r:id="rId8" imgW="926698" imgH="355446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976"/>
                          <a:ext cx="582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0" name="Object 34"/>
            <p:cNvGraphicFramePr>
              <a:graphicFrameLocks noChangeAspect="1"/>
            </p:cNvGraphicFramePr>
            <p:nvPr/>
          </p:nvGraphicFramePr>
          <p:xfrm>
            <a:off x="2304" y="2976"/>
            <a:ext cx="58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5" r:id="rId10" imgW="926698" imgH="355446" progId="Equation.DSMT4">
                    <p:embed/>
                  </p:oleObj>
                </mc:Choice>
                <mc:Fallback>
                  <p:oleObj r:id="rId10" imgW="926698" imgH="355446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976"/>
                          <a:ext cx="582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6300788" y="1629445"/>
            <a:ext cx="2590800" cy="1223962"/>
          </a:xfrm>
          <a:prstGeom prst="wedgeRoundRectCallout">
            <a:avLst>
              <a:gd name="adj1" fmla="val -26532"/>
              <a:gd name="adj2" fmla="val -67120"/>
              <a:gd name="adj3" fmla="val 16667"/>
            </a:avLst>
          </a:prstGeom>
          <a:solidFill>
            <a:schemeClr val="accent1">
              <a:alpha val="3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 b="1">
                <a:ea typeface="楷体_GB2312" pitchFamily="49" charset="-122"/>
              </a:rPr>
              <a:t>约定：</a:t>
            </a:r>
            <a:r>
              <a:rPr lang="zh-CN" altLang="en-US" sz="2400" b="1"/>
              <a:t> </a:t>
            </a:r>
          </a:p>
          <a:p>
            <a:r>
              <a:rPr lang="zh-CN" altLang="en-US" sz="2400" b="1"/>
              <a:t>空集是任意集合的子集合</a:t>
            </a:r>
            <a:r>
              <a:rPr lang="en-US" altLang="zh-CN" sz="2400" b="1"/>
              <a:t>.</a:t>
            </a:r>
            <a:endParaRPr lang="en-US" altLang="zh-C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  <p:bldP spid="9244" grpId="0"/>
      <p:bldP spid="9246" grpId="0"/>
      <p:bldP spid="92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11188" y="894035"/>
            <a:ext cx="6408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3</a:t>
            </a:r>
            <a:r>
              <a:rPr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、集合间的运算</a:t>
            </a:r>
            <a:r>
              <a:rPr lang="zh-CN" altLang="en-US" sz="1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zh-CN" altLang="en-US" sz="2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298" name="Group 58"/>
          <p:cNvGrpSpPr>
            <a:grpSpLocks/>
          </p:cNvGrpSpPr>
          <p:nvPr/>
        </p:nvGrpSpPr>
        <p:grpSpPr bwMode="auto">
          <a:xfrm>
            <a:off x="755650" y="1844824"/>
            <a:ext cx="6162675" cy="571500"/>
            <a:chOff x="431" y="572"/>
            <a:chExt cx="3882" cy="360"/>
          </a:xfrm>
        </p:grpSpPr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431" y="572"/>
              <a:ext cx="38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/>
                <a:t>　</a:t>
              </a:r>
              <a:r>
                <a:rPr lang="zh-CN" altLang="en-US" b="1">
                  <a:solidFill>
                    <a:srgbClr val="CC3300"/>
                  </a:solidFill>
                  <a:ea typeface="黑体" panose="02010609060101010101" pitchFamily="49" charset="-122"/>
                </a:rPr>
                <a:t>交</a:t>
              </a:r>
              <a:r>
                <a:rPr lang="zh-CN" altLang="en-US" b="1"/>
                <a:t>：　                                       ；</a:t>
              </a:r>
              <a:r>
                <a:rPr lang="zh-CN" altLang="en-US" sz="1400"/>
                <a:t> </a:t>
              </a:r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1072" y="622"/>
            <a:ext cx="2424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5" name="Equation" r:id="rId3" imgW="3848040" imgH="495000" progId="Equation.DSMT4">
                    <p:embed/>
                  </p:oleObj>
                </mc:Choice>
                <mc:Fallback>
                  <p:oleObj name="Equation" r:id="rId3" imgW="3848040" imgH="4950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2" y="622"/>
                          <a:ext cx="2424" cy="3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99" name="Group 59"/>
          <p:cNvGrpSpPr>
            <a:grpSpLocks/>
          </p:cNvGrpSpPr>
          <p:nvPr/>
        </p:nvGrpSpPr>
        <p:grpSpPr bwMode="auto">
          <a:xfrm>
            <a:off x="1114425" y="2727573"/>
            <a:ext cx="4533900" cy="574675"/>
            <a:chOff x="657" y="981"/>
            <a:chExt cx="2856" cy="362"/>
          </a:xfrm>
        </p:grpSpPr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657" y="981"/>
              <a:ext cx="13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CC3300"/>
                  </a:solidFill>
                  <a:ea typeface="黑体" panose="02010609060101010101" pitchFamily="49" charset="-122"/>
                </a:rPr>
                <a:t>并</a:t>
              </a:r>
              <a:r>
                <a:rPr lang="zh-CN" altLang="en-US" b="1"/>
                <a:t>：</a:t>
              </a:r>
              <a:r>
                <a:rPr lang="zh-CN" altLang="en-US" sz="1400"/>
                <a:t> </a:t>
              </a:r>
            </a:p>
          </p:txBody>
        </p:sp>
        <p:graphicFrame>
          <p:nvGraphicFramePr>
            <p:cNvPr id="10252" name="Object 12"/>
            <p:cNvGraphicFramePr>
              <a:graphicFrameLocks noChangeAspect="1"/>
            </p:cNvGraphicFramePr>
            <p:nvPr/>
          </p:nvGraphicFramePr>
          <p:xfrm>
            <a:off x="1097" y="1033"/>
            <a:ext cx="2416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6" name="Equation" r:id="rId5" imgW="3835080" imgH="495000" progId="Equation.DSMT4">
                    <p:embed/>
                  </p:oleObj>
                </mc:Choice>
                <mc:Fallback>
                  <p:oleObj name="Equation" r:id="rId5" imgW="3835080" imgH="4950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7" y="1033"/>
                          <a:ext cx="2416" cy="3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115616" y="366330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/>
              <a:t>显然有，</a:t>
            </a:r>
            <a:endParaRPr lang="zh-CN" altLang="en-US" sz="2400" dirty="0"/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4258"/>
              </p:ext>
            </p:extLst>
          </p:nvPr>
        </p:nvGraphicFramePr>
        <p:xfrm>
          <a:off x="2400300" y="3729980"/>
          <a:ext cx="35845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7" name="Equation" r:id="rId7" imgW="3581280" imgH="419040" progId="Equation.DSMT4">
                  <p:embed/>
                </p:oleObj>
              </mc:Choice>
              <mc:Fallback>
                <p:oleObj name="Equation" r:id="rId7" imgW="358128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729980"/>
                        <a:ext cx="35845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467544" y="821903"/>
            <a:ext cx="62642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3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二、映射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900113" y="2334791"/>
            <a:ext cx="8243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设</a:t>
            </a:r>
            <a:r>
              <a:rPr lang="en-US" altLang="zh-CN" b="1" i="1"/>
              <a:t>M</a:t>
            </a:r>
            <a:r>
              <a:rPr lang="zh-CN" altLang="en-US" b="1"/>
              <a:t>、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是给定的两个非空集合，如果有 一个对</a:t>
            </a:r>
            <a:endParaRPr lang="zh-CN" altLang="en-US" sz="1400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03238" y="3053928"/>
            <a:ext cx="9005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应法则</a:t>
            </a:r>
            <a:r>
              <a:rPr lang="en-US" altLang="zh-CN" b="1" i="1"/>
              <a:t>σ</a:t>
            </a:r>
            <a:r>
              <a:rPr lang="zh-CN" altLang="en-US" b="1"/>
              <a:t>，通过这个法则</a:t>
            </a:r>
            <a:r>
              <a:rPr lang="en-US" altLang="zh-CN" b="1" i="1"/>
              <a:t>σ</a:t>
            </a:r>
            <a:r>
              <a:rPr lang="zh-CN" altLang="en-US" b="1"/>
              <a:t>对于</a:t>
            </a:r>
            <a:r>
              <a:rPr lang="en-US" altLang="zh-CN" b="1" i="1"/>
              <a:t>M</a:t>
            </a:r>
            <a:r>
              <a:rPr lang="zh-CN" altLang="en-US" b="1"/>
              <a:t>中的每一个元素</a:t>
            </a:r>
            <a:r>
              <a:rPr lang="en-US" altLang="zh-CN" b="1" i="1"/>
              <a:t>a</a:t>
            </a:r>
            <a:r>
              <a:rPr lang="zh-CN" altLang="en-US" b="1"/>
              <a:t>，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68313" y="3774653"/>
            <a:ext cx="8675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都有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中一个唯一确定的元素</a:t>
            </a:r>
            <a:r>
              <a:rPr lang="en-US" altLang="zh-CN" b="1" i="1"/>
              <a:t>a</a:t>
            </a:r>
            <a:r>
              <a:rPr lang="en-US" altLang="zh-CN" b="1"/>
              <a:t>´</a:t>
            </a:r>
            <a:r>
              <a:rPr lang="zh-CN" altLang="en-US" b="1"/>
              <a:t>与它对应</a:t>
            </a:r>
            <a:r>
              <a:rPr lang="en-US" altLang="zh-CN" b="1"/>
              <a:t>, </a:t>
            </a:r>
            <a:r>
              <a:rPr lang="zh-CN" altLang="en-US" b="1"/>
              <a:t>则称</a:t>
            </a:r>
            <a:r>
              <a:rPr lang="zh-CN" altLang="en-US"/>
              <a:t> </a:t>
            </a:r>
            <a:r>
              <a:rPr lang="en-US" altLang="zh-CN" b="1" i="1"/>
              <a:t>σ</a:t>
            </a:r>
            <a:r>
              <a:rPr lang="zh-CN" altLang="en-US" b="1"/>
              <a:t>为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611188" y="5214516"/>
            <a:ext cx="11664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称 </a:t>
            </a:r>
            <a:r>
              <a:rPr lang="en-US" altLang="zh-CN" b="1" i="1"/>
              <a:t>a</a:t>
            </a:r>
            <a:r>
              <a:rPr lang="en-US" altLang="zh-CN" b="1"/>
              <a:t>´</a:t>
            </a:r>
            <a:r>
              <a:rPr lang="zh-CN" altLang="en-US" b="1"/>
              <a:t>为 </a:t>
            </a:r>
            <a:r>
              <a:rPr lang="en-US" altLang="zh-CN" b="1" i="1"/>
              <a:t>a </a:t>
            </a:r>
            <a:r>
              <a:rPr lang="zh-CN" altLang="en-US" b="1"/>
              <a:t>在映射</a:t>
            </a:r>
            <a:r>
              <a:rPr lang="en-US" altLang="zh-CN" b="1" i="1"/>
              <a:t>σ</a:t>
            </a:r>
            <a:r>
              <a:rPr lang="zh-CN" altLang="en-US" b="1"/>
              <a:t>下的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象</a:t>
            </a:r>
            <a:r>
              <a:rPr lang="zh-CN" altLang="en-US" b="1"/>
              <a:t>，而 </a:t>
            </a:r>
            <a:r>
              <a:rPr lang="en-US" altLang="zh-CN" b="1" i="1"/>
              <a:t>a</a:t>
            </a:r>
            <a:r>
              <a:rPr lang="en-US" altLang="zh-CN" b="1"/>
              <a:t>´</a:t>
            </a:r>
            <a:r>
              <a:rPr lang="en-US" altLang="zh-CN" b="1" i="1"/>
              <a:t> </a:t>
            </a:r>
            <a:r>
              <a:rPr lang="zh-CN" altLang="en-US" b="1"/>
              <a:t>称为</a:t>
            </a:r>
            <a:r>
              <a:rPr lang="en-US" altLang="zh-CN" b="1" i="1"/>
              <a:t>a</a:t>
            </a:r>
            <a:r>
              <a:rPr lang="zh-CN" altLang="en-US" b="1"/>
              <a:t>在映射</a:t>
            </a:r>
            <a:r>
              <a:rPr lang="en-US" altLang="zh-CN" b="1" i="1"/>
              <a:t>σ</a:t>
            </a:r>
            <a:r>
              <a:rPr lang="zh-CN" altLang="en-US" b="1"/>
              <a:t>下的</a:t>
            </a:r>
          </a:p>
        </p:txBody>
      </p:sp>
      <p:grpSp>
        <p:nvGrpSpPr>
          <p:cNvPr id="11297" name="Group 33"/>
          <p:cNvGrpSpPr>
            <a:grpSpLocks/>
          </p:cNvGrpSpPr>
          <p:nvPr/>
        </p:nvGrpSpPr>
        <p:grpSpPr bwMode="auto">
          <a:xfrm>
            <a:off x="468313" y="4495378"/>
            <a:ext cx="9144000" cy="519113"/>
            <a:chOff x="295" y="2432"/>
            <a:chExt cx="5760" cy="327"/>
          </a:xfrm>
        </p:grpSpPr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295" y="2432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/>
                <a:t>M</a:t>
              </a:r>
              <a:r>
                <a:rPr lang="zh-CN" altLang="en-US" b="1"/>
                <a:t>到</a:t>
              </a:r>
              <a:r>
                <a:rPr lang="en-US" altLang="zh-CN" b="1" i="1"/>
                <a:t>M</a:t>
              </a:r>
              <a:r>
                <a:rPr lang="en-US" altLang="zh-CN" b="1"/>
                <a:t>´</a:t>
              </a:r>
              <a:r>
                <a:rPr lang="zh-CN" altLang="en-US" b="1"/>
                <a:t>的一个</a:t>
              </a:r>
              <a:r>
                <a:rPr lang="zh-CN" altLang="en-US" b="1">
                  <a:solidFill>
                    <a:srgbClr val="CC3300"/>
                  </a:solidFill>
                  <a:ea typeface="黑体" panose="02010609060101010101" pitchFamily="49" charset="-122"/>
                </a:rPr>
                <a:t>映射</a:t>
              </a:r>
              <a:r>
                <a:rPr lang="zh-CN" altLang="en-US" b="1"/>
                <a:t>，记作 </a:t>
              </a:r>
              <a:r>
                <a:rPr lang="en-US" altLang="zh-CN" b="1"/>
                <a:t>:    </a:t>
              </a:r>
              <a:r>
                <a:rPr lang="zh-CN" altLang="en-US" b="1"/>
                <a:t>　　　　 或</a:t>
              </a:r>
              <a:endParaRPr lang="zh-CN" altLang="en-US" sz="2400"/>
            </a:p>
          </p:txBody>
        </p:sp>
        <p:graphicFrame>
          <p:nvGraphicFramePr>
            <p:cNvPr id="11285" name="Object 21"/>
            <p:cNvGraphicFramePr>
              <a:graphicFrameLocks noChangeAspect="1"/>
            </p:cNvGraphicFramePr>
            <p:nvPr/>
          </p:nvGraphicFramePr>
          <p:xfrm>
            <a:off x="3029" y="2478"/>
            <a:ext cx="1192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7" name="Equation" r:id="rId3" imgW="1892160" imgH="317160" progId="Equation.DSMT4">
                    <p:embed/>
                  </p:oleObj>
                </mc:Choice>
                <mc:Fallback>
                  <p:oleObj name="Equation" r:id="rId3" imgW="1892160" imgH="31716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9" y="2478"/>
                          <a:ext cx="1192" cy="2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8" name="Object 24"/>
            <p:cNvGraphicFramePr>
              <a:graphicFrameLocks noChangeAspect="1"/>
            </p:cNvGraphicFramePr>
            <p:nvPr/>
          </p:nvGraphicFramePr>
          <p:xfrm>
            <a:off x="4448" y="2432"/>
            <a:ext cx="116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8" name="Equation" r:id="rId5" imgW="1841400" imgH="393480" progId="Equation.DSMT4">
                    <p:embed/>
                  </p:oleObj>
                </mc:Choice>
                <mc:Fallback>
                  <p:oleObj name="Equation" r:id="rId5" imgW="1841400" imgH="39348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8" y="2432"/>
                          <a:ext cx="116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848100" y="38238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11298" name="Group 34"/>
          <p:cNvGrpSpPr>
            <a:grpSpLocks/>
          </p:cNvGrpSpPr>
          <p:nvPr/>
        </p:nvGrpSpPr>
        <p:grpSpPr bwMode="auto">
          <a:xfrm>
            <a:off x="503238" y="5862216"/>
            <a:ext cx="5664200" cy="519112"/>
            <a:chOff x="294" y="3339"/>
            <a:chExt cx="3568" cy="327"/>
          </a:xfrm>
        </p:grpSpPr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294" y="3339"/>
              <a:ext cx="30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CC3300"/>
                  </a:solidFill>
                  <a:ea typeface="黑体" panose="02010609060101010101" pitchFamily="49" charset="-122"/>
                </a:rPr>
                <a:t>原象</a:t>
              </a:r>
              <a:r>
                <a:rPr lang="zh-CN" altLang="en-US" b="1"/>
                <a:t>，记作</a:t>
              </a:r>
              <a:r>
                <a:rPr lang="en-US" altLang="zh-CN" b="1" i="1"/>
                <a:t>σ</a:t>
              </a:r>
              <a:r>
                <a:rPr lang="en-US" altLang="zh-CN" b="1"/>
                <a:t>(</a:t>
              </a:r>
              <a:r>
                <a:rPr lang="en-US" altLang="zh-CN" b="1" i="1"/>
                <a:t>a</a:t>
              </a:r>
              <a:r>
                <a:rPr lang="en-US" altLang="zh-CN" b="1"/>
                <a:t>)</a:t>
              </a:r>
              <a:r>
                <a:rPr lang="zh-CN" altLang="en-US" b="1"/>
                <a:t>＝</a:t>
              </a:r>
              <a:r>
                <a:rPr lang="en-US" altLang="zh-CN" b="1" i="1"/>
                <a:t>a</a:t>
              </a:r>
              <a:r>
                <a:rPr lang="en-US" altLang="zh-CN" b="1"/>
                <a:t>´  </a:t>
              </a:r>
              <a:r>
                <a:rPr lang="zh-CN" altLang="en-US" b="1"/>
                <a:t>或</a:t>
              </a:r>
            </a:p>
          </p:txBody>
        </p:sp>
        <p:graphicFrame>
          <p:nvGraphicFramePr>
            <p:cNvPr id="11292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3694378"/>
                </p:ext>
              </p:extLst>
            </p:nvPr>
          </p:nvGraphicFramePr>
          <p:xfrm>
            <a:off x="2766" y="3389"/>
            <a:ext cx="109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9" name="Equation" r:id="rId7" imgW="1574640" imgH="330120" progId="Equation.DSMT4">
                    <p:embed/>
                  </p:oleObj>
                </mc:Choice>
                <mc:Fallback>
                  <p:oleObj name="Equation" r:id="rId7" imgW="1574640" imgH="33012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6" y="3389"/>
                          <a:ext cx="1096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971550" y="1687091"/>
            <a:ext cx="460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1</a:t>
            </a:r>
            <a:r>
              <a:rPr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、定义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9" grpId="0"/>
      <p:bldP spid="11282" grpId="0"/>
      <p:bldP spid="11283" grpId="0"/>
      <p:bldP spid="11284" grpId="0"/>
      <p:bldP spid="11289" grpId="0"/>
      <p:bldP spid="112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684213" y="1902048"/>
            <a:ext cx="9144000" cy="519113"/>
            <a:chOff x="340" y="164"/>
            <a:chExt cx="5760" cy="327"/>
          </a:xfrm>
        </p:grpSpPr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340" y="164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>
                  <a:latin typeface="宋体" panose="02010600030101010101" pitchFamily="2" charset="-122"/>
                </a:rPr>
                <a:t>① </a:t>
              </a:r>
              <a:r>
                <a:rPr lang="zh-CN" altLang="en-US" b="1"/>
                <a:t>设映射                        </a:t>
              </a:r>
              <a:r>
                <a:rPr lang="en-US" altLang="zh-CN" b="1"/>
                <a:t>, </a:t>
              </a:r>
              <a:r>
                <a:rPr lang="zh-CN" altLang="en-US" b="1"/>
                <a:t>集合</a:t>
              </a:r>
              <a:endParaRPr lang="zh-CN" altLang="en-US" sz="2400"/>
            </a:p>
          </p:txBody>
        </p:sp>
        <p:graphicFrame>
          <p:nvGraphicFramePr>
            <p:cNvPr id="86022" name="Object 6"/>
            <p:cNvGraphicFramePr>
              <a:graphicFrameLocks noChangeAspect="1"/>
            </p:cNvGraphicFramePr>
            <p:nvPr/>
          </p:nvGraphicFramePr>
          <p:xfrm>
            <a:off x="1454" y="230"/>
            <a:ext cx="1538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67" name="Equation" r:id="rId3" imgW="2247840" imgH="393480" progId="Equation.DSMT4">
                    <p:embed/>
                  </p:oleObj>
                </mc:Choice>
                <mc:Fallback>
                  <p:oleObj name="Equation" r:id="rId3" imgW="224784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4" y="230"/>
                          <a:ext cx="1538" cy="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023" name="Object 7"/>
            <p:cNvGraphicFramePr>
              <a:graphicFrameLocks noChangeAspect="1"/>
            </p:cNvGraphicFramePr>
            <p:nvPr/>
          </p:nvGraphicFramePr>
          <p:xfrm>
            <a:off x="4360" y="257"/>
            <a:ext cx="12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68" name="Equation" r:id="rId5" imgW="190440" imgH="330120" progId="Equation.DSMT4">
                    <p:embed/>
                  </p:oleObj>
                </mc:Choice>
                <mc:Fallback>
                  <p:oleObj name="Equation" r:id="rId5" imgW="190440" imgH="3301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" y="257"/>
                          <a:ext cx="120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684213" y="3341911"/>
            <a:ext cx="7812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/>
              <a:t>称之为</a:t>
            </a:r>
            <a:r>
              <a:rPr lang="en-US" altLang="zh-CN" b="1" i="1"/>
              <a:t>M</a:t>
            </a:r>
            <a:r>
              <a:rPr lang="zh-CN" altLang="en-US" b="1"/>
              <a:t>在映射</a:t>
            </a:r>
            <a:r>
              <a:rPr lang="en-US" altLang="zh-CN" b="1" i="1"/>
              <a:t>σ</a:t>
            </a:r>
            <a:r>
              <a:rPr lang="zh-CN" altLang="en-US" b="1"/>
              <a:t>下的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象</a:t>
            </a:r>
            <a:r>
              <a:rPr lang="zh-CN" altLang="en-US" b="1"/>
              <a:t>，通常记作 </a:t>
            </a:r>
            <a:r>
              <a:rPr lang="en-US" altLang="zh-CN"/>
              <a:t>Im</a:t>
            </a:r>
            <a:r>
              <a:rPr lang="en-US" altLang="zh-CN" b="1" i="1"/>
              <a:t>σ</a:t>
            </a:r>
            <a:r>
              <a:rPr lang="zh-CN" altLang="en-US"/>
              <a:t>．</a:t>
            </a:r>
            <a:endParaRPr lang="zh-CN" altLang="en-US" sz="2400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84213" y="5142136"/>
            <a:ext cx="815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latin typeface="宋体" panose="02010600030101010101" pitchFamily="2" charset="-122"/>
              </a:rPr>
              <a:t>② </a:t>
            </a:r>
            <a:r>
              <a:rPr lang="zh-CN" altLang="en-US" b="1"/>
              <a:t>集合</a:t>
            </a:r>
            <a:r>
              <a:rPr lang="en-US" altLang="zh-CN" b="1" i="1"/>
              <a:t>M </a:t>
            </a:r>
            <a:r>
              <a:rPr lang="zh-CN" altLang="en-US" b="1"/>
              <a:t>到</a:t>
            </a:r>
            <a:r>
              <a:rPr lang="en-US" altLang="zh-CN" b="1" i="1"/>
              <a:t>M </a:t>
            </a:r>
            <a:r>
              <a:rPr lang="zh-CN" altLang="en-US" b="1"/>
              <a:t>自身的映射称为</a:t>
            </a:r>
            <a:r>
              <a:rPr lang="en-US" altLang="zh-CN" b="1" i="1"/>
              <a:t>M </a:t>
            </a:r>
            <a:r>
              <a:rPr lang="zh-CN" altLang="en-US" b="1"/>
              <a:t>的一个</a:t>
            </a:r>
            <a:r>
              <a:rPr lang="zh-CN" altLang="en-US" b="1">
                <a:solidFill>
                  <a:srgbClr val="CC3300"/>
                </a:solidFill>
                <a:ea typeface="黑体" panose="02010609060101010101" pitchFamily="49" charset="-122"/>
              </a:rPr>
              <a:t>变换</a:t>
            </a:r>
            <a:r>
              <a:rPr lang="zh-CN" altLang="en-US" b="1"/>
              <a:t>．</a:t>
            </a:r>
            <a:r>
              <a:rPr lang="zh-CN" altLang="en-US"/>
              <a:t> </a:t>
            </a:r>
          </a:p>
        </p:txBody>
      </p:sp>
      <p:grpSp>
        <p:nvGrpSpPr>
          <p:cNvPr id="86026" name="Group 10"/>
          <p:cNvGrpSpPr>
            <a:grpSpLocks/>
          </p:cNvGrpSpPr>
          <p:nvPr/>
        </p:nvGrpSpPr>
        <p:grpSpPr bwMode="auto">
          <a:xfrm>
            <a:off x="1116013" y="4134073"/>
            <a:ext cx="2754312" cy="519113"/>
            <a:chOff x="567" y="981"/>
            <a:chExt cx="1735" cy="327"/>
          </a:xfrm>
        </p:grpSpPr>
        <p:graphicFrame>
          <p:nvGraphicFramePr>
            <p:cNvPr id="86027" name="Object 11"/>
            <p:cNvGraphicFramePr>
              <a:graphicFrameLocks noChangeAspect="1"/>
            </p:cNvGraphicFramePr>
            <p:nvPr/>
          </p:nvGraphicFramePr>
          <p:xfrm>
            <a:off x="1260" y="1071"/>
            <a:ext cx="104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69" name="Equation" r:id="rId7" imgW="1650960" imgH="355320" progId="Equation.DSMT4">
                    <p:embed/>
                  </p:oleObj>
                </mc:Choice>
                <mc:Fallback>
                  <p:oleObj name="Equation" r:id="rId7" imgW="1650960" imgH="35532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0" y="1071"/>
                          <a:ext cx="1042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028" name="Rectangle 12"/>
            <p:cNvSpPr>
              <a:spLocks noChangeArrowheads="1"/>
            </p:cNvSpPr>
            <p:nvPr/>
          </p:nvSpPr>
          <p:spPr bwMode="auto">
            <a:xfrm>
              <a:off x="567" y="981"/>
              <a:ext cx="8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显然， </a:t>
              </a:r>
            </a:p>
          </p:txBody>
        </p:sp>
      </p:grp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395288" y="1109886"/>
            <a:ext cx="3455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注</a:t>
            </a:r>
            <a:r>
              <a:rPr lang="zh-CN" altLang="en-US" sz="3200" b="1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860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720919"/>
              </p:ext>
            </p:extLst>
          </p:nvPr>
        </p:nvGraphicFramePr>
        <p:xfrm>
          <a:off x="1619250" y="2621186"/>
          <a:ext cx="3238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0" name="Equation" r:id="rId9" imgW="3238200" imgH="495000" progId="Equation.DSMT4">
                  <p:embed/>
                </p:oleObj>
              </mc:Choice>
              <mc:Fallback>
                <p:oleObj name="Equation" r:id="rId9" imgW="3238200" imgH="495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621186"/>
                        <a:ext cx="3238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/>
      <p:bldP spid="86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68313" y="89277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333399"/>
                </a:solidFill>
              </a:rPr>
              <a:t>例</a:t>
            </a:r>
            <a:r>
              <a:rPr lang="en-US" altLang="zh-CN" b="1">
                <a:solidFill>
                  <a:srgbClr val="333399"/>
                </a:solidFill>
              </a:rPr>
              <a:t>4</a:t>
            </a:r>
            <a:r>
              <a:rPr lang="zh-CN" altLang="en-US" b="1"/>
              <a:t>　判断下列</a:t>
            </a:r>
            <a:r>
              <a:rPr lang="en-US" altLang="zh-CN" b="1" i="1"/>
              <a:t>M </a:t>
            </a:r>
            <a:r>
              <a:rPr lang="zh-CN" altLang="en-US" b="1"/>
              <a:t>到</a:t>
            </a:r>
            <a:r>
              <a:rPr lang="en-US" altLang="zh-CN" b="1" i="1"/>
              <a:t>M </a:t>
            </a:r>
            <a:r>
              <a:rPr lang="en-US" altLang="zh-CN" b="1"/>
              <a:t>´</a:t>
            </a:r>
            <a:r>
              <a:rPr lang="zh-CN" altLang="en-US" b="1"/>
              <a:t>对应法则是否为映射</a:t>
            </a:r>
            <a:r>
              <a:rPr lang="zh-CN" altLang="en-US" sz="1400"/>
              <a:t> </a:t>
            </a:r>
            <a:endParaRPr lang="zh-CN" alt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611188" y="1684933"/>
            <a:ext cx="769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1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zh-CN" altLang="en-US" b="1"/>
              <a:t>＝｛</a:t>
            </a:r>
            <a:r>
              <a:rPr lang="en-US" altLang="zh-CN" b="1" i="1"/>
              <a:t>a</a:t>
            </a:r>
            <a:r>
              <a:rPr lang="zh-CN" altLang="en-US" b="1"/>
              <a:t>，</a:t>
            </a:r>
            <a:r>
              <a:rPr lang="en-US" altLang="zh-CN" b="1" i="1"/>
              <a:t>b</a:t>
            </a:r>
            <a:r>
              <a:rPr lang="zh-CN" altLang="en-US" b="1"/>
              <a:t>，</a:t>
            </a:r>
            <a:r>
              <a:rPr lang="en-US" altLang="zh-CN" b="1" i="1"/>
              <a:t>c</a:t>
            </a:r>
            <a:r>
              <a:rPr lang="zh-CN" altLang="en-US" b="1"/>
              <a:t>｝、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＝｛</a:t>
            </a:r>
            <a:r>
              <a:rPr lang="en-US" altLang="zh-CN" b="1"/>
              <a:t>1,2</a:t>
            </a:r>
            <a:r>
              <a:rPr lang="zh-CN" altLang="en-US" b="1"/>
              <a:t>，</a:t>
            </a:r>
            <a:r>
              <a:rPr lang="en-US" altLang="zh-CN" b="1"/>
              <a:t>3,4</a:t>
            </a:r>
            <a:r>
              <a:rPr lang="zh-CN" altLang="en-US" b="1"/>
              <a:t>｝</a:t>
            </a:r>
            <a:r>
              <a:rPr lang="zh-CN" altLang="en-US" sz="1400"/>
              <a:t> </a:t>
            </a:r>
            <a:endParaRPr lang="zh-CN" alt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55576" y="2405658"/>
            <a:ext cx="648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 dirty="0"/>
              <a:t>σ</a:t>
            </a:r>
            <a:r>
              <a:rPr lang="zh-CN" altLang="en-US" b="1" dirty="0"/>
              <a:t>：</a:t>
            </a:r>
            <a:r>
              <a:rPr lang="en-US" altLang="zh-CN" b="1" i="1" dirty="0"/>
              <a:t>σ</a:t>
            </a:r>
            <a:r>
              <a:rPr lang="en-US" altLang="zh-CN" b="1" dirty="0"/>
              <a:t>(</a:t>
            </a:r>
            <a:r>
              <a:rPr lang="en-US" altLang="zh-CN" b="1" i="1" dirty="0"/>
              <a:t>a</a:t>
            </a:r>
            <a:r>
              <a:rPr lang="en-US" altLang="zh-CN" b="1" dirty="0"/>
              <a:t>)</a:t>
            </a:r>
            <a:r>
              <a:rPr lang="zh-CN" altLang="en-US" b="1" dirty="0"/>
              <a:t>＝</a:t>
            </a:r>
            <a:r>
              <a:rPr lang="en-US" altLang="zh-CN" b="1" dirty="0"/>
              <a:t>1</a:t>
            </a:r>
            <a:r>
              <a:rPr lang="zh-CN" altLang="en-US" b="1" dirty="0"/>
              <a:t>，</a:t>
            </a:r>
            <a:r>
              <a:rPr lang="en-US" altLang="zh-CN" b="1" i="1" dirty="0"/>
              <a:t>σ</a:t>
            </a:r>
            <a:r>
              <a:rPr lang="en-US" altLang="zh-CN" b="1" dirty="0"/>
              <a:t>(</a:t>
            </a:r>
            <a:r>
              <a:rPr lang="en-US" altLang="zh-CN" b="1" i="1" dirty="0"/>
              <a:t>b</a:t>
            </a:r>
            <a:r>
              <a:rPr lang="en-US" altLang="zh-CN" b="1" dirty="0"/>
              <a:t>)</a:t>
            </a:r>
            <a:r>
              <a:rPr lang="zh-CN" altLang="en-US" b="1" dirty="0"/>
              <a:t>＝</a:t>
            </a:r>
            <a:r>
              <a:rPr lang="en-US" altLang="zh-CN" b="1" dirty="0"/>
              <a:t>1</a:t>
            </a:r>
            <a:r>
              <a:rPr lang="zh-CN" altLang="en-US" b="1" dirty="0"/>
              <a:t>，</a:t>
            </a:r>
            <a:r>
              <a:rPr lang="en-US" altLang="zh-CN" b="1" i="1" dirty="0"/>
              <a:t>σ</a:t>
            </a:r>
            <a:r>
              <a:rPr lang="en-US" altLang="zh-CN" b="1" dirty="0"/>
              <a:t>(</a:t>
            </a:r>
            <a:r>
              <a:rPr lang="en-US" altLang="zh-CN" b="1" i="1" dirty="0"/>
              <a:t>c</a:t>
            </a:r>
            <a:r>
              <a:rPr lang="en-US" altLang="zh-CN" b="1" dirty="0"/>
              <a:t>)</a:t>
            </a:r>
            <a:r>
              <a:rPr lang="zh-CN" altLang="en-US" b="1" dirty="0"/>
              <a:t>＝</a:t>
            </a:r>
            <a:r>
              <a:rPr lang="en-US" altLang="zh-CN" b="1" dirty="0"/>
              <a:t>2</a:t>
            </a:r>
            <a:r>
              <a:rPr lang="zh-CN" altLang="en-US" b="1" dirty="0"/>
              <a:t>　　</a:t>
            </a:r>
            <a:endParaRPr lang="zh-CN" altLang="en-US" sz="2400" dirty="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755576" y="3053358"/>
            <a:ext cx="7345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 dirty="0"/>
              <a:t>δ</a:t>
            </a:r>
            <a:r>
              <a:rPr lang="zh-CN" altLang="en-US" b="1" dirty="0"/>
              <a:t>：</a:t>
            </a:r>
            <a:r>
              <a:rPr lang="en-US" altLang="zh-CN" b="1" i="1" dirty="0"/>
              <a:t>δ</a:t>
            </a:r>
            <a:r>
              <a:rPr lang="en-US" altLang="zh-CN" b="1" dirty="0"/>
              <a:t>(</a:t>
            </a:r>
            <a:r>
              <a:rPr lang="en-US" altLang="zh-CN" b="1" i="1" dirty="0"/>
              <a:t>a</a:t>
            </a:r>
            <a:r>
              <a:rPr lang="en-US" altLang="zh-CN" b="1" dirty="0"/>
              <a:t>)</a:t>
            </a:r>
            <a:r>
              <a:rPr lang="zh-CN" altLang="en-US" b="1" dirty="0"/>
              <a:t>＝</a:t>
            </a:r>
            <a:r>
              <a:rPr lang="en-US" altLang="zh-CN" b="1" dirty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δ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b</a:t>
            </a:r>
            <a:r>
              <a:rPr lang="en-US" altLang="zh-CN" b="1" dirty="0"/>
              <a:t>)</a:t>
            </a:r>
            <a:r>
              <a:rPr lang="zh-CN" altLang="en-US" b="1" dirty="0"/>
              <a:t>＝</a:t>
            </a:r>
            <a:r>
              <a:rPr lang="en-US" altLang="zh-CN" b="1" dirty="0"/>
              <a:t>2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δ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c</a:t>
            </a:r>
            <a:r>
              <a:rPr lang="en-US" altLang="zh-CN" b="1" dirty="0"/>
              <a:t>)</a:t>
            </a:r>
            <a:r>
              <a:rPr lang="zh-CN" altLang="en-US" b="1" dirty="0"/>
              <a:t>＝</a:t>
            </a:r>
            <a:r>
              <a:rPr lang="en-US" altLang="zh-CN" b="1" dirty="0"/>
              <a:t>3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δ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c</a:t>
            </a:r>
            <a:r>
              <a:rPr lang="en-US" altLang="zh-CN" b="1" dirty="0"/>
              <a:t>)</a:t>
            </a:r>
            <a:r>
              <a:rPr lang="zh-CN" altLang="en-US" b="1" dirty="0"/>
              <a:t>＝</a:t>
            </a:r>
            <a:r>
              <a:rPr lang="en-US" altLang="zh-CN" b="1" dirty="0"/>
              <a:t>4</a:t>
            </a:r>
            <a:endParaRPr lang="en-US" altLang="zh-CN" sz="2400" dirty="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755650" y="3701058"/>
            <a:ext cx="581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/>
              <a:t>τ</a:t>
            </a:r>
            <a:r>
              <a:rPr lang="zh-CN" altLang="en-US" b="1"/>
              <a:t>：</a:t>
            </a:r>
            <a:r>
              <a:rPr lang="en-US" altLang="zh-CN" b="1" i="1"/>
              <a:t>τ</a:t>
            </a:r>
            <a:r>
              <a:rPr lang="en-US" altLang="zh-CN" b="1"/>
              <a:t>(</a:t>
            </a:r>
            <a:r>
              <a:rPr lang="en-US" altLang="zh-CN" b="1" i="1"/>
              <a:t>b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2</a:t>
            </a:r>
            <a:r>
              <a:rPr lang="zh-CN" altLang="en-US" b="1"/>
              <a:t>，</a:t>
            </a:r>
            <a:r>
              <a:rPr lang="en-US" altLang="zh-CN" b="1" i="1"/>
              <a:t>τ</a:t>
            </a:r>
            <a:r>
              <a:rPr lang="en-US" altLang="zh-CN" b="1"/>
              <a:t>(</a:t>
            </a:r>
            <a:r>
              <a:rPr lang="en-US" altLang="zh-CN" b="1" i="1"/>
              <a:t>c</a:t>
            </a:r>
            <a:r>
              <a:rPr lang="en-US" altLang="zh-CN" b="1"/>
              <a:t>)</a:t>
            </a:r>
            <a:r>
              <a:rPr lang="zh-CN" altLang="en-US" b="1"/>
              <a:t>＝</a:t>
            </a:r>
            <a:r>
              <a:rPr lang="en-US" altLang="zh-CN" b="1"/>
              <a:t>4</a:t>
            </a:r>
            <a:r>
              <a:rPr lang="zh-CN" altLang="en-US" b="1"/>
              <a:t>　　    　　　　</a:t>
            </a:r>
            <a:endParaRPr lang="zh-CN" altLang="en-US" sz="2400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7235825" y="3701058"/>
            <a:ext cx="165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/>
              <a:t>（</a:t>
            </a:r>
            <a:r>
              <a:rPr lang="zh-CN" altLang="en-US" b="1">
                <a:solidFill>
                  <a:srgbClr val="CC0099"/>
                </a:solidFill>
              </a:rPr>
              <a:t>不是</a:t>
            </a:r>
            <a:r>
              <a:rPr lang="zh-CN" altLang="en-US" b="1"/>
              <a:t>）</a:t>
            </a:r>
            <a:r>
              <a:rPr lang="zh-CN" altLang="en-US" sz="14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7235825" y="2332633"/>
            <a:ext cx="165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 dirty="0"/>
              <a:t>（</a:t>
            </a:r>
            <a:r>
              <a:rPr lang="zh-CN" altLang="en-US" b="1" dirty="0">
                <a:solidFill>
                  <a:srgbClr val="CC0099"/>
                </a:solidFill>
              </a:rPr>
              <a:t>是</a:t>
            </a:r>
            <a:r>
              <a:rPr lang="zh-CN" altLang="en-US" b="1" dirty="0"/>
              <a:t>）</a:t>
            </a:r>
            <a:r>
              <a:rPr lang="zh-CN" altLang="en-US" sz="1400" dirty="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7236296" y="3053358"/>
            <a:ext cx="165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 dirty="0"/>
              <a:t>（</a:t>
            </a:r>
            <a:r>
              <a:rPr lang="zh-CN" altLang="en-US" b="1" dirty="0">
                <a:solidFill>
                  <a:srgbClr val="CC0099"/>
                </a:solidFill>
              </a:rPr>
              <a:t>不是</a:t>
            </a:r>
            <a:r>
              <a:rPr lang="zh-CN" altLang="en-US" b="1" dirty="0"/>
              <a:t>）</a:t>
            </a:r>
            <a:r>
              <a:rPr lang="zh-CN" altLang="en-US" sz="1400" dirty="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684213" y="4493220"/>
            <a:ext cx="4319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b="1"/>
              <a:t>2</a:t>
            </a:r>
            <a:r>
              <a:rPr lang="zh-CN" altLang="en-US" b="1"/>
              <a:t>）</a:t>
            </a:r>
            <a:r>
              <a:rPr lang="en-US" altLang="zh-CN" b="1" i="1"/>
              <a:t>M</a:t>
            </a:r>
            <a:r>
              <a:rPr lang="zh-CN" altLang="en-US" b="1"/>
              <a:t>＝</a:t>
            </a:r>
            <a:r>
              <a:rPr lang="en-US" altLang="zh-CN" b="1" i="1"/>
              <a:t>Z</a:t>
            </a:r>
            <a:r>
              <a:rPr lang="zh-CN" altLang="en-US" b="1"/>
              <a:t>，</a:t>
            </a:r>
            <a:r>
              <a:rPr lang="en-US" altLang="zh-CN" b="1" i="1"/>
              <a:t>M</a:t>
            </a:r>
            <a:r>
              <a:rPr lang="en-US" altLang="zh-CN" b="1"/>
              <a:t>´</a:t>
            </a:r>
            <a:r>
              <a:rPr lang="zh-CN" altLang="en-US" b="1"/>
              <a:t>＝</a:t>
            </a:r>
            <a:r>
              <a:rPr lang="en-US" altLang="zh-CN" b="1" i="1"/>
              <a:t>Z</a:t>
            </a:r>
            <a:r>
              <a:rPr lang="zh-CN" altLang="en-US" b="1" baseline="30000"/>
              <a:t>＋</a:t>
            </a:r>
            <a:r>
              <a:rPr lang="zh-CN" altLang="en-US" b="1"/>
              <a:t>，</a:t>
            </a:r>
            <a:endParaRPr lang="zh-CN" altLang="en-US" sz="2400"/>
          </a:p>
        </p:txBody>
      </p:sp>
      <p:grpSp>
        <p:nvGrpSpPr>
          <p:cNvPr id="83981" name="Group 13"/>
          <p:cNvGrpSpPr>
            <a:grpSpLocks/>
          </p:cNvGrpSpPr>
          <p:nvPr/>
        </p:nvGrpSpPr>
        <p:grpSpPr bwMode="auto">
          <a:xfrm>
            <a:off x="827088" y="5213945"/>
            <a:ext cx="4749800" cy="519113"/>
            <a:chOff x="432" y="572"/>
            <a:chExt cx="2992" cy="327"/>
          </a:xfrm>
        </p:grpSpPr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432" y="572"/>
              <a:ext cx="29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 dirty="0"/>
                <a:t>σ</a:t>
              </a:r>
              <a:r>
                <a:rPr lang="zh-CN" altLang="en-US" b="1" dirty="0"/>
                <a:t>：</a:t>
              </a:r>
              <a:r>
                <a:rPr lang="en-US" altLang="zh-CN" b="1" i="1" dirty="0"/>
                <a:t>σ</a:t>
              </a:r>
              <a:r>
                <a:rPr lang="en-US" altLang="zh-CN" b="1" dirty="0"/>
                <a:t>(</a:t>
              </a:r>
              <a:r>
                <a:rPr lang="en-US" altLang="zh-CN" b="1" i="1" dirty="0"/>
                <a:t>n</a:t>
              </a:r>
              <a:r>
                <a:rPr lang="en-US" altLang="zh-CN" b="1" dirty="0"/>
                <a:t>)</a:t>
              </a:r>
              <a:r>
                <a:rPr lang="zh-CN" altLang="en-US" b="1" dirty="0"/>
                <a:t>＝</a:t>
              </a:r>
              <a:r>
                <a:rPr lang="en-US" altLang="zh-CN" b="1" dirty="0"/>
                <a:t>|</a:t>
              </a:r>
              <a:r>
                <a:rPr lang="en-US" altLang="zh-CN" b="1" i="1" dirty="0"/>
                <a:t>n</a:t>
              </a:r>
              <a:r>
                <a:rPr lang="en-US" altLang="zh-CN" b="1" dirty="0"/>
                <a:t>|,       </a:t>
              </a:r>
              <a:r>
                <a:rPr lang="zh-CN" altLang="en-US" b="1" dirty="0"/>
                <a:t>　　　　</a:t>
              </a:r>
              <a:endParaRPr lang="zh-CN" altLang="en-US" sz="2400" dirty="0"/>
            </a:p>
          </p:txBody>
        </p:sp>
        <p:graphicFrame>
          <p:nvGraphicFramePr>
            <p:cNvPr id="83983" name="Object 15"/>
            <p:cNvGraphicFramePr>
              <a:graphicFrameLocks noChangeAspect="1"/>
            </p:cNvGraphicFramePr>
            <p:nvPr/>
          </p:nvGraphicFramePr>
          <p:xfrm>
            <a:off x="1996" y="678"/>
            <a:ext cx="694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14" name="Equation" r:id="rId3" imgW="1104840" imgH="304560" progId="Equation.DSMT4">
                    <p:embed/>
                  </p:oleObj>
                </mc:Choice>
                <mc:Fallback>
                  <p:oleObj name="Equation" r:id="rId3" imgW="1104840" imgH="30456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6" y="678"/>
                          <a:ext cx="694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3984" name="Group 16"/>
          <p:cNvGrpSpPr>
            <a:grpSpLocks/>
          </p:cNvGrpSpPr>
          <p:nvPr/>
        </p:nvGrpSpPr>
        <p:grpSpPr bwMode="auto">
          <a:xfrm>
            <a:off x="827089" y="5790208"/>
            <a:ext cx="4968875" cy="519112"/>
            <a:chOff x="475" y="935"/>
            <a:chExt cx="3130" cy="327"/>
          </a:xfrm>
        </p:grpSpPr>
        <p:sp>
          <p:nvSpPr>
            <p:cNvPr id="83985" name="Rectangle 17"/>
            <p:cNvSpPr>
              <a:spLocks noChangeArrowheads="1"/>
            </p:cNvSpPr>
            <p:nvPr/>
          </p:nvSpPr>
          <p:spPr bwMode="auto">
            <a:xfrm>
              <a:off x="475" y="935"/>
              <a:ext cx="31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 dirty="0"/>
                <a:t>τ</a:t>
              </a:r>
              <a:r>
                <a:rPr lang="zh-CN" altLang="en-US" b="1" dirty="0"/>
                <a:t>：</a:t>
              </a:r>
              <a:r>
                <a:rPr lang="en-US" altLang="zh-CN" b="1" i="1" dirty="0"/>
                <a:t>τ</a:t>
              </a:r>
              <a:r>
                <a:rPr lang="en-US" altLang="zh-CN" b="1" dirty="0"/>
                <a:t>(</a:t>
              </a:r>
              <a:r>
                <a:rPr lang="en-US" altLang="zh-CN" b="1" i="1" dirty="0"/>
                <a:t>n</a:t>
              </a:r>
              <a:r>
                <a:rPr lang="en-US" altLang="zh-CN" b="1" dirty="0"/>
                <a:t>)</a:t>
              </a:r>
              <a:r>
                <a:rPr lang="zh-CN" altLang="en-US" b="1" dirty="0"/>
                <a:t>＝</a:t>
              </a:r>
              <a:r>
                <a:rPr lang="en-US" altLang="zh-CN" b="1" dirty="0"/>
                <a:t>|</a:t>
              </a:r>
              <a:r>
                <a:rPr lang="en-US" altLang="zh-CN" b="1" i="1" dirty="0"/>
                <a:t>n</a:t>
              </a:r>
              <a:r>
                <a:rPr lang="en-US" altLang="zh-CN" b="1" dirty="0"/>
                <a:t>|</a:t>
              </a:r>
              <a:r>
                <a:rPr lang="zh-CN" altLang="en-US" b="1" dirty="0"/>
                <a:t>＋</a:t>
              </a:r>
              <a:r>
                <a:rPr lang="en-US" altLang="zh-CN" b="1" dirty="0"/>
                <a:t>1,</a:t>
              </a:r>
              <a:r>
                <a:rPr lang="zh-CN" altLang="en-US" b="1" dirty="0"/>
                <a:t>　　　　　</a:t>
              </a:r>
              <a:endParaRPr lang="zh-CN" altLang="en-US" sz="2400" dirty="0"/>
            </a:p>
          </p:txBody>
        </p:sp>
        <p:graphicFrame>
          <p:nvGraphicFramePr>
            <p:cNvPr id="83986" name="Object 18"/>
            <p:cNvGraphicFramePr>
              <a:graphicFrameLocks noChangeAspect="1"/>
            </p:cNvGraphicFramePr>
            <p:nvPr/>
          </p:nvGraphicFramePr>
          <p:xfrm>
            <a:off x="2381" y="1002"/>
            <a:ext cx="694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15" name="Equation" r:id="rId5" imgW="1104840" imgH="304560" progId="Equation.DSMT4">
                    <p:embed/>
                  </p:oleObj>
                </mc:Choice>
                <mc:Fallback>
                  <p:oleObj name="Equation" r:id="rId5" imgW="1104840" imgH="30456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1002"/>
                          <a:ext cx="694" cy="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3993" name="Rectangle 25"/>
          <p:cNvSpPr>
            <a:spLocks noChangeArrowheads="1"/>
          </p:cNvSpPr>
          <p:nvPr/>
        </p:nvSpPr>
        <p:spPr bwMode="auto">
          <a:xfrm>
            <a:off x="7334696" y="5069483"/>
            <a:ext cx="170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/>
              <a:t>（</a:t>
            </a:r>
            <a:r>
              <a:rPr lang="zh-CN" altLang="en-US" b="1" dirty="0">
                <a:solidFill>
                  <a:srgbClr val="CC0099"/>
                </a:solidFill>
              </a:rPr>
              <a:t>不是</a:t>
            </a:r>
            <a:r>
              <a:rPr lang="zh-CN" altLang="en-US" b="1" dirty="0"/>
              <a:t>）</a:t>
            </a:r>
            <a:r>
              <a:rPr lang="zh-CN" altLang="en-US" dirty="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7460555" y="5645745"/>
            <a:ext cx="1431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 dirty="0"/>
              <a:t>（</a:t>
            </a:r>
            <a:r>
              <a:rPr lang="zh-CN" altLang="en-US" b="1" dirty="0">
                <a:solidFill>
                  <a:srgbClr val="CC0099"/>
                </a:solidFill>
              </a:rPr>
              <a:t>是</a:t>
            </a:r>
            <a:r>
              <a:rPr lang="zh-CN" altLang="en-US" b="1" dirty="0"/>
              <a:t>）</a:t>
            </a:r>
            <a:r>
              <a:rPr lang="zh-CN" altLang="en-US" sz="1400" dirty="0">
                <a:solidFill>
                  <a:srgbClr val="CC0099"/>
                </a:solidFill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  <p:bldP spid="83993" grpId="0"/>
      <p:bldP spid="83994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1350</Words>
  <Application>Microsoft Office PowerPoint</Application>
  <PresentationFormat>全屏显示(4:3)</PresentationFormat>
  <Paragraphs>170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Times New Roman</vt:lpstr>
      <vt:lpstr>宋体</vt:lpstr>
      <vt:lpstr>Arial</vt:lpstr>
      <vt:lpstr>Wingdings</vt:lpstr>
      <vt:lpstr>黑体</vt:lpstr>
      <vt:lpstr>楷体_GB2312</vt:lpstr>
      <vt:lpstr>Layers</vt:lpstr>
      <vt:lpstr>MathType 5.0 Equation</vt:lpstr>
      <vt:lpstr>MathType 6.0 Equation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lzx</dc:creator>
  <cp:lastModifiedBy>Xin Zhang</cp:lastModifiedBy>
  <cp:revision>51</cp:revision>
  <dcterms:created xsi:type="dcterms:W3CDTF">2004-02-13T15:49:42Z</dcterms:created>
  <dcterms:modified xsi:type="dcterms:W3CDTF">2019-03-06T11:52:01Z</dcterms:modified>
</cp:coreProperties>
</file>