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7"/>
  </p:notesMasterIdLst>
  <p:sldIdLst>
    <p:sldId id="256" r:id="rId3"/>
    <p:sldId id="257" r:id="rId4"/>
    <p:sldId id="258" r:id="rId5"/>
    <p:sldId id="259" r:id="rId6"/>
    <p:sldId id="298" r:id="rId7"/>
    <p:sldId id="299" r:id="rId8"/>
    <p:sldId id="300" r:id="rId9"/>
    <p:sldId id="272" r:id="rId10"/>
    <p:sldId id="260" r:id="rId11"/>
    <p:sldId id="301" r:id="rId12"/>
    <p:sldId id="302" r:id="rId13"/>
    <p:sldId id="303" r:id="rId14"/>
    <p:sldId id="304" r:id="rId15"/>
    <p:sldId id="282" r:id="rId16"/>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6">
          <p15:clr>
            <a:srgbClr val="A4A3A4"/>
          </p15:clr>
        </p15:guide>
        <p15:guide id="2" pos="3984">
          <p15:clr>
            <a:srgbClr val="A4A3A4"/>
          </p15:clr>
        </p15:guide>
        <p15:guide id="3" orient="horz" pos="438">
          <p15:clr>
            <a:srgbClr val="A4A3A4"/>
          </p15:clr>
        </p15:guide>
        <p15:guide id="4" pos="173">
          <p15:clr>
            <a:srgbClr val="A4A3A4"/>
          </p15:clr>
        </p15:guide>
        <p15:guide id="5" pos="74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42E"/>
    <a:srgbClr val="7D5C4B"/>
    <a:srgbClr val="936442"/>
    <a:srgbClr val="62432C"/>
    <a:srgbClr val="BD8E6B"/>
    <a:srgbClr val="7A4E33"/>
    <a:srgbClr val="B98763"/>
    <a:srgbClr val="FDB28D"/>
    <a:srgbClr val="6A5654"/>
    <a:srgbClr val="FED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914" autoAdjust="0"/>
    <p:restoredTop sz="94660"/>
  </p:normalViewPr>
  <p:slideViewPr>
    <p:cSldViewPr snapToGrid="0" showGuides="1">
      <p:cViewPr varScale="1">
        <p:scale>
          <a:sx n="82" d="100"/>
          <a:sy n="82" d="100"/>
        </p:scale>
        <p:origin x="355" y="72"/>
      </p:cViewPr>
      <p:guideLst>
        <p:guide orient="horz" pos="2106"/>
        <p:guide pos="3984"/>
        <p:guide orient="horz" pos="438"/>
        <p:guide pos="173"/>
        <p:guide pos="74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F35D8D-4624-467E-9C4A-235E25C1C340}" type="datetimeFigureOut">
              <a:rPr lang="zh-CN" altLang="en-US" smtClean="0"/>
              <a:t>2022/10/28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75AECB-AC6B-4240-B5AA-0E5AD4773A5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14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地面网络采用CDN，ISP将内容注入CDN服务器。卫星网络采用SCDN，ISP通过地面站将内容注入卫星。因为用户能够从CDN服务器和卫星就近获得内容，所以CDN和SCDN提升了SGIN内容分发的服务质量。</a:t>
            </a:r>
          </a:p>
        </p:txBody>
      </p:sp>
      <p:sp>
        <p:nvSpPr>
          <p:cNvPr id="4" name="灯片编号占位符 3"/>
          <p:cNvSpPr>
            <a:spLocks noGrp="1"/>
          </p:cNvSpPr>
          <p:nvPr>
            <p:ph type="sldNum" sz="quarter" idx="5"/>
          </p:nvPr>
        </p:nvSpPr>
        <p:spPr/>
        <p:txBody>
          <a:bodyPr/>
          <a:lstStyle/>
          <a:p>
            <a:fld id="{2375AECB-AC6B-4240-B5AA-0E5AD4773A5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联合优化中继卫星中的功率分配（PA）和任务调度，最大化所有用户卫星上成功调度任务的最小数量</a:t>
            </a:r>
          </a:p>
        </p:txBody>
      </p:sp>
      <p:sp>
        <p:nvSpPr>
          <p:cNvPr id="4" name="灯片编号占位符 3"/>
          <p:cNvSpPr>
            <a:spLocks noGrp="1"/>
          </p:cNvSpPr>
          <p:nvPr>
            <p:ph type="sldNum" sz="quarter" idx="5"/>
          </p:nvPr>
        </p:nvSpPr>
        <p:spPr/>
        <p:txBody>
          <a:bodyPr/>
          <a:lstStyle/>
          <a:p>
            <a:fld id="{2375AECB-AC6B-4240-B5AA-0E5AD4773A5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2375AECB-AC6B-4240-B5AA-0E5AD4773A5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2022/10/28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t>2022/10/28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513D735-1108-4BEB-A681-E59309D1190A}" type="slidenum">
              <a:rPr lang="zh-CN" altLang="en-US" smtClean="0"/>
              <a:t>‹#›</a:t>
            </a:fld>
            <a:endParaRPr lang="zh-CN" altLang="en-US"/>
          </a:p>
        </p:txBody>
      </p:sp>
      <p:sp>
        <p:nvSpPr>
          <p:cNvPr id="11" name="TextBox 10"/>
          <p:cNvSpPr txBox="1"/>
          <p:nvPr userDrawn="1"/>
        </p:nvSpPr>
        <p:spPr>
          <a:xfrm>
            <a:off x="1617418" y="6739570"/>
            <a:ext cx="1224136" cy="118430"/>
          </a:xfrm>
          <a:prstGeom prst="rect">
            <a:avLst/>
          </a:prstGeom>
          <a:noFill/>
        </p:spPr>
        <p:txBody>
          <a:bodyPr wrap="square" rtlCol="0">
            <a:spAutoFit/>
          </a:bodyPr>
          <a:lstStyle/>
          <a:p>
            <a:pPr>
              <a:lnSpc>
                <a:spcPct val="200000"/>
              </a:lnSpc>
            </a:pPr>
            <a:r>
              <a:rPr lang="en-US" altLang="zh-CN" sz="100" dirty="0">
                <a:solidFill>
                  <a:prstClr val="black"/>
                </a:solidFill>
                <a:latin typeface="微软雅黑" panose="020B0503020204020204" pitchFamily="34" charset="-122"/>
                <a:hlinkClick r:id="rId2"/>
              </a:rPr>
              <a:t>PPT</a:t>
            </a:r>
            <a:r>
              <a:rPr lang="zh-CN" altLang="en-US" sz="100" dirty="0">
                <a:solidFill>
                  <a:prstClr val="black"/>
                </a:solidFill>
                <a:latin typeface="微软雅黑" panose="020B0503020204020204" pitchFamily="34" charset="-122"/>
                <a:hlinkClick r:id="rId2"/>
              </a:rPr>
              <a:t>下载</a:t>
            </a:r>
            <a:r>
              <a:rPr lang="zh-CN" altLang="en-US" sz="100" dirty="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http://www.1ppt.com/xiazai/</a:t>
            </a: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8696693-27DF-4DFD-9B37-9F296693683D}" type="datetimeFigureOut">
              <a:rPr lang="zh-CN" altLang="en-US" smtClean="0"/>
              <a:t>2022/10/28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513D735-1108-4BEB-A681-E59309D1190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A242E"/>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96693-27DF-4DFD-9B37-9F296693683D}" type="datetimeFigureOut">
              <a:rPr lang="zh-CN" altLang="en-US" smtClean="0"/>
              <a:t>2022/10/28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3D735-1108-4BEB-A681-E59309D1190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9242776" y="1967353"/>
            <a:ext cx="4537622" cy="4890647"/>
            <a:chOff x="9706707" y="2734699"/>
            <a:chExt cx="3825664" cy="4123301"/>
          </a:xfrm>
        </p:grpSpPr>
        <p:sp>
          <p:nvSpPr>
            <p:cNvPr id="6" name="矩形 5"/>
            <p:cNvSpPr/>
            <p:nvPr/>
          </p:nvSpPr>
          <p:spPr>
            <a:xfrm rot="18821068">
              <a:off x="10056022" y="4740946"/>
              <a:ext cx="3071447" cy="1124445"/>
            </a:xfrm>
            <a:prstGeom prst="rect">
              <a:avLst/>
            </a:prstGeom>
            <a:noFill/>
            <a:ln w="38100">
              <a:solidFill>
                <a:srgbClr val="7A4E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矩形 9"/>
            <p:cNvSpPr/>
            <p:nvPr/>
          </p:nvSpPr>
          <p:spPr>
            <a:xfrm rot="18821068">
              <a:off x="10667372" y="2941147"/>
              <a:ext cx="3071447" cy="2658551"/>
            </a:xfrm>
            <a:prstGeom prst="rect">
              <a:avLst/>
            </a:prstGeom>
            <a:noFill/>
            <a:ln w="38100">
              <a:gradFill>
                <a:gsLst>
                  <a:gs pos="55000">
                    <a:srgbClr val="FDB28D"/>
                  </a:gs>
                  <a:gs pos="0">
                    <a:srgbClr val="7A4E33"/>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等腰三角形 4"/>
            <p:cNvSpPr/>
            <p:nvPr/>
          </p:nvSpPr>
          <p:spPr>
            <a:xfrm>
              <a:off x="9706707" y="4360984"/>
              <a:ext cx="2485293" cy="2497016"/>
            </a:xfrm>
            <a:prstGeom prst="triangle">
              <a:avLst>
                <a:gd name="adj" fmla="val 100000"/>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6" name="组合 15"/>
          <p:cNvGrpSpPr/>
          <p:nvPr/>
        </p:nvGrpSpPr>
        <p:grpSpPr>
          <a:xfrm rot="10800000">
            <a:off x="-1589347" y="5937"/>
            <a:ext cx="4537622" cy="4890647"/>
            <a:chOff x="9706707" y="2734699"/>
            <a:chExt cx="3825664" cy="4123301"/>
          </a:xfrm>
        </p:grpSpPr>
        <p:sp>
          <p:nvSpPr>
            <p:cNvPr id="17" name="矩形 16"/>
            <p:cNvSpPr/>
            <p:nvPr/>
          </p:nvSpPr>
          <p:spPr>
            <a:xfrm rot="18821068">
              <a:off x="10056022" y="4740946"/>
              <a:ext cx="3071447" cy="1124445"/>
            </a:xfrm>
            <a:prstGeom prst="rect">
              <a:avLst/>
            </a:prstGeom>
            <a:noFill/>
            <a:ln w="38100">
              <a:solidFill>
                <a:srgbClr val="7A4E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矩形 17"/>
            <p:cNvSpPr/>
            <p:nvPr/>
          </p:nvSpPr>
          <p:spPr>
            <a:xfrm rot="18821068">
              <a:off x="10667372" y="2941147"/>
              <a:ext cx="3071447" cy="2658551"/>
            </a:xfrm>
            <a:prstGeom prst="rect">
              <a:avLst/>
            </a:prstGeom>
            <a:noFill/>
            <a:ln w="38100">
              <a:gradFill>
                <a:gsLst>
                  <a:gs pos="55000">
                    <a:srgbClr val="FDB28D"/>
                  </a:gs>
                  <a:gs pos="0">
                    <a:srgbClr val="7A4E33"/>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等腰三角形 18"/>
            <p:cNvSpPr/>
            <p:nvPr/>
          </p:nvSpPr>
          <p:spPr>
            <a:xfrm>
              <a:off x="9706707" y="4360984"/>
              <a:ext cx="2485293" cy="2497016"/>
            </a:xfrm>
            <a:prstGeom prst="triangle">
              <a:avLst>
                <a:gd name="adj" fmla="val 100000"/>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0" name="文本框 19"/>
          <p:cNvSpPr txBox="1"/>
          <p:nvPr/>
        </p:nvSpPr>
        <p:spPr>
          <a:xfrm>
            <a:off x="4796532" y="1730543"/>
            <a:ext cx="2598938" cy="1200329"/>
          </a:xfrm>
          <a:prstGeom prst="rect">
            <a:avLst/>
          </a:prstGeom>
          <a:noFill/>
        </p:spPr>
        <p:txBody>
          <a:bodyPr wrap="square" rtlCol="0">
            <a:spAutoFit/>
          </a:bodyPr>
          <a:lstStyle/>
          <a:p>
            <a:pPr algn="dist"/>
            <a:r>
              <a:rPr lang="en-US" altLang="zh-CN" sz="7200" dirty="0">
                <a:gradFill>
                  <a:gsLst>
                    <a:gs pos="98701">
                      <a:srgbClr val="7A4E33"/>
                    </a:gs>
                    <a:gs pos="83139">
                      <a:srgbClr val="FDB28D"/>
                    </a:gs>
                    <a:gs pos="47000">
                      <a:srgbClr val="FDB28D"/>
                    </a:gs>
                    <a:gs pos="0">
                      <a:srgbClr val="7A4E33"/>
                    </a:gs>
                  </a:gsLst>
                  <a:lin ang="0" scaled="0"/>
                </a:gradFill>
                <a:latin typeface="Agency FB" panose="020B0503020202020204" pitchFamily="34" charset="0"/>
                <a:cs typeface="+mn-ea"/>
                <a:sym typeface="+mn-lt"/>
              </a:rPr>
              <a:t>2022</a:t>
            </a:r>
            <a:endParaRPr lang="zh-CN" altLang="en-US" sz="7200" dirty="0">
              <a:gradFill>
                <a:gsLst>
                  <a:gs pos="98701">
                    <a:srgbClr val="7A4E33"/>
                  </a:gs>
                  <a:gs pos="83139">
                    <a:srgbClr val="FDB28D"/>
                  </a:gs>
                  <a:gs pos="47000">
                    <a:srgbClr val="FDB28D"/>
                  </a:gs>
                  <a:gs pos="0">
                    <a:srgbClr val="7A4E33"/>
                  </a:gs>
                </a:gsLst>
                <a:lin ang="0" scaled="0"/>
              </a:gradFill>
              <a:latin typeface="Agency FB" panose="020B0503020202020204" pitchFamily="34" charset="0"/>
              <a:cs typeface="+mn-ea"/>
              <a:sym typeface="+mn-lt"/>
            </a:endParaRPr>
          </a:p>
        </p:txBody>
      </p:sp>
      <p:sp>
        <p:nvSpPr>
          <p:cNvPr id="21" name="文本框 20"/>
          <p:cNvSpPr txBox="1"/>
          <p:nvPr/>
        </p:nvSpPr>
        <p:spPr>
          <a:xfrm>
            <a:off x="3062232" y="2779485"/>
            <a:ext cx="6067536" cy="1200329"/>
          </a:xfrm>
          <a:prstGeom prst="rect">
            <a:avLst/>
          </a:prstGeom>
          <a:noFill/>
        </p:spPr>
        <p:txBody>
          <a:bodyPr wrap="square" rtlCol="0">
            <a:spAutoFit/>
          </a:bodyPr>
          <a:lstStyle/>
          <a:p>
            <a:pPr algn="dist"/>
            <a:r>
              <a:rPr lang="zh-CN" altLang="en-US" sz="7200" dirty="0">
                <a:gradFill>
                  <a:gsLst>
                    <a:gs pos="98701">
                      <a:srgbClr val="7A4E33"/>
                    </a:gs>
                    <a:gs pos="83139">
                      <a:srgbClr val="FDB28D"/>
                    </a:gs>
                    <a:gs pos="47000">
                      <a:srgbClr val="FDB28D"/>
                    </a:gs>
                    <a:gs pos="0">
                      <a:srgbClr val="7A4E33"/>
                    </a:gs>
                  </a:gsLst>
                  <a:lin ang="0" scaled="0"/>
                </a:gradFill>
                <a:latin typeface="汉仪大黑简" panose="02010609000101010101" pitchFamily="49" charset="-122"/>
                <a:ea typeface="汉仪大黑简" panose="02010609000101010101" pitchFamily="49" charset="-122"/>
                <a:cs typeface="+mn-ea"/>
                <a:sym typeface="+mn-lt"/>
              </a:rPr>
              <a:t>卫星通信链路</a:t>
            </a:r>
          </a:p>
        </p:txBody>
      </p:sp>
      <p:sp>
        <p:nvSpPr>
          <p:cNvPr id="23" name="矩形 22"/>
          <p:cNvSpPr/>
          <p:nvPr/>
        </p:nvSpPr>
        <p:spPr>
          <a:xfrm>
            <a:off x="5779774" y="4916070"/>
            <a:ext cx="632453" cy="31227"/>
          </a:xfrm>
          <a:prstGeom prst="rect">
            <a:avLst/>
          </a:prstGeom>
          <a:gradFill>
            <a:gsLst>
              <a:gs pos="100000">
                <a:srgbClr val="7A4E33"/>
              </a:gs>
              <a:gs pos="47000">
                <a:srgbClr val="FDB28D"/>
              </a:gs>
              <a:gs pos="0">
                <a:srgbClr val="7A4E3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23"/>
          <p:cNvSpPr/>
          <p:nvPr/>
        </p:nvSpPr>
        <p:spPr>
          <a:xfrm>
            <a:off x="5148132" y="4263276"/>
            <a:ext cx="2092960" cy="369332"/>
          </a:xfrm>
          <a:prstGeom prst="rect">
            <a:avLst/>
          </a:prstGeom>
        </p:spPr>
        <p:txBody>
          <a:bodyPr wrap="square">
            <a:spAutoFit/>
          </a:bodyPr>
          <a:lstStyle/>
          <a:p>
            <a:pPr algn="ctr"/>
            <a:r>
              <a:rPr lang="zh-CN" altLang="en-US" dirty="0">
                <a:solidFill>
                  <a:schemeClr val="bg1"/>
                </a:solidFill>
                <a:cs typeface="+mn-ea"/>
                <a:sym typeface="+mn-lt"/>
              </a:rPr>
              <a:t>汇报人：汪蔷蔷</a:t>
            </a: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750"/>
                                        <p:tgtEl>
                                          <p:spTgt spid="20"/>
                                        </p:tgtEl>
                                      </p:cBhvr>
                                    </p:animEffect>
                                    <p:anim calcmode="lin" valueType="num">
                                      <p:cBhvr>
                                        <p:cTn id="15" dur="750" fill="hold"/>
                                        <p:tgtEl>
                                          <p:spTgt spid="20"/>
                                        </p:tgtEl>
                                        <p:attrNameLst>
                                          <p:attrName>ppt_x</p:attrName>
                                        </p:attrNameLst>
                                      </p:cBhvr>
                                      <p:tavLst>
                                        <p:tav tm="0">
                                          <p:val>
                                            <p:strVal val="#ppt_x"/>
                                          </p:val>
                                        </p:tav>
                                        <p:tav tm="100000">
                                          <p:val>
                                            <p:strVal val="#ppt_x"/>
                                          </p:val>
                                        </p:tav>
                                      </p:tavLst>
                                    </p:anim>
                                    <p:anim calcmode="lin" valueType="num">
                                      <p:cBhvr>
                                        <p:cTn id="16" dur="750" fill="hold"/>
                                        <p:tgtEl>
                                          <p:spTgt spid="20"/>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750"/>
                                        <p:tgtEl>
                                          <p:spTgt spid="21"/>
                                        </p:tgtEl>
                                      </p:cBhvr>
                                    </p:animEffect>
                                    <p:anim calcmode="lin" valueType="num">
                                      <p:cBhvr>
                                        <p:cTn id="20" dur="750" fill="hold"/>
                                        <p:tgtEl>
                                          <p:spTgt spid="21"/>
                                        </p:tgtEl>
                                        <p:attrNameLst>
                                          <p:attrName>ppt_x</p:attrName>
                                        </p:attrNameLst>
                                      </p:cBhvr>
                                      <p:tavLst>
                                        <p:tav tm="0">
                                          <p:val>
                                            <p:strVal val="#ppt_x"/>
                                          </p:val>
                                        </p:tav>
                                        <p:tav tm="100000">
                                          <p:val>
                                            <p:strVal val="#ppt_x"/>
                                          </p:val>
                                        </p:tav>
                                      </p:tavLst>
                                    </p:anim>
                                    <p:anim calcmode="lin" valueType="num">
                                      <p:cBhvr>
                                        <p:cTn id="21" dur="750" fill="hold"/>
                                        <p:tgtEl>
                                          <p:spTgt spid="2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6" presetClass="entr" presetSubtype="37"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outVertical)">
                                      <p:cBhvr>
                                        <p:cTn id="25" dur="500"/>
                                        <p:tgtEl>
                                          <p:spTgt spid="23"/>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750"/>
                                        <p:tgtEl>
                                          <p:spTgt spid="24"/>
                                        </p:tgtEl>
                                      </p:cBhvr>
                                    </p:animEffect>
                                    <p:anim calcmode="lin" valueType="num">
                                      <p:cBhvr>
                                        <p:cTn id="30" dur="750" fill="hold"/>
                                        <p:tgtEl>
                                          <p:spTgt spid="24"/>
                                        </p:tgtEl>
                                        <p:attrNameLst>
                                          <p:attrName>ppt_x</p:attrName>
                                        </p:attrNameLst>
                                      </p:cBhvr>
                                      <p:tavLst>
                                        <p:tav tm="0">
                                          <p:val>
                                            <p:strVal val="#ppt_x"/>
                                          </p:val>
                                        </p:tav>
                                        <p:tav tm="100000">
                                          <p:val>
                                            <p:strVal val="#ppt_x"/>
                                          </p:val>
                                        </p:tav>
                                      </p:tavLst>
                                    </p:anim>
                                    <p:anim calcmode="lin" valueType="num">
                                      <p:cBhvr>
                                        <p:cTn id="31" dur="75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animBg="1"/>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5565775" y="1218565"/>
            <a:ext cx="6291580" cy="2906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81000" y="-10160"/>
            <a:ext cx="441960" cy="706755"/>
          </a:xfrm>
          <a:prstGeom prst="rect">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p:cNvSpPr txBox="1"/>
          <p:nvPr/>
        </p:nvSpPr>
        <p:spPr>
          <a:xfrm>
            <a:off x="993140" y="294640"/>
            <a:ext cx="3791585" cy="521970"/>
          </a:xfrm>
          <a:prstGeom prst="rect">
            <a:avLst/>
          </a:prstGeom>
          <a:noFill/>
        </p:spPr>
        <p:txBody>
          <a:bodyPr wrap="square" rtlCol="0">
            <a:spAutoFit/>
          </a:bodyPr>
          <a:lstStyle/>
          <a:p>
            <a:pPr algn="dist"/>
            <a:r>
              <a:rPr lang="zh-CN" altLang="en-US" sz="2800" dirty="0">
                <a:gradFill>
                  <a:gsLst>
                    <a:gs pos="0">
                      <a:srgbClr val="7A4E33"/>
                    </a:gs>
                    <a:gs pos="56000">
                      <a:srgbClr val="FDB28D"/>
                    </a:gs>
                    <a:gs pos="100000">
                      <a:srgbClr val="7A4E33"/>
                    </a:gs>
                  </a:gsLst>
                  <a:lin ang="0" scaled="0"/>
                </a:gradFill>
                <a:cs typeface="+mn-ea"/>
                <a:sym typeface="+mn-lt"/>
              </a:rPr>
              <a:t>星地间链路信道模型 </a:t>
            </a:r>
          </a:p>
        </p:txBody>
      </p:sp>
      <p:sp>
        <p:nvSpPr>
          <p:cNvPr id="2" name="文本框 1"/>
          <p:cNvSpPr txBox="1"/>
          <p:nvPr/>
        </p:nvSpPr>
        <p:spPr>
          <a:xfrm>
            <a:off x="192405" y="5462270"/>
            <a:ext cx="11816080" cy="1014730"/>
          </a:xfrm>
          <a:prstGeom prst="rect">
            <a:avLst/>
          </a:prstGeom>
          <a:noFill/>
        </p:spPr>
        <p:txBody>
          <a:bodyPr wrap="square" rtlCol="0">
            <a:spAutoFit/>
          </a:bodyPr>
          <a:lstStyle/>
          <a:p>
            <a:pPr algn="just" fontAlgn="auto">
              <a:lnSpc>
                <a:spcPts val="2400"/>
              </a:lnSpc>
            </a:pPr>
            <a:r>
              <a:rPr>
                <a:solidFill>
                  <a:schemeClr val="bg1"/>
                </a:solidFill>
                <a:latin typeface="Times New Roman" panose="02020603050405020304" charset="0"/>
                <a:cs typeface="Times New Roman" panose="02020603050405020304" charset="0"/>
              </a:rPr>
              <a:t>Zhang, Shanghong and Cui, Gaofeng and Long, Yating and Wang, Weidong, "</a:t>
            </a:r>
            <a:r>
              <a:rPr b="1">
                <a:solidFill>
                  <a:schemeClr val="bg1"/>
                </a:solidFill>
                <a:latin typeface="Times New Roman" panose="02020603050405020304" charset="0"/>
                <a:cs typeface="Times New Roman" panose="02020603050405020304" charset="0"/>
              </a:rPr>
              <a:t>Joint computing and communication resource allocation for satellite communication networks with edge computing</a:t>
            </a:r>
            <a:r>
              <a:rPr>
                <a:solidFill>
                  <a:schemeClr val="bg1"/>
                </a:solidFill>
                <a:latin typeface="Times New Roman" panose="02020603050405020304" charset="0"/>
                <a:cs typeface="Times New Roman" panose="02020603050405020304" charset="0"/>
              </a:rPr>
              <a:t>," China Communications, vol. 18, no. 7, pp. 236-252, July 2021</a:t>
            </a:r>
            <a:endParaRPr lang="zh-CN">
              <a:solidFill>
                <a:schemeClr val="bg1"/>
              </a:solidFill>
              <a:latin typeface="Times New Roman" panose="02020603050405020304" charset="0"/>
              <a:cs typeface="Times New Roman" panose="02020603050405020304" charset="0"/>
            </a:endParaRPr>
          </a:p>
        </p:txBody>
      </p:sp>
      <p:sp>
        <p:nvSpPr>
          <p:cNvPr id="4" name="文本框 3"/>
          <p:cNvSpPr txBox="1"/>
          <p:nvPr/>
        </p:nvSpPr>
        <p:spPr>
          <a:xfrm>
            <a:off x="325755" y="5093970"/>
            <a:ext cx="1249045" cy="368300"/>
          </a:xfrm>
          <a:prstGeom prst="rect">
            <a:avLst/>
          </a:prstGeom>
          <a:noFill/>
          <a:ln w="28575" cmpd="sng">
            <a:solidFill>
              <a:schemeClr val="accent1">
                <a:shade val="50000"/>
              </a:schemeClr>
            </a:solidFill>
            <a:prstDash val="solid"/>
          </a:ln>
        </p:spPr>
        <p:txBody>
          <a:bodyPr wrap="square" rtlCol="0">
            <a:spAutoFit/>
          </a:bodyPr>
          <a:lstStyle/>
          <a:p>
            <a:r>
              <a:rPr lang="zh-CN" altLang="en-US">
                <a:solidFill>
                  <a:schemeClr val="bg1"/>
                </a:solidFill>
                <a:sym typeface="+mn-ea"/>
              </a:rPr>
              <a:t>参考文献：</a:t>
            </a:r>
            <a:endParaRPr lang="en-US" altLang="zh-CN"/>
          </a:p>
        </p:txBody>
      </p:sp>
      <p:sp>
        <p:nvSpPr>
          <p:cNvPr id="7" name="文本框 6"/>
          <p:cNvSpPr txBox="1"/>
          <p:nvPr/>
        </p:nvSpPr>
        <p:spPr>
          <a:xfrm>
            <a:off x="5566410" y="1414145"/>
            <a:ext cx="6290945" cy="2515235"/>
          </a:xfrm>
          <a:prstGeom prst="rect">
            <a:avLst/>
          </a:prstGeom>
          <a:noFill/>
        </p:spPr>
        <p:txBody>
          <a:bodyPr wrap="square" rtlCol="0">
            <a:spAutoFit/>
          </a:bodyPr>
          <a:lstStyle/>
          <a:p>
            <a:pPr marL="285750" indent="-285750" algn="just" fontAlgn="auto">
              <a:lnSpc>
                <a:spcPct val="125000"/>
              </a:lnSpc>
              <a:buFont typeface="Wingdings" panose="05000000000000000000" charset="0"/>
              <a:buChar char="l"/>
            </a:pPr>
            <a:r>
              <a:rPr lang="zh-CN" altLang="en-US" b="1">
                <a:solidFill>
                  <a:schemeClr val="bg1"/>
                </a:solidFill>
              </a:rPr>
              <a:t>卫星可以为终端用户提供低成本、低功耗、宽覆盖和高通量服务，将边缘计算技术引入卫星通信网络</a:t>
            </a:r>
            <a:r>
              <a:rPr lang="en-US" altLang="zh-CN" b="1">
                <a:solidFill>
                  <a:schemeClr val="bg1"/>
                </a:solidFill>
              </a:rPr>
              <a:t>(</a:t>
            </a:r>
            <a:r>
              <a:rPr lang="zh-CN" altLang="en-US" b="1">
                <a:solidFill>
                  <a:schemeClr val="bg1"/>
                </a:solidFill>
              </a:rPr>
              <a:t>SCN</a:t>
            </a:r>
            <a:r>
              <a:rPr lang="en-US" altLang="zh-CN" b="1">
                <a:solidFill>
                  <a:schemeClr val="bg1"/>
                </a:solidFill>
              </a:rPr>
              <a:t>)</a:t>
            </a:r>
            <a:r>
              <a:rPr lang="zh-CN" altLang="en-US" b="1">
                <a:solidFill>
                  <a:schemeClr val="bg1"/>
                </a:solidFill>
              </a:rPr>
              <a:t>，以进一步提高SCN中对于具有计算密集型应用的终端用户的服务质量。</a:t>
            </a:r>
          </a:p>
          <a:p>
            <a:pPr algn="just" fontAlgn="auto">
              <a:lnSpc>
                <a:spcPct val="125000"/>
              </a:lnSpc>
            </a:pPr>
            <a:endParaRPr lang="zh-CN" altLang="en-US" b="1">
              <a:solidFill>
                <a:schemeClr val="bg1"/>
              </a:solidFill>
            </a:endParaRPr>
          </a:p>
          <a:p>
            <a:pPr marL="285750" indent="-285750" algn="just" fontAlgn="auto">
              <a:lnSpc>
                <a:spcPct val="125000"/>
              </a:lnSpc>
              <a:buFont typeface="Wingdings" panose="05000000000000000000" charset="0"/>
              <a:buChar char="l"/>
            </a:pPr>
            <a:r>
              <a:rPr lang="zh-CN" altLang="en-US" b="1">
                <a:solidFill>
                  <a:schemeClr val="bg1"/>
                </a:solidFill>
                <a:sym typeface="+mn-ea"/>
              </a:rPr>
              <a:t>卫星</a:t>
            </a:r>
            <a:r>
              <a:rPr lang="en-US" altLang="zh-CN" b="1">
                <a:solidFill>
                  <a:schemeClr val="bg1"/>
                </a:solidFill>
                <a:sym typeface="+mn-ea"/>
              </a:rPr>
              <a:t>EMC</a:t>
            </a:r>
            <a:r>
              <a:rPr lang="zh-CN" altLang="en-US" b="1">
                <a:solidFill>
                  <a:schemeClr val="bg1"/>
                </a:solidFill>
                <a:sym typeface="+mn-ea"/>
              </a:rPr>
              <a:t>框架： </a:t>
            </a:r>
            <a:r>
              <a:rPr lang="en-US" altLang="zh-CN" b="1">
                <a:solidFill>
                  <a:schemeClr val="bg1"/>
                </a:solidFill>
              </a:rPr>
              <a:t>MEC</a:t>
            </a:r>
            <a:r>
              <a:rPr lang="zh-CN" altLang="en-US" b="1">
                <a:solidFill>
                  <a:schemeClr val="bg1"/>
                </a:solidFill>
              </a:rPr>
              <a:t>服务器部署于卫星和地面网关站，用户终端可以将计算密集型应用卸载到卫星</a:t>
            </a:r>
            <a:r>
              <a:rPr lang="en-US" altLang="zh-CN" b="1">
                <a:solidFill>
                  <a:schemeClr val="bg1"/>
                </a:solidFill>
              </a:rPr>
              <a:t>/</a:t>
            </a:r>
            <a:r>
              <a:rPr lang="zh-CN" altLang="en-US" b="1">
                <a:solidFill>
                  <a:schemeClr val="bg1"/>
                </a:solidFill>
              </a:rPr>
              <a:t>网关</a:t>
            </a:r>
          </a:p>
        </p:txBody>
      </p:sp>
      <p:pic>
        <p:nvPicPr>
          <p:cNvPr id="14" name="图片 13"/>
          <p:cNvPicPr>
            <a:picLocks noChangeAspect="1"/>
          </p:cNvPicPr>
          <p:nvPr/>
        </p:nvPicPr>
        <p:blipFill>
          <a:blip r:embed="rId3"/>
          <a:stretch>
            <a:fillRect/>
          </a:stretch>
        </p:blipFill>
        <p:spPr>
          <a:xfrm>
            <a:off x="275590" y="876935"/>
            <a:ext cx="4955540" cy="41700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81000" y="-10160"/>
            <a:ext cx="441960" cy="706755"/>
          </a:xfrm>
          <a:prstGeom prst="rect">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993140" y="294640"/>
            <a:ext cx="3791585" cy="521970"/>
          </a:xfrm>
          <a:prstGeom prst="rect">
            <a:avLst/>
          </a:prstGeom>
          <a:noFill/>
        </p:spPr>
        <p:txBody>
          <a:bodyPr wrap="square" rtlCol="0">
            <a:spAutoFit/>
          </a:bodyPr>
          <a:lstStyle/>
          <a:p>
            <a:pPr algn="dist"/>
            <a:r>
              <a:rPr lang="zh-CN" altLang="en-US" sz="2800" dirty="0">
                <a:gradFill>
                  <a:gsLst>
                    <a:gs pos="0">
                      <a:srgbClr val="7A4E33"/>
                    </a:gs>
                    <a:gs pos="56000">
                      <a:srgbClr val="FDB28D"/>
                    </a:gs>
                    <a:gs pos="100000">
                      <a:srgbClr val="7A4E33"/>
                    </a:gs>
                  </a:gsLst>
                  <a:lin ang="0" scaled="0"/>
                </a:gradFill>
                <a:cs typeface="+mn-ea"/>
                <a:sym typeface="+mn-lt"/>
              </a:rPr>
              <a:t>星地间链路信道模型 </a:t>
            </a:r>
          </a:p>
        </p:txBody>
      </p:sp>
      <p:sp>
        <p:nvSpPr>
          <p:cNvPr id="4" name="文本框 3"/>
          <p:cNvSpPr txBox="1"/>
          <p:nvPr/>
        </p:nvSpPr>
        <p:spPr>
          <a:xfrm>
            <a:off x="350520" y="1075690"/>
            <a:ext cx="7404735" cy="3046095"/>
          </a:xfrm>
          <a:prstGeom prst="rect">
            <a:avLst/>
          </a:prstGeom>
          <a:noFill/>
        </p:spPr>
        <p:txBody>
          <a:bodyPr wrap="square" rtlCol="0">
            <a:spAutoFit/>
          </a:bodyPr>
          <a:lstStyle/>
          <a:p>
            <a:pPr marL="342900" indent="-342900">
              <a:buFont typeface="Wingdings" panose="05000000000000000000" charset="0"/>
              <a:buChar char="l"/>
            </a:pPr>
            <a:r>
              <a:rPr lang="zh-CN" altLang="en-US" sz="2400">
                <a:solidFill>
                  <a:schemeClr val="bg1"/>
                </a:solidFill>
              </a:rPr>
              <a:t>星地间链路的可实现数据速率（以bps为单位）：</a:t>
            </a:r>
          </a:p>
          <a:p>
            <a:pPr marL="342900" indent="-342900">
              <a:buFont typeface="Wingdings" panose="05000000000000000000" charset="0"/>
              <a:buChar char="l"/>
            </a:pPr>
            <a:endParaRPr lang="zh-CN" altLang="en-US" sz="2400">
              <a:solidFill>
                <a:schemeClr val="bg1"/>
              </a:solidFill>
            </a:endParaRPr>
          </a:p>
          <a:p>
            <a:pPr marL="342900" indent="-342900">
              <a:buFont typeface="Wingdings" panose="05000000000000000000" charset="0"/>
              <a:buChar char="l"/>
            </a:pPr>
            <a:endParaRPr lang="zh-CN" altLang="en-US" sz="2400">
              <a:solidFill>
                <a:schemeClr val="bg1"/>
              </a:solidFill>
            </a:endParaRPr>
          </a:p>
          <a:p>
            <a:pPr marL="342900" indent="-342900">
              <a:buFont typeface="Wingdings" panose="05000000000000000000" charset="0"/>
              <a:buChar char="l"/>
            </a:pPr>
            <a:endParaRPr lang="zh-CN" altLang="en-US" sz="2400">
              <a:solidFill>
                <a:schemeClr val="bg1"/>
              </a:solidFill>
            </a:endParaRPr>
          </a:p>
          <a:p>
            <a:pPr marL="342900" indent="-342900">
              <a:buFont typeface="Wingdings" panose="05000000000000000000" charset="0"/>
              <a:buChar char="l"/>
            </a:pPr>
            <a:endParaRPr lang="zh-CN" altLang="en-US" sz="2400">
              <a:solidFill>
                <a:schemeClr val="bg1"/>
              </a:solidFill>
            </a:endParaRPr>
          </a:p>
          <a:p>
            <a:pPr marL="342900" indent="-342900">
              <a:buFont typeface="Wingdings" panose="05000000000000000000" charset="0"/>
              <a:buChar char="l"/>
            </a:pPr>
            <a:endParaRPr lang="zh-CN" altLang="en-US" sz="2400">
              <a:solidFill>
                <a:schemeClr val="bg1"/>
              </a:solidFill>
            </a:endParaRPr>
          </a:p>
          <a:p>
            <a:pPr marL="342900" indent="-342900">
              <a:buFont typeface="Wingdings" panose="05000000000000000000" charset="0"/>
              <a:buChar char="l"/>
            </a:pPr>
            <a:endParaRPr lang="zh-CN" altLang="en-US" sz="2400">
              <a:solidFill>
                <a:schemeClr val="bg1"/>
              </a:solidFill>
            </a:endParaRPr>
          </a:p>
          <a:p>
            <a:pPr marL="342900" indent="-342900">
              <a:buFont typeface="Wingdings" panose="05000000000000000000" charset="0"/>
              <a:buChar char="l"/>
            </a:pPr>
            <a:r>
              <a:rPr lang="zh-CN" altLang="en-US" sz="2400">
                <a:solidFill>
                  <a:schemeClr val="bg1"/>
                </a:solidFill>
              </a:rPr>
              <a:t>用户终端到卫星的链路信噪比： </a:t>
            </a:r>
          </a:p>
        </p:txBody>
      </p:sp>
      <p:pic>
        <p:nvPicPr>
          <p:cNvPr id="6" name="图片 5"/>
          <p:cNvPicPr>
            <a:picLocks noChangeAspect="1"/>
          </p:cNvPicPr>
          <p:nvPr/>
        </p:nvPicPr>
        <p:blipFill>
          <a:blip r:embed="rId3"/>
          <a:stretch>
            <a:fillRect/>
          </a:stretch>
        </p:blipFill>
        <p:spPr>
          <a:xfrm>
            <a:off x="3912870" y="1783715"/>
            <a:ext cx="4366260" cy="777240"/>
          </a:xfrm>
          <a:prstGeom prst="rect">
            <a:avLst/>
          </a:prstGeom>
        </p:spPr>
      </p:pic>
      <p:sp>
        <p:nvSpPr>
          <p:cNvPr id="16" name="文本框 15"/>
          <p:cNvSpPr txBox="1"/>
          <p:nvPr/>
        </p:nvSpPr>
        <p:spPr>
          <a:xfrm>
            <a:off x="2375535" y="3114675"/>
            <a:ext cx="2969895" cy="368300"/>
          </a:xfrm>
          <a:prstGeom prst="rect">
            <a:avLst/>
          </a:prstGeom>
          <a:noFill/>
          <a:ln w="28575" cmpd="sng">
            <a:solidFill>
              <a:srgbClr val="FED6C2"/>
            </a:solidFill>
            <a:prstDash val="sysDot"/>
          </a:ln>
        </p:spPr>
        <p:txBody>
          <a:bodyPr wrap="square" rtlCol="0">
            <a:spAutoFit/>
          </a:bodyPr>
          <a:lstStyle/>
          <a:p>
            <a:r>
              <a:rPr lang="zh-CN" altLang="en-US">
                <a:solidFill>
                  <a:schemeClr val="bg1"/>
                </a:solidFill>
              </a:rPr>
              <a:t>用户终端为卫星分配的带宽</a:t>
            </a:r>
            <a:r>
              <a:rPr lang="zh-CN" altLang="en-US"/>
              <a:t> </a:t>
            </a:r>
          </a:p>
        </p:txBody>
      </p:sp>
      <p:sp>
        <p:nvSpPr>
          <p:cNvPr id="17" name="文本框 16"/>
          <p:cNvSpPr txBox="1"/>
          <p:nvPr/>
        </p:nvSpPr>
        <p:spPr>
          <a:xfrm>
            <a:off x="7432675" y="3244850"/>
            <a:ext cx="3448685" cy="368300"/>
          </a:xfrm>
          <a:prstGeom prst="rect">
            <a:avLst/>
          </a:prstGeom>
          <a:noFill/>
          <a:ln w="28575" cmpd="sng">
            <a:solidFill>
              <a:srgbClr val="FED6C2"/>
            </a:solidFill>
            <a:prstDash val="sysDot"/>
          </a:ln>
        </p:spPr>
        <p:txBody>
          <a:bodyPr wrap="square" rtlCol="0">
            <a:spAutoFit/>
          </a:bodyPr>
          <a:lstStyle/>
          <a:p>
            <a:r>
              <a:rPr lang="zh-CN" altLang="en-US">
                <a:solidFill>
                  <a:schemeClr val="bg1"/>
                </a:solidFill>
              </a:rPr>
              <a:t>用户终端到卫星的链路的信噪比 </a:t>
            </a:r>
            <a:r>
              <a:rPr lang="zh-CN" altLang="en-US"/>
              <a:t> </a:t>
            </a:r>
          </a:p>
        </p:txBody>
      </p:sp>
      <p:pic>
        <p:nvPicPr>
          <p:cNvPr id="18" name="图片 17"/>
          <p:cNvPicPr>
            <a:picLocks noChangeAspect="1"/>
          </p:cNvPicPr>
          <p:nvPr/>
        </p:nvPicPr>
        <p:blipFill>
          <a:blip r:embed="rId4"/>
          <a:stretch>
            <a:fillRect/>
          </a:stretch>
        </p:blipFill>
        <p:spPr>
          <a:xfrm>
            <a:off x="3912870" y="4215765"/>
            <a:ext cx="4340225" cy="1303020"/>
          </a:xfrm>
          <a:prstGeom prst="rect">
            <a:avLst/>
          </a:prstGeom>
        </p:spPr>
      </p:pic>
      <p:sp>
        <p:nvSpPr>
          <p:cNvPr id="19" name="矩形 18"/>
          <p:cNvSpPr/>
          <p:nvPr/>
        </p:nvSpPr>
        <p:spPr>
          <a:xfrm>
            <a:off x="567690" y="6933565"/>
            <a:ext cx="10689590" cy="1501775"/>
          </a:xfrm>
          <a:prstGeom prst="rect">
            <a:avLst/>
          </a:prstGeom>
          <a:noFill/>
          <a:ln w="28575" cmpd="sng">
            <a:solidFill>
              <a:srgbClr val="FED6C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p:cNvPicPr>
            <a:picLocks noChangeAspect="1"/>
          </p:cNvPicPr>
          <p:nvPr/>
        </p:nvPicPr>
        <p:blipFill>
          <a:blip r:embed="rId5"/>
          <a:stretch>
            <a:fillRect/>
          </a:stretch>
        </p:blipFill>
        <p:spPr>
          <a:xfrm>
            <a:off x="567690" y="5819140"/>
            <a:ext cx="671830" cy="546735"/>
          </a:xfrm>
          <a:prstGeom prst="rect">
            <a:avLst/>
          </a:prstGeom>
        </p:spPr>
      </p:pic>
      <p:sp>
        <p:nvSpPr>
          <p:cNvPr id="25" name="文本框 24"/>
          <p:cNvSpPr txBox="1"/>
          <p:nvPr/>
        </p:nvSpPr>
        <p:spPr>
          <a:xfrm>
            <a:off x="1226185" y="5899150"/>
            <a:ext cx="3132455" cy="368300"/>
          </a:xfrm>
          <a:prstGeom prst="rect">
            <a:avLst/>
          </a:prstGeom>
          <a:noFill/>
        </p:spPr>
        <p:txBody>
          <a:bodyPr wrap="square" rtlCol="0">
            <a:spAutoFit/>
          </a:bodyPr>
          <a:lstStyle/>
          <a:p>
            <a:r>
              <a:rPr lang="zh-CN" altLang="en-US" b="1">
                <a:solidFill>
                  <a:schemeClr val="bg1"/>
                </a:solidFill>
              </a:rPr>
              <a:t>：</a:t>
            </a:r>
            <a:r>
              <a:rPr lang="zh-CN" altLang="en-US">
                <a:solidFill>
                  <a:schemeClr val="bg1"/>
                </a:solidFill>
              </a:rPr>
              <a:t>用户终端的传输功率</a:t>
            </a:r>
            <a:r>
              <a:rPr lang="zh-CN" altLang="en-US"/>
              <a:t> </a:t>
            </a:r>
          </a:p>
        </p:txBody>
      </p:sp>
      <p:pic>
        <p:nvPicPr>
          <p:cNvPr id="26" name="图片 25"/>
          <p:cNvPicPr>
            <a:picLocks noChangeAspect="1"/>
          </p:cNvPicPr>
          <p:nvPr/>
        </p:nvPicPr>
        <p:blipFill>
          <a:blip r:embed="rId6"/>
          <a:stretch>
            <a:fillRect/>
          </a:stretch>
        </p:blipFill>
        <p:spPr>
          <a:xfrm>
            <a:off x="4112895" y="5845175"/>
            <a:ext cx="671830" cy="457200"/>
          </a:xfrm>
          <a:prstGeom prst="rect">
            <a:avLst/>
          </a:prstGeom>
        </p:spPr>
      </p:pic>
      <p:sp>
        <p:nvSpPr>
          <p:cNvPr id="27" name="文本框 26"/>
          <p:cNvSpPr txBox="1"/>
          <p:nvPr/>
        </p:nvSpPr>
        <p:spPr>
          <a:xfrm>
            <a:off x="4773295" y="5882640"/>
            <a:ext cx="3001010" cy="368300"/>
          </a:xfrm>
          <a:prstGeom prst="rect">
            <a:avLst/>
          </a:prstGeom>
          <a:noFill/>
        </p:spPr>
        <p:txBody>
          <a:bodyPr wrap="square" rtlCol="0">
            <a:spAutoFit/>
          </a:bodyPr>
          <a:lstStyle/>
          <a:p>
            <a:r>
              <a:rPr lang="zh-CN" altLang="en-US" b="1">
                <a:solidFill>
                  <a:schemeClr val="bg1"/>
                </a:solidFill>
              </a:rPr>
              <a:t>：</a:t>
            </a:r>
            <a:r>
              <a:rPr lang="zh-CN" altLang="en-US">
                <a:solidFill>
                  <a:schemeClr val="bg1"/>
                </a:solidFill>
              </a:rPr>
              <a:t>用户终端的传输功率增益</a:t>
            </a:r>
            <a:r>
              <a:rPr lang="zh-CN" altLang="en-US"/>
              <a:t> </a:t>
            </a:r>
          </a:p>
        </p:txBody>
      </p:sp>
      <p:pic>
        <p:nvPicPr>
          <p:cNvPr id="28" name="图片 27"/>
          <p:cNvPicPr>
            <a:picLocks noChangeAspect="1"/>
          </p:cNvPicPr>
          <p:nvPr/>
        </p:nvPicPr>
        <p:blipFill>
          <a:blip r:embed="rId7"/>
          <a:stretch>
            <a:fillRect/>
          </a:stretch>
        </p:blipFill>
        <p:spPr>
          <a:xfrm>
            <a:off x="7961630" y="5794375"/>
            <a:ext cx="1167765" cy="546100"/>
          </a:xfrm>
          <a:prstGeom prst="rect">
            <a:avLst/>
          </a:prstGeom>
        </p:spPr>
      </p:pic>
      <p:sp>
        <p:nvSpPr>
          <p:cNvPr id="32" name="文本框 31"/>
          <p:cNvSpPr txBox="1"/>
          <p:nvPr/>
        </p:nvSpPr>
        <p:spPr>
          <a:xfrm>
            <a:off x="9129395" y="5858510"/>
            <a:ext cx="2392680" cy="368300"/>
          </a:xfrm>
          <a:prstGeom prst="rect">
            <a:avLst/>
          </a:prstGeom>
          <a:noFill/>
        </p:spPr>
        <p:txBody>
          <a:bodyPr wrap="square" rtlCol="0">
            <a:spAutoFit/>
          </a:bodyPr>
          <a:lstStyle/>
          <a:p>
            <a:r>
              <a:rPr lang="zh-CN" altLang="en-US" b="1">
                <a:solidFill>
                  <a:schemeClr val="bg1"/>
                </a:solidFill>
              </a:rPr>
              <a:t>：</a:t>
            </a:r>
            <a:r>
              <a:rPr lang="zh-CN" altLang="en-US">
                <a:solidFill>
                  <a:schemeClr val="bg1"/>
                </a:solidFill>
              </a:rPr>
              <a:t>卫星接收天线增益</a:t>
            </a:r>
          </a:p>
        </p:txBody>
      </p:sp>
      <p:sp>
        <p:nvSpPr>
          <p:cNvPr id="34" name="文本框 33"/>
          <p:cNvSpPr txBox="1"/>
          <p:nvPr/>
        </p:nvSpPr>
        <p:spPr>
          <a:xfrm>
            <a:off x="9229725" y="4937760"/>
            <a:ext cx="688340" cy="368300"/>
          </a:xfrm>
          <a:prstGeom prst="rect">
            <a:avLst/>
          </a:prstGeom>
          <a:noFill/>
        </p:spPr>
        <p:txBody>
          <a:bodyPr wrap="square" rtlCol="0">
            <a:spAutoFit/>
          </a:bodyPr>
          <a:lstStyle/>
          <a:p>
            <a:r>
              <a:rPr lang="zh-CN" altLang="en-US">
                <a:solidFill>
                  <a:schemeClr val="bg1"/>
                </a:solidFill>
              </a:rPr>
              <a:t>噪声</a:t>
            </a:r>
          </a:p>
        </p:txBody>
      </p:sp>
      <p:cxnSp>
        <p:nvCxnSpPr>
          <p:cNvPr id="44" name="直接箭头连接符 43"/>
          <p:cNvCxnSpPr/>
          <p:nvPr/>
        </p:nvCxnSpPr>
        <p:spPr>
          <a:xfrm flipH="1">
            <a:off x="4878070" y="2383155"/>
            <a:ext cx="548005" cy="65913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p:nvPr/>
        </p:nvCxnSpPr>
        <p:spPr>
          <a:xfrm>
            <a:off x="7038340" y="2342515"/>
            <a:ext cx="923290" cy="84201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a:off x="6805295" y="5071110"/>
            <a:ext cx="2424430" cy="10096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546735" y="3549650"/>
            <a:ext cx="1014730" cy="23831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81000" y="-10160"/>
            <a:ext cx="441960" cy="706755"/>
          </a:xfrm>
          <a:prstGeom prst="rect">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993140" y="294640"/>
            <a:ext cx="3791585" cy="521970"/>
          </a:xfrm>
          <a:prstGeom prst="rect">
            <a:avLst/>
          </a:prstGeom>
          <a:noFill/>
        </p:spPr>
        <p:txBody>
          <a:bodyPr wrap="square" rtlCol="0">
            <a:spAutoFit/>
          </a:bodyPr>
          <a:lstStyle/>
          <a:p>
            <a:pPr algn="dist"/>
            <a:r>
              <a:rPr lang="zh-CN" altLang="en-US" sz="2800" dirty="0">
                <a:gradFill>
                  <a:gsLst>
                    <a:gs pos="0">
                      <a:srgbClr val="7A4E33"/>
                    </a:gs>
                    <a:gs pos="56000">
                      <a:srgbClr val="FDB28D"/>
                    </a:gs>
                    <a:gs pos="100000">
                      <a:srgbClr val="7A4E33"/>
                    </a:gs>
                  </a:gsLst>
                  <a:lin ang="0" scaled="0"/>
                </a:gradFill>
                <a:cs typeface="+mn-ea"/>
                <a:sym typeface="+mn-lt"/>
              </a:rPr>
              <a:t>星地间链路信道模型 </a:t>
            </a:r>
          </a:p>
        </p:txBody>
      </p:sp>
      <p:sp>
        <p:nvSpPr>
          <p:cNvPr id="4" name="文本框 3"/>
          <p:cNvSpPr txBox="1"/>
          <p:nvPr/>
        </p:nvSpPr>
        <p:spPr>
          <a:xfrm>
            <a:off x="350520" y="1075690"/>
            <a:ext cx="7404735" cy="460375"/>
          </a:xfrm>
          <a:prstGeom prst="rect">
            <a:avLst/>
          </a:prstGeom>
          <a:noFill/>
        </p:spPr>
        <p:txBody>
          <a:bodyPr wrap="square" rtlCol="0">
            <a:spAutoFit/>
          </a:bodyPr>
          <a:lstStyle/>
          <a:p>
            <a:pPr marL="342900" indent="-342900">
              <a:buFont typeface="Wingdings" panose="05000000000000000000" charset="0"/>
              <a:buChar char="l"/>
            </a:pPr>
            <a:r>
              <a:rPr lang="zh-CN" altLang="en-US" sz="2400">
                <a:solidFill>
                  <a:schemeClr val="bg1"/>
                </a:solidFill>
              </a:rPr>
              <a:t>卫星接收天线增益：</a:t>
            </a:r>
          </a:p>
        </p:txBody>
      </p:sp>
      <p:sp>
        <p:nvSpPr>
          <p:cNvPr id="19" name="矩形 18"/>
          <p:cNvSpPr/>
          <p:nvPr/>
        </p:nvSpPr>
        <p:spPr>
          <a:xfrm>
            <a:off x="567690" y="6933565"/>
            <a:ext cx="10689590" cy="1501775"/>
          </a:xfrm>
          <a:prstGeom prst="rect">
            <a:avLst/>
          </a:prstGeom>
          <a:noFill/>
          <a:ln w="28575" cmpd="sng">
            <a:solidFill>
              <a:srgbClr val="FED6C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1467485" y="3741420"/>
            <a:ext cx="3132455" cy="368300"/>
          </a:xfrm>
          <a:prstGeom prst="rect">
            <a:avLst/>
          </a:prstGeom>
          <a:noFill/>
        </p:spPr>
        <p:txBody>
          <a:bodyPr wrap="square" rtlCol="0">
            <a:spAutoFit/>
          </a:bodyPr>
          <a:lstStyle/>
          <a:p>
            <a:r>
              <a:rPr lang="zh-CN" altLang="en-US" b="1">
                <a:solidFill>
                  <a:schemeClr val="bg1"/>
                </a:solidFill>
              </a:rPr>
              <a:t>：</a:t>
            </a:r>
            <a:r>
              <a:rPr lang="zh-CN" altLang="en-US">
                <a:solidFill>
                  <a:schemeClr val="bg1"/>
                </a:solidFill>
              </a:rPr>
              <a:t>卫星最大接收天线增益</a:t>
            </a:r>
            <a:r>
              <a:rPr lang="zh-CN" altLang="en-US"/>
              <a:t> </a:t>
            </a:r>
          </a:p>
        </p:txBody>
      </p:sp>
      <p:pic>
        <p:nvPicPr>
          <p:cNvPr id="5" name="图片 4"/>
          <p:cNvPicPr>
            <a:picLocks noChangeAspect="1"/>
          </p:cNvPicPr>
          <p:nvPr/>
        </p:nvPicPr>
        <p:blipFill>
          <a:blip r:embed="rId3"/>
          <a:stretch>
            <a:fillRect/>
          </a:stretch>
        </p:blipFill>
        <p:spPr>
          <a:xfrm>
            <a:off x="3705860" y="1879600"/>
            <a:ext cx="4255770" cy="1355725"/>
          </a:xfrm>
          <a:prstGeom prst="rect">
            <a:avLst/>
          </a:prstGeom>
        </p:spPr>
      </p:pic>
      <p:pic>
        <p:nvPicPr>
          <p:cNvPr id="7" name="图片 6"/>
          <p:cNvPicPr>
            <a:picLocks noChangeAspect="1"/>
          </p:cNvPicPr>
          <p:nvPr/>
        </p:nvPicPr>
        <p:blipFill>
          <a:blip r:embed="rId4"/>
          <a:stretch>
            <a:fillRect/>
          </a:stretch>
        </p:blipFill>
        <p:spPr>
          <a:xfrm>
            <a:off x="695325" y="3672840"/>
            <a:ext cx="772160" cy="505460"/>
          </a:xfrm>
          <a:prstGeom prst="rect">
            <a:avLst/>
          </a:prstGeom>
        </p:spPr>
      </p:pic>
      <p:pic>
        <p:nvPicPr>
          <p:cNvPr id="8" name="图片 7"/>
          <p:cNvPicPr>
            <a:picLocks noChangeAspect="1"/>
          </p:cNvPicPr>
          <p:nvPr/>
        </p:nvPicPr>
        <p:blipFill>
          <a:blip r:embed="rId5"/>
          <a:stretch>
            <a:fillRect/>
          </a:stretch>
        </p:blipFill>
        <p:spPr>
          <a:xfrm>
            <a:off x="793750" y="4464685"/>
            <a:ext cx="575310" cy="515620"/>
          </a:xfrm>
          <a:prstGeom prst="rect">
            <a:avLst/>
          </a:prstGeom>
        </p:spPr>
      </p:pic>
      <p:sp>
        <p:nvSpPr>
          <p:cNvPr id="9" name="文本框 8"/>
          <p:cNvSpPr txBox="1"/>
          <p:nvPr/>
        </p:nvSpPr>
        <p:spPr>
          <a:xfrm>
            <a:off x="1467485" y="4538345"/>
            <a:ext cx="3611245" cy="368300"/>
          </a:xfrm>
          <a:prstGeom prst="rect">
            <a:avLst/>
          </a:prstGeom>
          <a:noFill/>
        </p:spPr>
        <p:txBody>
          <a:bodyPr wrap="square" rtlCol="0">
            <a:spAutoFit/>
          </a:bodyPr>
          <a:lstStyle/>
          <a:p>
            <a:r>
              <a:rPr lang="zh-CN" altLang="en-US" b="1">
                <a:solidFill>
                  <a:schemeClr val="bg1"/>
                </a:solidFill>
              </a:rPr>
              <a:t>：</a:t>
            </a:r>
            <a:r>
              <a:rPr lang="zh-CN" altLang="en-US">
                <a:solidFill>
                  <a:schemeClr val="bg1"/>
                </a:solidFill>
              </a:rPr>
              <a:t>相对于最大辐射的相应离轴角</a:t>
            </a:r>
            <a:r>
              <a:rPr lang="zh-CN" altLang="en-US"/>
              <a:t> </a:t>
            </a:r>
          </a:p>
        </p:txBody>
      </p:sp>
      <p:pic>
        <p:nvPicPr>
          <p:cNvPr id="10" name="图片 9"/>
          <p:cNvPicPr>
            <a:picLocks noChangeAspect="1"/>
          </p:cNvPicPr>
          <p:nvPr/>
        </p:nvPicPr>
        <p:blipFill>
          <a:blip r:embed="rId6"/>
          <a:stretch>
            <a:fillRect/>
          </a:stretch>
        </p:blipFill>
        <p:spPr>
          <a:xfrm>
            <a:off x="638175" y="5236845"/>
            <a:ext cx="829310" cy="557530"/>
          </a:xfrm>
          <a:prstGeom prst="rect">
            <a:avLst/>
          </a:prstGeom>
        </p:spPr>
      </p:pic>
      <p:sp>
        <p:nvSpPr>
          <p:cNvPr id="11" name="文本框 10"/>
          <p:cNvSpPr txBox="1"/>
          <p:nvPr/>
        </p:nvSpPr>
        <p:spPr>
          <a:xfrm>
            <a:off x="1467485" y="5331460"/>
            <a:ext cx="3317240" cy="368300"/>
          </a:xfrm>
          <a:prstGeom prst="rect">
            <a:avLst/>
          </a:prstGeom>
          <a:noFill/>
        </p:spPr>
        <p:txBody>
          <a:bodyPr wrap="square" rtlCol="0">
            <a:spAutoFit/>
          </a:bodyPr>
          <a:lstStyle/>
          <a:p>
            <a:r>
              <a:rPr lang="zh-CN" altLang="en-US" b="1">
                <a:solidFill>
                  <a:schemeClr val="bg1"/>
                </a:solidFill>
              </a:rPr>
              <a:t>：</a:t>
            </a:r>
            <a:r>
              <a:rPr lang="zh-CN" altLang="en-US">
                <a:solidFill>
                  <a:schemeClr val="bg1"/>
                </a:solidFill>
              </a:rPr>
              <a:t>卫星半功率角接收天线增益</a:t>
            </a:r>
            <a:r>
              <a:rPr lang="zh-CN" altLang="en-US"/>
              <a:t> </a:t>
            </a: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454660" y="1692910"/>
            <a:ext cx="617855" cy="4524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81000" y="-10160"/>
            <a:ext cx="441960" cy="706755"/>
          </a:xfrm>
          <a:prstGeom prst="rect">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993140" y="294640"/>
            <a:ext cx="3791585" cy="521970"/>
          </a:xfrm>
          <a:prstGeom prst="rect">
            <a:avLst/>
          </a:prstGeom>
          <a:noFill/>
        </p:spPr>
        <p:txBody>
          <a:bodyPr wrap="square" rtlCol="0">
            <a:spAutoFit/>
          </a:bodyPr>
          <a:lstStyle/>
          <a:p>
            <a:pPr algn="dist"/>
            <a:r>
              <a:rPr lang="zh-CN" altLang="en-US" sz="2800" dirty="0">
                <a:gradFill>
                  <a:gsLst>
                    <a:gs pos="0">
                      <a:srgbClr val="7A4E33"/>
                    </a:gs>
                    <a:gs pos="56000">
                      <a:srgbClr val="FDB28D"/>
                    </a:gs>
                    <a:gs pos="100000">
                      <a:srgbClr val="7A4E33"/>
                    </a:gs>
                  </a:gsLst>
                  <a:lin ang="0" scaled="0"/>
                </a:gradFill>
                <a:cs typeface="+mn-ea"/>
                <a:sym typeface="+mn-lt"/>
              </a:rPr>
              <a:t>星地间链路信道模型 </a:t>
            </a:r>
          </a:p>
        </p:txBody>
      </p:sp>
      <p:sp>
        <p:nvSpPr>
          <p:cNvPr id="4" name="文本框 3"/>
          <p:cNvSpPr txBox="1"/>
          <p:nvPr/>
        </p:nvSpPr>
        <p:spPr>
          <a:xfrm>
            <a:off x="350520" y="1075690"/>
            <a:ext cx="7404735" cy="460375"/>
          </a:xfrm>
          <a:prstGeom prst="rect">
            <a:avLst/>
          </a:prstGeom>
          <a:noFill/>
        </p:spPr>
        <p:txBody>
          <a:bodyPr wrap="square" rtlCol="0">
            <a:spAutoFit/>
          </a:bodyPr>
          <a:lstStyle/>
          <a:p>
            <a:pPr marL="342900" indent="-342900">
              <a:buFont typeface="Wingdings" panose="05000000000000000000" charset="0"/>
              <a:buChar char="l"/>
            </a:pPr>
            <a:r>
              <a:rPr lang="zh-CN" altLang="en-US" sz="2400">
                <a:solidFill>
                  <a:schemeClr val="bg1"/>
                </a:solidFill>
              </a:rPr>
              <a:t>损耗：</a:t>
            </a:r>
          </a:p>
        </p:txBody>
      </p:sp>
      <p:sp>
        <p:nvSpPr>
          <p:cNvPr id="19" name="矩形 18"/>
          <p:cNvSpPr/>
          <p:nvPr/>
        </p:nvSpPr>
        <p:spPr>
          <a:xfrm>
            <a:off x="567690" y="6933565"/>
            <a:ext cx="10689590" cy="1501775"/>
          </a:xfrm>
          <a:prstGeom prst="rect">
            <a:avLst/>
          </a:prstGeom>
          <a:noFill/>
          <a:ln w="28575" cmpd="sng">
            <a:solidFill>
              <a:srgbClr val="FED6C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1032510" y="1946910"/>
            <a:ext cx="3132455" cy="368300"/>
          </a:xfrm>
          <a:prstGeom prst="rect">
            <a:avLst/>
          </a:prstGeom>
          <a:noFill/>
        </p:spPr>
        <p:txBody>
          <a:bodyPr wrap="square" rtlCol="0">
            <a:spAutoFit/>
          </a:bodyPr>
          <a:lstStyle/>
          <a:p>
            <a:r>
              <a:rPr lang="zh-CN" altLang="en-US" b="1">
                <a:solidFill>
                  <a:schemeClr val="bg1"/>
                </a:solidFill>
              </a:rPr>
              <a:t>：</a:t>
            </a:r>
            <a:r>
              <a:rPr lang="zh-CN" altLang="en-US">
                <a:solidFill>
                  <a:schemeClr val="bg1"/>
                </a:solidFill>
              </a:rPr>
              <a:t>自由空间损失 </a:t>
            </a:r>
            <a:r>
              <a:rPr lang="zh-CN" altLang="en-US"/>
              <a:t> </a:t>
            </a:r>
          </a:p>
        </p:txBody>
      </p:sp>
      <p:pic>
        <p:nvPicPr>
          <p:cNvPr id="6" name="图片 5"/>
          <p:cNvPicPr>
            <a:picLocks noChangeAspect="1"/>
          </p:cNvPicPr>
          <p:nvPr/>
        </p:nvPicPr>
        <p:blipFill>
          <a:blip r:embed="rId3"/>
          <a:stretch>
            <a:fillRect/>
          </a:stretch>
        </p:blipFill>
        <p:spPr>
          <a:xfrm>
            <a:off x="548640" y="1879600"/>
            <a:ext cx="464820" cy="502920"/>
          </a:xfrm>
          <a:prstGeom prst="rect">
            <a:avLst/>
          </a:prstGeom>
        </p:spPr>
      </p:pic>
      <p:pic>
        <p:nvPicPr>
          <p:cNvPr id="12" name="图片 11"/>
          <p:cNvPicPr>
            <a:picLocks noChangeAspect="1"/>
          </p:cNvPicPr>
          <p:nvPr/>
        </p:nvPicPr>
        <p:blipFill>
          <a:blip r:embed="rId4"/>
          <a:stretch>
            <a:fillRect/>
          </a:stretch>
        </p:blipFill>
        <p:spPr>
          <a:xfrm>
            <a:off x="534670" y="3239770"/>
            <a:ext cx="480695" cy="480695"/>
          </a:xfrm>
          <a:prstGeom prst="rect">
            <a:avLst/>
          </a:prstGeom>
        </p:spPr>
      </p:pic>
      <p:sp>
        <p:nvSpPr>
          <p:cNvPr id="13" name="文本框 12"/>
          <p:cNvSpPr txBox="1"/>
          <p:nvPr/>
        </p:nvSpPr>
        <p:spPr>
          <a:xfrm>
            <a:off x="1043940" y="3296285"/>
            <a:ext cx="1478915" cy="368300"/>
          </a:xfrm>
          <a:prstGeom prst="rect">
            <a:avLst/>
          </a:prstGeom>
          <a:noFill/>
        </p:spPr>
        <p:txBody>
          <a:bodyPr wrap="square" rtlCol="0">
            <a:spAutoFit/>
          </a:bodyPr>
          <a:lstStyle/>
          <a:p>
            <a:r>
              <a:rPr lang="zh-CN" altLang="en-US" b="1">
                <a:solidFill>
                  <a:schemeClr val="bg1"/>
                </a:solidFill>
              </a:rPr>
              <a:t>：</a:t>
            </a:r>
            <a:r>
              <a:rPr lang="zh-CN" altLang="en-US">
                <a:solidFill>
                  <a:schemeClr val="bg1"/>
                </a:solidFill>
              </a:rPr>
              <a:t>降雨衰减</a:t>
            </a:r>
            <a:r>
              <a:rPr lang="zh-CN" altLang="en-US"/>
              <a:t> </a:t>
            </a:r>
          </a:p>
        </p:txBody>
      </p:sp>
      <p:sp>
        <p:nvSpPr>
          <p:cNvPr id="14" name="文本框 13"/>
          <p:cNvSpPr txBox="1"/>
          <p:nvPr/>
        </p:nvSpPr>
        <p:spPr>
          <a:xfrm>
            <a:off x="2439670" y="3265805"/>
            <a:ext cx="7141210" cy="398780"/>
          </a:xfrm>
          <a:prstGeom prst="rect">
            <a:avLst/>
          </a:prstGeom>
          <a:noFill/>
          <a:ln w="28575" cmpd="sng">
            <a:solidFill>
              <a:srgbClr val="FED6C2"/>
            </a:solidFill>
            <a:prstDash val="sysDot"/>
          </a:ln>
        </p:spPr>
        <p:txBody>
          <a:bodyPr wrap="square" rtlCol="0">
            <a:spAutoFit/>
          </a:bodyPr>
          <a:lstStyle/>
          <a:p>
            <a:r>
              <a:rPr lang="zh-CN" altLang="en-US" sz="2000" b="1">
                <a:solidFill>
                  <a:schemeClr val="bg1"/>
                </a:solidFill>
              </a:rPr>
              <a:t>雨衰：其由频率、仰角、海拔高度和降雨强度形成，可表示为</a:t>
            </a:r>
            <a:r>
              <a:rPr lang="en-US" altLang="zh-CN" sz="2000" b="1">
                <a:solidFill>
                  <a:schemeClr val="bg1"/>
                </a:solidFill>
              </a:rPr>
              <a:t>:</a:t>
            </a:r>
            <a:r>
              <a:rPr lang="zh-CN" altLang="en-US"/>
              <a:t> </a:t>
            </a:r>
          </a:p>
        </p:txBody>
      </p:sp>
      <p:pic>
        <p:nvPicPr>
          <p:cNvPr id="15" name="图片 14"/>
          <p:cNvPicPr>
            <a:picLocks noChangeAspect="1"/>
          </p:cNvPicPr>
          <p:nvPr/>
        </p:nvPicPr>
        <p:blipFill>
          <a:blip r:embed="rId5"/>
          <a:stretch>
            <a:fillRect/>
          </a:stretch>
        </p:blipFill>
        <p:spPr>
          <a:xfrm>
            <a:off x="4398645" y="4086225"/>
            <a:ext cx="2432050" cy="918210"/>
          </a:xfrm>
          <a:prstGeom prst="rect">
            <a:avLst/>
          </a:prstGeom>
        </p:spPr>
      </p:pic>
      <p:pic>
        <p:nvPicPr>
          <p:cNvPr id="16" name="图片 15"/>
          <p:cNvPicPr>
            <a:picLocks noChangeAspect="1"/>
          </p:cNvPicPr>
          <p:nvPr/>
        </p:nvPicPr>
        <p:blipFill>
          <a:blip r:embed="rId6"/>
          <a:stretch>
            <a:fillRect/>
          </a:stretch>
        </p:blipFill>
        <p:spPr>
          <a:xfrm>
            <a:off x="525145" y="5478780"/>
            <a:ext cx="494665" cy="476885"/>
          </a:xfrm>
          <a:prstGeom prst="rect">
            <a:avLst/>
          </a:prstGeom>
        </p:spPr>
      </p:pic>
      <p:sp>
        <p:nvSpPr>
          <p:cNvPr id="17" name="文本框 16"/>
          <p:cNvSpPr txBox="1"/>
          <p:nvPr/>
        </p:nvSpPr>
        <p:spPr>
          <a:xfrm>
            <a:off x="1043940" y="5516880"/>
            <a:ext cx="9777095" cy="368300"/>
          </a:xfrm>
          <a:prstGeom prst="rect">
            <a:avLst/>
          </a:prstGeom>
          <a:noFill/>
        </p:spPr>
        <p:txBody>
          <a:bodyPr wrap="square" rtlCol="0">
            <a:spAutoFit/>
          </a:bodyPr>
          <a:lstStyle/>
          <a:p>
            <a:r>
              <a:rPr lang="zh-CN" altLang="en-US" b="1">
                <a:solidFill>
                  <a:schemeClr val="bg1"/>
                </a:solidFill>
              </a:rPr>
              <a:t>：</a:t>
            </a:r>
            <a:r>
              <a:rPr lang="zh-CN" altLang="en-US">
                <a:solidFill>
                  <a:schemeClr val="bg1"/>
                </a:solidFill>
              </a:rPr>
              <a:t>等效有效路径长度，根据ITU-RP.618-12的报告，当用户与卫星的相对位置固定时，其为常数</a:t>
            </a:r>
            <a:r>
              <a:rPr lang="zh-CN" altLang="en-US"/>
              <a:t> </a:t>
            </a:r>
          </a:p>
        </p:txBody>
      </p:sp>
      <p:cxnSp>
        <p:nvCxnSpPr>
          <p:cNvPr id="20" name="直接箭头连接符 19"/>
          <p:cNvCxnSpPr/>
          <p:nvPr/>
        </p:nvCxnSpPr>
        <p:spPr>
          <a:xfrm>
            <a:off x="6075045" y="4705985"/>
            <a:ext cx="1146175" cy="43624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6593205" y="4476750"/>
            <a:ext cx="587375" cy="3816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7221220" y="4871720"/>
            <a:ext cx="4756150" cy="368300"/>
          </a:xfrm>
          <a:prstGeom prst="rect">
            <a:avLst/>
          </a:prstGeom>
          <a:noFill/>
          <a:ln w="31750">
            <a:solidFill>
              <a:schemeClr val="accent1"/>
            </a:solidFill>
          </a:ln>
        </p:spPr>
        <p:txBody>
          <a:bodyPr wrap="square" rtlCol="0">
            <a:spAutoFit/>
          </a:bodyPr>
          <a:lstStyle/>
          <a:p>
            <a:r>
              <a:rPr lang="zh-CN" altLang="en-US">
                <a:solidFill>
                  <a:schemeClr val="bg1"/>
                </a:solidFill>
              </a:rPr>
              <a:t>与频率 f 有关，可从 ITU-R P.838报告中获取</a:t>
            </a:r>
            <a:endParaRPr lang="zh-CN" altLang="en-US"/>
          </a:p>
        </p:txBody>
      </p:sp>
      <p:pic>
        <p:nvPicPr>
          <p:cNvPr id="23" name="图片 22"/>
          <p:cNvPicPr>
            <a:picLocks noChangeAspect="1"/>
          </p:cNvPicPr>
          <p:nvPr/>
        </p:nvPicPr>
        <p:blipFill>
          <a:blip r:embed="rId7"/>
          <a:stretch>
            <a:fillRect/>
          </a:stretch>
        </p:blipFill>
        <p:spPr>
          <a:xfrm>
            <a:off x="4164965" y="1613535"/>
            <a:ext cx="2856230" cy="11982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9242776" y="1967353"/>
            <a:ext cx="4537622" cy="4890647"/>
            <a:chOff x="9706707" y="2734699"/>
            <a:chExt cx="3825664" cy="4123301"/>
          </a:xfrm>
        </p:grpSpPr>
        <p:sp>
          <p:nvSpPr>
            <p:cNvPr id="6" name="矩形 5"/>
            <p:cNvSpPr/>
            <p:nvPr/>
          </p:nvSpPr>
          <p:spPr>
            <a:xfrm rot="18821068">
              <a:off x="10056022" y="4740946"/>
              <a:ext cx="3071447" cy="1124445"/>
            </a:xfrm>
            <a:prstGeom prst="rect">
              <a:avLst/>
            </a:prstGeom>
            <a:noFill/>
            <a:ln w="38100">
              <a:solidFill>
                <a:srgbClr val="7A4E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0" name="矩形 9"/>
            <p:cNvSpPr/>
            <p:nvPr/>
          </p:nvSpPr>
          <p:spPr>
            <a:xfrm rot="18821068">
              <a:off x="10667372" y="2941147"/>
              <a:ext cx="3071447" cy="2658551"/>
            </a:xfrm>
            <a:prstGeom prst="rect">
              <a:avLst/>
            </a:prstGeom>
            <a:noFill/>
            <a:ln w="38100">
              <a:gradFill>
                <a:gsLst>
                  <a:gs pos="55000">
                    <a:srgbClr val="FDB28D"/>
                  </a:gs>
                  <a:gs pos="0">
                    <a:srgbClr val="7A4E33"/>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等腰三角形 4"/>
            <p:cNvSpPr/>
            <p:nvPr/>
          </p:nvSpPr>
          <p:spPr>
            <a:xfrm>
              <a:off x="9706707" y="4360984"/>
              <a:ext cx="2485293" cy="2497016"/>
            </a:xfrm>
            <a:prstGeom prst="triangle">
              <a:avLst>
                <a:gd name="adj" fmla="val 100000"/>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16" name="组合 15"/>
          <p:cNvGrpSpPr/>
          <p:nvPr/>
        </p:nvGrpSpPr>
        <p:grpSpPr>
          <a:xfrm rot="10800000">
            <a:off x="-1589347" y="5937"/>
            <a:ext cx="4537622" cy="4890647"/>
            <a:chOff x="9706707" y="2734699"/>
            <a:chExt cx="3825664" cy="4123301"/>
          </a:xfrm>
        </p:grpSpPr>
        <p:sp>
          <p:nvSpPr>
            <p:cNvPr id="17" name="矩形 16"/>
            <p:cNvSpPr/>
            <p:nvPr/>
          </p:nvSpPr>
          <p:spPr>
            <a:xfrm rot="18821068">
              <a:off x="10056022" y="4740946"/>
              <a:ext cx="3071447" cy="1124445"/>
            </a:xfrm>
            <a:prstGeom prst="rect">
              <a:avLst/>
            </a:prstGeom>
            <a:noFill/>
            <a:ln w="38100">
              <a:solidFill>
                <a:srgbClr val="7A4E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 name="矩形 17"/>
            <p:cNvSpPr/>
            <p:nvPr/>
          </p:nvSpPr>
          <p:spPr>
            <a:xfrm rot="18821068">
              <a:off x="10667372" y="2941147"/>
              <a:ext cx="3071447" cy="2658551"/>
            </a:xfrm>
            <a:prstGeom prst="rect">
              <a:avLst/>
            </a:prstGeom>
            <a:noFill/>
            <a:ln w="38100">
              <a:gradFill>
                <a:gsLst>
                  <a:gs pos="55000">
                    <a:srgbClr val="FDB28D"/>
                  </a:gs>
                  <a:gs pos="0">
                    <a:srgbClr val="7A4E33"/>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9" name="等腰三角形 18"/>
            <p:cNvSpPr/>
            <p:nvPr/>
          </p:nvSpPr>
          <p:spPr>
            <a:xfrm>
              <a:off x="9706707" y="4360984"/>
              <a:ext cx="2485293" cy="2497016"/>
            </a:xfrm>
            <a:prstGeom prst="triangle">
              <a:avLst>
                <a:gd name="adj" fmla="val 100000"/>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20" name="文本框 19"/>
          <p:cNvSpPr txBox="1"/>
          <p:nvPr/>
        </p:nvSpPr>
        <p:spPr>
          <a:xfrm>
            <a:off x="4796532" y="1774085"/>
            <a:ext cx="2598938" cy="1106805"/>
          </a:xfrm>
          <a:prstGeom prst="rect">
            <a:avLst/>
          </a:prstGeom>
          <a:noFill/>
        </p:spPr>
        <p:txBody>
          <a:bodyPr wrap="square" rtlCol="0">
            <a:spAutoFit/>
          </a:bodyPr>
          <a:lstStyle/>
          <a:p>
            <a:pPr algn="dist"/>
            <a:r>
              <a:rPr lang="en-US" altLang="zh-CN" sz="6600" dirty="0">
                <a:gradFill>
                  <a:gsLst>
                    <a:gs pos="98701">
                      <a:srgbClr val="7A4E33"/>
                    </a:gs>
                    <a:gs pos="83139">
                      <a:srgbClr val="FDB28D"/>
                    </a:gs>
                    <a:gs pos="47000">
                      <a:srgbClr val="FDB28D"/>
                    </a:gs>
                    <a:gs pos="0">
                      <a:srgbClr val="7A4E33"/>
                    </a:gs>
                  </a:gsLst>
                  <a:lin ang="0" scaled="0"/>
                </a:gradFill>
                <a:latin typeface="Agency FB" panose="020B0503020202020204" pitchFamily="34" charset="0"/>
                <a:cs typeface="+mn-ea"/>
                <a:sym typeface="+mn-lt"/>
              </a:rPr>
              <a:t>2022</a:t>
            </a:r>
            <a:endParaRPr lang="zh-CN" altLang="en-US" sz="6600" dirty="0">
              <a:gradFill>
                <a:gsLst>
                  <a:gs pos="98701">
                    <a:srgbClr val="7A4E33"/>
                  </a:gs>
                  <a:gs pos="83139">
                    <a:srgbClr val="FDB28D"/>
                  </a:gs>
                  <a:gs pos="47000">
                    <a:srgbClr val="FDB28D"/>
                  </a:gs>
                  <a:gs pos="0">
                    <a:srgbClr val="7A4E33"/>
                  </a:gs>
                </a:gsLst>
                <a:lin ang="0" scaled="0"/>
              </a:gradFill>
              <a:latin typeface="Agency FB" panose="020B0503020202020204" pitchFamily="34" charset="0"/>
              <a:cs typeface="+mn-ea"/>
              <a:sym typeface="+mn-lt"/>
            </a:endParaRPr>
          </a:p>
        </p:txBody>
      </p:sp>
      <p:sp>
        <p:nvSpPr>
          <p:cNvPr id="21" name="文本框 20"/>
          <p:cNvSpPr txBox="1"/>
          <p:nvPr/>
        </p:nvSpPr>
        <p:spPr>
          <a:xfrm>
            <a:off x="4730750" y="2764790"/>
            <a:ext cx="2649855" cy="1198880"/>
          </a:xfrm>
          <a:prstGeom prst="rect">
            <a:avLst/>
          </a:prstGeom>
          <a:noFill/>
        </p:spPr>
        <p:txBody>
          <a:bodyPr wrap="square" rtlCol="0">
            <a:spAutoFit/>
          </a:bodyPr>
          <a:lstStyle/>
          <a:p>
            <a:pPr algn="dist"/>
            <a:r>
              <a:rPr lang="zh-CN" altLang="en-US" sz="7200" dirty="0">
                <a:gradFill>
                  <a:gsLst>
                    <a:gs pos="98701">
                      <a:srgbClr val="7A4E33"/>
                    </a:gs>
                    <a:gs pos="83139">
                      <a:srgbClr val="FDB28D"/>
                    </a:gs>
                    <a:gs pos="47000">
                      <a:srgbClr val="FDB28D"/>
                    </a:gs>
                    <a:gs pos="0">
                      <a:srgbClr val="7A4E33"/>
                    </a:gs>
                  </a:gsLst>
                  <a:lin ang="0" scaled="0"/>
                </a:gradFill>
                <a:latin typeface="汉仪大黑简" panose="02010609000101010101" pitchFamily="49" charset="-122"/>
                <a:ea typeface="汉仪大黑简" panose="02010609000101010101" pitchFamily="49" charset="-122"/>
                <a:cs typeface="+mn-ea"/>
                <a:sym typeface="+mn-lt"/>
              </a:rPr>
              <a:t>谢谢</a:t>
            </a:r>
          </a:p>
        </p:txBody>
      </p:sp>
      <p:sp>
        <p:nvSpPr>
          <p:cNvPr id="23" name="矩形 22"/>
          <p:cNvSpPr/>
          <p:nvPr/>
        </p:nvSpPr>
        <p:spPr>
          <a:xfrm>
            <a:off x="5779774" y="4916070"/>
            <a:ext cx="632453" cy="31227"/>
          </a:xfrm>
          <a:prstGeom prst="rect">
            <a:avLst/>
          </a:prstGeom>
          <a:gradFill>
            <a:gsLst>
              <a:gs pos="100000">
                <a:srgbClr val="7A4E33"/>
              </a:gs>
              <a:gs pos="47000">
                <a:srgbClr val="FDB28D"/>
              </a:gs>
              <a:gs pos="0">
                <a:srgbClr val="7A4E3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矩形 23"/>
          <p:cNvSpPr/>
          <p:nvPr/>
        </p:nvSpPr>
        <p:spPr>
          <a:xfrm>
            <a:off x="5049520" y="5683514"/>
            <a:ext cx="2092960" cy="368300"/>
          </a:xfrm>
          <a:prstGeom prst="rect">
            <a:avLst/>
          </a:prstGeom>
        </p:spPr>
        <p:txBody>
          <a:bodyPr wrap="square">
            <a:spAutoFit/>
          </a:bodyPr>
          <a:lstStyle/>
          <a:p>
            <a:pPr algn="ctr"/>
            <a:r>
              <a:rPr lang="zh-CN" altLang="en-US" dirty="0">
                <a:solidFill>
                  <a:schemeClr val="bg1"/>
                </a:solidFill>
                <a:cs typeface="+mn-ea"/>
                <a:sym typeface="+mn-lt"/>
              </a:rPr>
              <a:t>汇报人：汪蔷蔷</a:t>
            </a: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750"/>
                                        <p:tgtEl>
                                          <p:spTgt spid="20"/>
                                        </p:tgtEl>
                                      </p:cBhvr>
                                    </p:animEffect>
                                    <p:anim calcmode="lin" valueType="num">
                                      <p:cBhvr>
                                        <p:cTn id="15" dur="750" fill="hold"/>
                                        <p:tgtEl>
                                          <p:spTgt spid="20"/>
                                        </p:tgtEl>
                                        <p:attrNameLst>
                                          <p:attrName>ppt_x</p:attrName>
                                        </p:attrNameLst>
                                      </p:cBhvr>
                                      <p:tavLst>
                                        <p:tav tm="0">
                                          <p:val>
                                            <p:strVal val="#ppt_x"/>
                                          </p:val>
                                        </p:tav>
                                        <p:tav tm="100000">
                                          <p:val>
                                            <p:strVal val="#ppt_x"/>
                                          </p:val>
                                        </p:tav>
                                      </p:tavLst>
                                    </p:anim>
                                    <p:anim calcmode="lin" valueType="num">
                                      <p:cBhvr>
                                        <p:cTn id="16" dur="750" fill="hold"/>
                                        <p:tgtEl>
                                          <p:spTgt spid="20"/>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750"/>
                                        <p:tgtEl>
                                          <p:spTgt spid="21"/>
                                        </p:tgtEl>
                                      </p:cBhvr>
                                    </p:animEffect>
                                    <p:anim calcmode="lin" valueType="num">
                                      <p:cBhvr>
                                        <p:cTn id="20" dur="750" fill="hold"/>
                                        <p:tgtEl>
                                          <p:spTgt spid="21"/>
                                        </p:tgtEl>
                                        <p:attrNameLst>
                                          <p:attrName>ppt_x</p:attrName>
                                        </p:attrNameLst>
                                      </p:cBhvr>
                                      <p:tavLst>
                                        <p:tav tm="0">
                                          <p:val>
                                            <p:strVal val="#ppt_x"/>
                                          </p:val>
                                        </p:tav>
                                        <p:tav tm="100000">
                                          <p:val>
                                            <p:strVal val="#ppt_x"/>
                                          </p:val>
                                        </p:tav>
                                      </p:tavLst>
                                    </p:anim>
                                    <p:anim calcmode="lin" valueType="num">
                                      <p:cBhvr>
                                        <p:cTn id="21" dur="750" fill="hold"/>
                                        <p:tgtEl>
                                          <p:spTgt spid="2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16" presetClass="entr" presetSubtype="37"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outVertical)">
                                      <p:cBhvr>
                                        <p:cTn id="25" dur="500"/>
                                        <p:tgtEl>
                                          <p:spTgt spid="23"/>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750"/>
                                        <p:tgtEl>
                                          <p:spTgt spid="24"/>
                                        </p:tgtEl>
                                      </p:cBhvr>
                                    </p:animEffect>
                                    <p:anim calcmode="lin" valueType="num">
                                      <p:cBhvr>
                                        <p:cTn id="30" dur="750" fill="hold"/>
                                        <p:tgtEl>
                                          <p:spTgt spid="24"/>
                                        </p:tgtEl>
                                        <p:attrNameLst>
                                          <p:attrName>ppt_x</p:attrName>
                                        </p:attrNameLst>
                                      </p:cBhvr>
                                      <p:tavLst>
                                        <p:tav tm="0">
                                          <p:val>
                                            <p:strVal val="#ppt_x"/>
                                          </p:val>
                                        </p:tav>
                                        <p:tav tm="100000">
                                          <p:val>
                                            <p:strVal val="#ppt_x"/>
                                          </p:val>
                                        </p:tav>
                                      </p:tavLst>
                                    </p:anim>
                                    <p:anim calcmode="lin" valueType="num">
                                      <p:cBhvr>
                                        <p:cTn id="31" dur="75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0092995" y="3013711"/>
            <a:ext cx="3585952" cy="3849568"/>
            <a:chOff x="9706707" y="2296651"/>
            <a:chExt cx="4248988" cy="4561349"/>
          </a:xfrm>
        </p:grpSpPr>
        <p:sp>
          <p:nvSpPr>
            <p:cNvPr id="6" name="矩形 5"/>
            <p:cNvSpPr/>
            <p:nvPr/>
          </p:nvSpPr>
          <p:spPr>
            <a:xfrm rot="18821068">
              <a:off x="10056022" y="4740946"/>
              <a:ext cx="3071447" cy="1124445"/>
            </a:xfrm>
            <a:prstGeom prst="rect">
              <a:avLst/>
            </a:prstGeom>
            <a:noFill/>
            <a:ln w="38100">
              <a:solidFill>
                <a:srgbClr val="7A4E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矩形 6"/>
            <p:cNvSpPr/>
            <p:nvPr/>
          </p:nvSpPr>
          <p:spPr>
            <a:xfrm rot="18821068">
              <a:off x="11090696" y="2503099"/>
              <a:ext cx="3071447" cy="2658551"/>
            </a:xfrm>
            <a:prstGeom prst="rect">
              <a:avLst/>
            </a:prstGeom>
            <a:noFill/>
            <a:ln w="38100">
              <a:gradFill>
                <a:gsLst>
                  <a:gs pos="55000">
                    <a:srgbClr val="FDB28D"/>
                  </a:gs>
                  <a:gs pos="0">
                    <a:srgbClr val="7A4E33"/>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等腰三角形 7"/>
            <p:cNvSpPr/>
            <p:nvPr/>
          </p:nvSpPr>
          <p:spPr>
            <a:xfrm>
              <a:off x="9706707" y="4360984"/>
              <a:ext cx="2485293" cy="2497016"/>
            </a:xfrm>
            <a:prstGeom prst="triangle">
              <a:avLst>
                <a:gd name="adj" fmla="val 100000"/>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grpSp>
        <p:nvGrpSpPr>
          <p:cNvPr id="9" name="组合 8"/>
          <p:cNvGrpSpPr/>
          <p:nvPr/>
        </p:nvGrpSpPr>
        <p:grpSpPr>
          <a:xfrm rot="10800000">
            <a:off x="-1538552" y="1"/>
            <a:ext cx="3595953" cy="3714116"/>
            <a:chOff x="9706707" y="2387540"/>
            <a:chExt cx="4328232" cy="4470460"/>
          </a:xfrm>
        </p:grpSpPr>
        <p:sp>
          <p:nvSpPr>
            <p:cNvPr id="10" name="矩形 9"/>
            <p:cNvSpPr/>
            <p:nvPr/>
          </p:nvSpPr>
          <p:spPr>
            <a:xfrm rot="18821068">
              <a:off x="10056022" y="4740946"/>
              <a:ext cx="3071447" cy="1124445"/>
            </a:xfrm>
            <a:prstGeom prst="rect">
              <a:avLst/>
            </a:prstGeom>
            <a:noFill/>
            <a:ln w="38100">
              <a:solidFill>
                <a:srgbClr val="7A4E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矩形 10"/>
            <p:cNvSpPr/>
            <p:nvPr/>
          </p:nvSpPr>
          <p:spPr>
            <a:xfrm rot="18821068">
              <a:off x="11169940" y="2593988"/>
              <a:ext cx="3071447" cy="2658551"/>
            </a:xfrm>
            <a:prstGeom prst="rect">
              <a:avLst/>
            </a:prstGeom>
            <a:noFill/>
            <a:ln w="38100">
              <a:gradFill>
                <a:gsLst>
                  <a:gs pos="55000">
                    <a:srgbClr val="FDB28D"/>
                  </a:gs>
                  <a:gs pos="0">
                    <a:srgbClr val="7A4E33"/>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等腰三角形 11"/>
            <p:cNvSpPr/>
            <p:nvPr/>
          </p:nvSpPr>
          <p:spPr>
            <a:xfrm>
              <a:off x="9706707" y="4360984"/>
              <a:ext cx="2485293" cy="2497016"/>
            </a:xfrm>
            <a:prstGeom prst="triangle">
              <a:avLst>
                <a:gd name="adj" fmla="val 100000"/>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13" name="文本框 12"/>
          <p:cNvSpPr txBox="1"/>
          <p:nvPr/>
        </p:nvSpPr>
        <p:spPr>
          <a:xfrm>
            <a:off x="4898626" y="668847"/>
            <a:ext cx="2394749" cy="584775"/>
          </a:xfrm>
          <a:prstGeom prst="rect">
            <a:avLst/>
          </a:prstGeom>
          <a:noFill/>
        </p:spPr>
        <p:txBody>
          <a:bodyPr wrap="square" rtlCol="0">
            <a:spAutoFit/>
          </a:bodyPr>
          <a:lstStyle>
            <a:defPPr>
              <a:defRPr lang="zh-CN"/>
            </a:defPPr>
            <a:lvl1pPr algn="dist">
              <a:defRPr sz="6000">
                <a:gradFill>
                  <a:gsLst>
                    <a:gs pos="98701">
                      <a:srgbClr val="7A4E33"/>
                    </a:gs>
                    <a:gs pos="83139">
                      <a:srgbClr val="FDB28D"/>
                    </a:gs>
                    <a:gs pos="47000">
                      <a:srgbClr val="FDB28D"/>
                    </a:gs>
                    <a:gs pos="0">
                      <a:srgbClr val="7A4E33"/>
                    </a:gs>
                  </a:gsLst>
                  <a:lin ang="0" scaled="0"/>
                </a:gradFill>
                <a:latin typeface="思源黑体" panose="020B0500000000000000" pitchFamily="34" charset="-128"/>
                <a:ea typeface="思源黑体" panose="020B0500000000000000" pitchFamily="34" charset="-128"/>
              </a:defRPr>
            </a:lvl1pPr>
          </a:lstStyle>
          <a:p>
            <a:r>
              <a:rPr lang="en-US" altLang="zh-CN" sz="3200" dirty="0">
                <a:latin typeface="+mn-lt"/>
                <a:ea typeface="+mn-ea"/>
                <a:cs typeface="+mn-ea"/>
                <a:sym typeface="+mn-lt"/>
              </a:rPr>
              <a:t>Contents</a:t>
            </a:r>
            <a:endParaRPr lang="zh-CN" altLang="en-US" sz="3200" dirty="0">
              <a:latin typeface="+mn-lt"/>
              <a:ea typeface="+mn-ea"/>
              <a:cs typeface="+mn-ea"/>
              <a:sym typeface="+mn-lt"/>
            </a:endParaRPr>
          </a:p>
        </p:txBody>
      </p:sp>
      <p:sp>
        <p:nvSpPr>
          <p:cNvPr id="14" name="矩形 13"/>
          <p:cNvSpPr/>
          <p:nvPr/>
        </p:nvSpPr>
        <p:spPr>
          <a:xfrm>
            <a:off x="5880013" y="1366569"/>
            <a:ext cx="431974" cy="28388"/>
          </a:xfrm>
          <a:prstGeom prst="rect">
            <a:avLst/>
          </a:prstGeom>
          <a:gradFill>
            <a:gsLst>
              <a:gs pos="100000">
                <a:srgbClr val="7A4E33"/>
              </a:gs>
              <a:gs pos="47000">
                <a:srgbClr val="FDB28D"/>
              </a:gs>
              <a:gs pos="0">
                <a:srgbClr val="7A4E3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TextBox 76"/>
          <p:cNvSpPr txBox="1"/>
          <p:nvPr/>
        </p:nvSpPr>
        <p:spPr>
          <a:xfrm>
            <a:off x="2668535" y="2695786"/>
            <a:ext cx="2897077" cy="461665"/>
          </a:xfrm>
          <a:prstGeom prst="rect">
            <a:avLst/>
          </a:prstGeom>
          <a:noFill/>
        </p:spPr>
        <p:txBody>
          <a:bodyPr wrap="square" rtlCol="0">
            <a:spAutoFit/>
          </a:bodyPr>
          <a:lstStyle/>
          <a:p>
            <a:r>
              <a:rPr lang="zh-CN" altLang="en-US" sz="2400" dirty="0">
                <a:solidFill>
                  <a:schemeClr val="bg1"/>
                </a:solidFill>
                <a:cs typeface="+mn-ea"/>
                <a:sym typeface="+mn-lt"/>
              </a:rPr>
              <a:t>卫星通信应用说明</a:t>
            </a:r>
          </a:p>
        </p:txBody>
      </p:sp>
      <p:grpSp>
        <p:nvGrpSpPr>
          <p:cNvPr id="19" name="组合 18"/>
          <p:cNvGrpSpPr/>
          <p:nvPr/>
        </p:nvGrpSpPr>
        <p:grpSpPr>
          <a:xfrm>
            <a:off x="1835215" y="2597679"/>
            <a:ext cx="668616" cy="668616"/>
            <a:chOff x="6226586" y="1386723"/>
            <a:chExt cx="668616" cy="668616"/>
          </a:xfrm>
        </p:grpSpPr>
        <p:sp>
          <p:nvSpPr>
            <p:cNvPr id="21" name="圆角矩形 74"/>
            <p:cNvSpPr/>
            <p:nvPr/>
          </p:nvSpPr>
          <p:spPr>
            <a:xfrm>
              <a:off x="6226586" y="1386723"/>
              <a:ext cx="668616" cy="668616"/>
            </a:xfrm>
            <a:prstGeom prst="rect">
              <a:avLst/>
            </a:prstGeom>
            <a:noFill/>
            <a:ln w="28575">
              <a:gradFill>
                <a:gsLst>
                  <a:gs pos="0">
                    <a:srgbClr val="7A4E33"/>
                  </a:gs>
                  <a:gs pos="41000">
                    <a:srgbClr val="FDB28D"/>
                  </a:gs>
                  <a:gs pos="100000">
                    <a:srgbClr val="6A5654"/>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22" name="文本框 21"/>
            <p:cNvSpPr txBox="1"/>
            <p:nvPr/>
          </p:nvSpPr>
          <p:spPr>
            <a:xfrm>
              <a:off x="6272193" y="1459421"/>
              <a:ext cx="585417" cy="523220"/>
            </a:xfrm>
            <a:prstGeom prst="rect">
              <a:avLst/>
            </a:prstGeom>
            <a:noFill/>
          </p:spPr>
          <p:txBody>
            <a:bodyPr wrap="none" rtlCol="0">
              <a:spAutoFit/>
            </a:bodyPr>
            <a:lstStyle/>
            <a:p>
              <a:r>
                <a:rPr lang="en-US" altLang="zh-CN" sz="2800" dirty="0">
                  <a:solidFill>
                    <a:schemeClr val="bg1"/>
                  </a:solidFill>
                  <a:cs typeface="+mn-ea"/>
                  <a:sym typeface="+mn-lt"/>
                </a:rPr>
                <a:t>01</a:t>
              </a:r>
              <a:endParaRPr lang="zh-CN" altLang="en-US" sz="2800" dirty="0">
                <a:solidFill>
                  <a:schemeClr val="bg1"/>
                </a:solidFill>
                <a:cs typeface="+mn-ea"/>
                <a:sym typeface="+mn-lt"/>
              </a:endParaRPr>
            </a:p>
          </p:txBody>
        </p:sp>
      </p:grpSp>
      <p:sp>
        <p:nvSpPr>
          <p:cNvPr id="33" name="TextBox 76"/>
          <p:cNvSpPr txBox="1"/>
          <p:nvPr/>
        </p:nvSpPr>
        <p:spPr>
          <a:xfrm>
            <a:off x="2668536" y="4330335"/>
            <a:ext cx="2701324" cy="461665"/>
          </a:xfrm>
          <a:prstGeom prst="rect">
            <a:avLst/>
          </a:prstGeom>
          <a:noFill/>
        </p:spPr>
        <p:txBody>
          <a:bodyPr wrap="square" rtlCol="0">
            <a:spAutoFit/>
          </a:bodyPr>
          <a:lstStyle/>
          <a:p>
            <a:r>
              <a:rPr lang="zh-CN" altLang="en-US" sz="2400" dirty="0">
                <a:solidFill>
                  <a:schemeClr val="bg1"/>
                </a:solidFill>
                <a:cs typeface="+mn-ea"/>
                <a:sym typeface="+mn-lt"/>
              </a:rPr>
              <a:t>卫星通信信道建模</a:t>
            </a:r>
          </a:p>
        </p:txBody>
      </p:sp>
      <p:grpSp>
        <p:nvGrpSpPr>
          <p:cNvPr id="58" name="组合 57"/>
          <p:cNvGrpSpPr/>
          <p:nvPr/>
        </p:nvGrpSpPr>
        <p:grpSpPr>
          <a:xfrm>
            <a:off x="1835215" y="4226860"/>
            <a:ext cx="668616" cy="668616"/>
            <a:chOff x="6226586" y="1386723"/>
            <a:chExt cx="668616" cy="668616"/>
          </a:xfrm>
        </p:grpSpPr>
        <p:sp>
          <p:nvSpPr>
            <p:cNvPr id="59" name="圆角矩形 74"/>
            <p:cNvSpPr/>
            <p:nvPr/>
          </p:nvSpPr>
          <p:spPr>
            <a:xfrm>
              <a:off x="6226586" y="1386723"/>
              <a:ext cx="668616" cy="668616"/>
            </a:xfrm>
            <a:prstGeom prst="rect">
              <a:avLst/>
            </a:prstGeom>
            <a:noFill/>
            <a:ln w="28575">
              <a:gradFill>
                <a:gsLst>
                  <a:gs pos="0">
                    <a:srgbClr val="7A4E33"/>
                  </a:gs>
                  <a:gs pos="41000">
                    <a:srgbClr val="FDB28D"/>
                  </a:gs>
                  <a:gs pos="100000">
                    <a:srgbClr val="6A5654"/>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cs typeface="+mn-ea"/>
                <a:sym typeface="+mn-lt"/>
              </a:endParaRPr>
            </a:p>
          </p:txBody>
        </p:sp>
        <p:sp>
          <p:nvSpPr>
            <p:cNvPr id="60" name="文本框 59"/>
            <p:cNvSpPr txBox="1"/>
            <p:nvPr/>
          </p:nvSpPr>
          <p:spPr>
            <a:xfrm>
              <a:off x="6272193" y="1459421"/>
              <a:ext cx="585417" cy="523220"/>
            </a:xfrm>
            <a:prstGeom prst="rect">
              <a:avLst/>
            </a:prstGeom>
            <a:noFill/>
          </p:spPr>
          <p:txBody>
            <a:bodyPr wrap="none" rtlCol="0">
              <a:spAutoFit/>
            </a:bodyPr>
            <a:lstStyle/>
            <a:p>
              <a:r>
                <a:rPr lang="en-US" altLang="zh-CN" sz="2800" dirty="0">
                  <a:solidFill>
                    <a:schemeClr val="bg1"/>
                  </a:solidFill>
                  <a:cs typeface="+mn-ea"/>
                  <a:sym typeface="+mn-lt"/>
                </a:rPr>
                <a:t>02</a:t>
              </a:r>
              <a:endParaRPr lang="zh-CN" altLang="en-US" sz="2800" dirty="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par>
                          <p:cTn id="11" fill="hold">
                            <p:stCondLst>
                              <p:cond delay="500"/>
                            </p:stCondLst>
                            <p:childTnLst>
                              <p:par>
                                <p:cTn id="12" presetID="16" presetClass="entr" presetSubtype="37"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barn(outVertical)">
                                      <p:cBhvr>
                                        <p:cTn id="14" dur="500"/>
                                        <p:tgtEl>
                                          <p:spTgt spid="13"/>
                                        </p:tgtEl>
                                      </p:cBhvr>
                                    </p:animEffect>
                                  </p:childTnLst>
                                </p:cTn>
                              </p:par>
                              <p:par>
                                <p:cTn id="15" presetID="16" presetClass="entr" presetSubtype="37"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outVertical)">
                                      <p:cBhvr>
                                        <p:cTn id="17" dur="500"/>
                                        <p:tgtEl>
                                          <p:spTgt spid="14"/>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p:cTn id="21" dur="500" fill="hold"/>
                                        <p:tgtEl>
                                          <p:spTgt spid="19"/>
                                        </p:tgtEl>
                                        <p:attrNameLst>
                                          <p:attrName>ppt_w</p:attrName>
                                        </p:attrNameLst>
                                      </p:cBhvr>
                                      <p:tavLst>
                                        <p:tav tm="0">
                                          <p:val>
                                            <p:fltVal val="0"/>
                                          </p:val>
                                        </p:tav>
                                        <p:tav tm="100000">
                                          <p:val>
                                            <p:strVal val="#ppt_w"/>
                                          </p:val>
                                        </p:tav>
                                      </p:tavLst>
                                    </p:anim>
                                    <p:anim calcmode="lin" valueType="num">
                                      <p:cBhvr>
                                        <p:cTn id="22" dur="500" fill="hold"/>
                                        <p:tgtEl>
                                          <p:spTgt spid="19"/>
                                        </p:tgtEl>
                                        <p:attrNameLst>
                                          <p:attrName>ppt_h</p:attrName>
                                        </p:attrNameLst>
                                      </p:cBhvr>
                                      <p:tavLst>
                                        <p:tav tm="0">
                                          <p:val>
                                            <p:fltVal val="0"/>
                                          </p:val>
                                        </p:tav>
                                        <p:tav tm="100000">
                                          <p:val>
                                            <p:strVal val="#ppt_h"/>
                                          </p:val>
                                        </p:tav>
                                      </p:tavLst>
                                    </p:anim>
                                    <p:animEffect transition="in" filter="fade">
                                      <p:cBhvr>
                                        <p:cTn id="23" dur="500"/>
                                        <p:tgtEl>
                                          <p:spTgt spid="19"/>
                                        </p:tgtEl>
                                      </p:cBhvr>
                                    </p:animEffect>
                                  </p:childTnLst>
                                </p:cTn>
                              </p:par>
                              <p:par>
                                <p:cTn id="24" presetID="53" presetClass="entr" presetSubtype="16" fill="hold" nodeType="with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500" fill="hold"/>
                                        <p:tgtEl>
                                          <p:spTgt spid="58"/>
                                        </p:tgtEl>
                                        <p:attrNameLst>
                                          <p:attrName>ppt_w</p:attrName>
                                        </p:attrNameLst>
                                      </p:cBhvr>
                                      <p:tavLst>
                                        <p:tav tm="0">
                                          <p:val>
                                            <p:fltVal val="0"/>
                                          </p:val>
                                        </p:tav>
                                        <p:tav tm="100000">
                                          <p:val>
                                            <p:strVal val="#ppt_w"/>
                                          </p:val>
                                        </p:tav>
                                      </p:tavLst>
                                    </p:anim>
                                    <p:anim calcmode="lin" valueType="num">
                                      <p:cBhvr>
                                        <p:cTn id="27" dur="500" fill="hold"/>
                                        <p:tgtEl>
                                          <p:spTgt spid="58"/>
                                        </p:tgtEl>
                                        <p:attrNameLst>
                                          <p:attrName>ppt_h</p:attrName>
                                        </p:attrNameLst>
                                      </p:cBhvr>
                                      <p:tavLst>
                                        <p:tav tm="0">
                                          <p:val>
                                            <p:fltVal val="0"/>
                                          </p:val>
                                        </p:tav>
                                        <p:tav tm="100000">
                                          <p:val>
                                            <p:strVal val="#ppt_h"/>
                                          </p:val>
                                        </p:tav>
                                      </p:tavLst>
                                    </p:anim>
                                    <p:animEffect transition="in" filter="fade">
                                      <p:cBhvr>
                                        <p:cTn id="2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10800000">
            <a:off x="3628857" y="1302152"/>
            <a:ext cx="4934288" cy="4253696"/>
          </a:xfrm>
          <a:prstGeom prst="triangle">
            <a:avLst/>
          </a:prstGeom>
          <a:noFill/>
          <a:ln w="28575">
            <a:gradFill>
              <a:gsLst>
                <a:gs pos="0">
                  <a:srgbClr val="7A4E33"/>
                </a:gs>
                <a:gs pos="41000">
                  <a:srgbClr val="FDB28D"/>
                </a:gs>
                <a:gs pos="100000">
                  <a:srgbClr val="6A5654"/>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8" name="文本框 37"/>
          <p:cNvSpPr txBox="1"/>
          <p:nvPr/>
        </p:nvSpPr>
        <p:spPr>
          <a:xfrm>
            <a:off x="5601851" y="1874865"/>
            <a:ext cx="1026243" cy="1323439"/>
          </a:xfrm>
          <a:prstGeom prst="rect">
            <a:avLst/>
          </a:prstGeom>
          <a:noFill/>
        </p:spPr>
        <p:txBody>
          <a:bodyPr wrap="square" rtlCol="0">
            <a:spAutoFit/>
          </a:bodyPr>
          <a:lstStyle/>
          <a:p>
            <a:pPr algn="ctr"/>
            <a:r>
              <a:rPr lang="en-US" altLang="zh-CN" sz="8000" dirty="0">
                <a:gradFill>
                  <a:gsLst>
                    <a:gs pos="0">
                      <a:srgbClr val="7A4E33"/>
                    </a:gs>
                    <a:gs pos="56000">
                      <a:srgbClr val="FDB28D"/>
                    </a:gs>
                    <a:gs pos="100000">
                      <a:srgbClr val="7A4E33"/>
                    </a:gs>
                  </a:gsLst>
                  <a:lin ang="0" scaled="0"/>
                </a:gradFill>
                <a:latin typeface="Agency FB" panose="020B0503020202020204" pitchFamily="34" charset="0"/>
                <a:cs typeface="+mn-ea"/>
                <a:sym typeface="+mn-lt"/>
              </a:rPr>
              <a:t>01</a:t>
            </a:r>
            <a:endParaRPr lang="zh-CN" altLang="en-US" sz="8000" dirty="0">
              <a:gradFill>
                <a:gsLst>
                  <a:gs pos="0">
                    <a:srgbClr val="7A4E33"/>
                  </a:gs>
                  <a:gs pos="56000">
                    <a:srgbClr val="FDB28D"/>
                  </a:gs>
                  <a:gs pos="100000">
                    <a:srgbClr val="7A4E33"/>
                  </a:gs>
                </a:gsLst>
                <a:lin ang="0" scaled="0"/>
              </a:gradFill>
              <a:latin typeface="Agency FB" panose="020B0503020202020204" pitchFamily="34" charset="0"/>
              <a:cs typeface="+mn-ea"/>
              <a:sym typeface="+mn-lt"/>
            </a:endParaRPr>
          </a:p>
        </p:txBody>
      </p:sp>
      <p:sp>
        <p:nvSpPr>
          <p:cNvPr id="42" name="TextBox 7"/>
          <p:cNvSpPr txBox="1"/>
          <p:nvPr/>
        </p:nvSpPr>
        <p:spPr>
          <a:xfrm>
            <a:off x="3472471" y="2986188"/>
            <a:ext cx="5285001" cy="784830"/>
          </a:xfrm>
          <a:prstGeom prst="rect">
            <a:avLst/>
          </a:prstGeom>
          <a:solidFill>
            <a:srgbClr val="2A242E"/>
          </a:solidFill>
        </p:spPr>
        <p:txBody>
          <a:bodyPr wrap="square" rtlCol="0">
            <a:spAutoFit/>
          </a:bodyPr>
          <a:lstStyle/>
          <a:p>
            <a:pPr algn="ctr"/>
            <a:r>
              <a:rPr lang="zh-CN" altLang="en-US" sz="4500" spc="300" dirty="0">
                <a:gradFill>
                  <a:gsLst>
                    <a:gs pos="0">
                      <a:srgbClr val="7A4E33"/>
                    </a:gs>
                    <a:gs pos="56000">
                      <a:srgbClr val="FDB28D"/>
                    </a:gs>
                    <a:gs pos="100000">
                      <a:srgbClr val="7A4E33"/>
                    </a:gs>
                  </a:gsLst>
                  <a:lin ang="0" scaled="0"/>
                </a:gradFill>
                <a:cs typeface="+mn-ea"/>
                <a:sym typeface="+mn-lt"/>
              </a:rPr>
              <a:t>卫星通信应用说明</a:t>
            </a: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750"/>
                                        <p:tgtEl>
                                          <p:spTgt spid="38"/>
                                        </p:tgtEl>
                                      </p:cBhvr>
                                    </p:animEffect>
                                    <p:anim calcmode="lin" valueType="num">
                                      <p:cBhvr>
                                        <p:cTn id="14" dur="750" fill="hold"/>
                                        <p:tgtEl>
                                          <p:spTgt spid="38"/>
                                        </p:tgtEl>
                                        <p:attrNameLst>
                                          <p:attrName>ppt_x</p:attrName>
                                        </p:attrNameLst>
                                      </p:cBhvr>
                                      <p:tavLst>
                                        <p:tav tm="0">
                                          <p:val>
                                            <p:strVal val="#ppt_x"/>
                                          </p:val>
                                        </p:tav>
                                        <p:tav tm="100000">
                                          <p:val>
                                            <p:strVal val="#ppt_x"/>
                                          </p:val>
                                        </p:tav>
                                      </p:tavLst>
                                    </p:anim>
                                    <p:anim calcmode="lin" valueType="num">
                                      <p:cBhvr>
                                        <p:cTn id="15" dur="750" fill="hold"/>
                                        <p:tgtEl>
                                          <p:spTgt spid="38"/>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anim calcmode="lin" valueType="num">
                                      <p:cBhvr>
                                        <p:cTn id="19" dur="1000" fill="hold"/>
                                        <p:tgtEl>
                                          <p:spTgt spid="42"/>
                                        </p:tgtEl>
                                        <p:attrNameLst>
                                          <p:attrName>ppt_x</p:attrName>
                                        </p:attrNameLst>
                                      </p:cBhvr>
                                      <p:tavLst>
                                        <p:tav tm="0">
                                          <p:val>
                                            <p:strVal val="#ppt_x"/>
                                          </p:val>
                                        </p:tav>
                                        <p:tav tm="100000">
                                          <p:val>
                                            <p:strVal val="#ppt_x"/>
                                          </p:val>
                                        </p:tav>
                                      </p:tavLst>
                                    </p:anim>
                                    <p:anim calcmode="lin" valueType="num">
                                      <p:cBhvr>
                                        <p:cTn id="20"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8" grpId="0"/>
      <p:bldP spid="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81000" y="-10160"/>
            <a:ext cx="441960" cy="706755"/>
          </a:xfrm>
          <a:prstGeom prst="rect">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p:cNvSpPr txBox="1"/>
          <p:nvPr/>
        </p:nvSpPr>
        <p:spPr>
          <a:xfrm>
            <a:off x="993244" y="294848"/>
            <a:ext cx="3920674" cy="523220"/>
          </a:xfrm>
          <a:prstGeom prst="rect">
            <a:avLst/>
          </a:prstGeom>
          <a:noFill/>
        </p:spPr>
        <p:txBody>
          <a:bodyPr wrap="square" rtlCol="0">
            <a:spAutoFit/>
          </a:bodyPr>
          <a:lstStyle/>
          <a:p>
            <a:pPr algn="ctr"/>
            <a:r>
              <a:rPr lang="zh-CN" altLang="en-US" sz="2800" spc="300" dirty="0">
                <a:gradFill>
                  <a:gsLst>
                    <a:gs pos="0">
                      <a:srgbClr val="7A4E33"/>
                    </a:gs>
                    <a:gs pos="56000">
                      <a:srgbClr val="FDB28D"/>
                    </a:gs>
                    <a:gs pos="100000">
                      <a:srgbClr val="7A4E33"/>
                    </a:gs>
                  </a:gsLst>
                  <a:lin ang="0" scaled="0"/>
                </a:gradFill>
                <a:cs typeface="+mn-ea"/>
                <a:sym typeface="+mn-lt"/>
              </a:rPr>
              <a:t>卫星通信应用说明</a:t>
            </a:r>
          </a:p>
        </p:txBody>
      </p:sp>
      <p:sp>
        <p:nvSpPr>
          <p:cNvPr id="6" name="矩形 5"/>
          <p:cNvSpPr/>
          <p:nvPr/>
        </p:nvSpPr>
        <p:spPr>
          <a:xfrm>
            <a:off x="371475" y="1017270"/>
            <a:ext cx="11449050" cy="5665470"/>
          </a:xfrm>
          <a:prstGeom prst="rect">
            <a:avLst/>
          </a:prstGeom>
          <a:noFill/>
          <a:ln w="28575">
            <a:gradFill>
              <a:gsLst>
                <a:gs pos="0">
                  <a:srgbClr val="7A4E33"/>
                </a:gs>
                <a:gs pos="52000">
                  <a:srgbClr val="FDB28D"/>
                </a:gs>
                <a:gs pos="100000">
                  <a:srgbClr val="7A4E33"/>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7A4E33"/>
                  </a:gs>
                  <a:gs pos="56000">
                    <a:srgbClr val="FDB28D"/>
                  </a:gs>
                  <a:gs pos="100000">
                    <a:srgbClr val="7A4E33"/>
                  </a:gs>
                </a:gsLst>
                <a:lin ang="0" scaled="0"/>
              </a:gradFill>
              <a:cs typeface="+mn-ea"/>
              <a:sym typeface="+mn-lt"/>
            </a:endParaRPr>
          </a:p>
        </p:txBody>
      </p:sp>
      <p:sp>
        <p:nvSpPr>
          <p:cNvPr id="21" name="文本框 20"/>
          <p:cNvSpPr txBox="1"/>
          <p:nvPr/>
        </p:nvSpPr>
        <p:spPr>
          <a:xfrm>
            <a:off x="7908290" y="2602865"/>
            <a:ext cx="3823335" cy="3969385"/>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2400" b="1" dirty="0">
                <a:solidFill>
                  <a:schemeClr val="bg1"/>
                </a:solidFill>
                <a:cs typeface="+mn-ea"/>
                <a:sym typeface="+mn-lt"/>
              </a:rPr>
              <a:t>工作原理：</a:t>
            </a:r>
          </a:p>
          <a:p>
            <a:pPr algn="just">
              <a:lnSpc>
                <a:spcPct val="150000"/>
              </a:lnSpc>
            </a:pPr>
            <a:r>
              <a:rPr lang="en-US" altLang="zh-CN" sz="1600" b="1" dirty="0">
                <a:solidFill>
                  <a:schemeClr val="bg1"/>
                </a:solidFill>
                <a:cs typeface="+mn-ea"/>
                <a:sym typeface="+mn-lt"/>
              </a:rPr>
              <a:t>1.</a:t>
            </a:r>
            <a:r>
              <a:rPr lang="zh-CN" altLang="en-US" sz="1600">
                <a:solidFill>
                  <a:schemeClr val="bg1"/>
                </a:solidFill>
                <a:sym typeface="+mn-ea"/>
              </a:rPr>
              <a:t>操控人员会通过远程控制无人机到达并在受灾区域上空盘旋</a:t>
            </a:r>
            <a:endParaRPr lang="en-US" altLang="zh-CN" sz="1600" b="1" dirty="0">
              <a:solidFill>
                <a:schemeClr val="bg1"/>
              </a:solidFill>
              <a:cs typeface="+mn-ea"/>
              <a:sym typeface="+mn-lt"/>
            </a:endParaRPr>
          </a:p>
          <a:p>
            <a:pPr algn="just">
              <a:lnSpc>
                <a:spcPct val="150000"/>
              </a:lnSpc>
            </a:pPr>
            <a:r>
              <a:rPr lang="en-US" altLang="zh-CN" sz="1600" b="1" dirty="0">
                <a:solidFill>
                  <a:schemeClr val="bg1"/>
                </a:solidFill>
                <a:cs typeface="+mn-ea"/>
                <a:sym typeface="+mn-lt"/>
              </a:rPr>
              <a:t>2.</a:t>
            </a:r>
            <a:r>
              <a:rPr lang="zh-CN" altLang="en-US" sz="1600" dirty="0">
                <a:solidFill>
                  <a:schemeClr val="bg1"/>
                </a:solidFill>
                <a:cs typeface="+mn-ea"/>
                <a:sym typeface="+mn-lt"/>
              </a:rPr>
              <a:t>无人机会</a:t>
            </a:r>
            <a:r>
              <a:rPr lang="zh-CN" altLang="en-US" sz="1600">
                <a:solidFill>
                  <a:schemeClr val="bg1"/>
                </a:solidFill>
                <a:sym typeface="+mn-ea"/>
              </a:rPr>
              <a:t>通过</a:t>
            </a:r>
            <a:r>
              <a:rPr lang="zh-CN" altLang="en-US" sz="1600" b="1">
                <a:solidFill>
                  <a:schemeClr val="bg1"/>
                </a:solidFill>
                <a:sym typeface="+mn-ea"/>
              </a:rPr>
              <a:t>机载通信基站设备</a:t>
            </a:r>
            <a:r>
              <a:rPr lang="zh-CN" altLang="en-US" sz="1600">
                <a:solidFill>
                  <a:schemeClr val="bg1"/>
                </a:solidFill>
                <a:sym typeface="+mn-ea"/>
              </a:rPr>
              <a:t>接收并处理灾区通信信号后传输至</a:t>
            </a:r>
            <a:r>
              <a:rPr lang="zh-CN" altLang="en-US" sz="1600" b="1">
                <a:solidFill>
                  <a:schemeClr val="bg1"/>
                </a:solidFill>
                <a:sym typeface="+mn-ea"/>
              </a:rPr>
              <a:t>机载卫星通信设备</a:t>
            </a:r>
          </a:p>
          <a:p>
            <a:pPr algn="just">
              <a:lnSpc>
                <a:spcPct val="150000"/>
              </a:lnSpc>
            </a:pPr>
            <a:r>
              <a:rPr lang="en-US" altLang="zh-CN" sz="1600" b="1" dirty="0">
                <a:solidFill>
                  <a:schemeClr val="bg1"/>
                </a:solidFill>
                <a:cs typeface="+mn-ea"/>
                <a:sym typeface="+mn-lt"/>
              </a:rPr>
              <a:t>3.</a:t>
            </a:r>
            <a:r>
              <a:rPr lang="zh-CN" altLang="en-US" sz="1600">
                <a:solidFill>
                  <a:schemeClr val="bg1"/>
                </a:solidFill>
                <a:sym typeface="+mn-ea"/>
              </a:rPr>
              <a:t>卫星通信设备将通信信号通过通信卫星传输至卫通地面站，并通过专网将通信信号传输至通信核心网，从而实现灾区正常的通信业务</a:t>
            </a:r>
            <a:endParaRPr lang="zh-CN" altLang="en-US" sz="1600" b="1" dirty="0">
              <a:solidFill>
                <a:schemeClr val="bg1"/>
              </a:solidFill>
              <a:cs typeface="+mn-ea"/>
              <a:sym typeface="+mn-ea"/>
            </a:endParaRPr>
          </a:p>
        </p:txBody>
      </p:sp>
      <p:sp>
        <p:nvSpPr>
          <p:cNvPr id="17" name="TextBox 42"/>
          <p:cNvSpPr txBox="1"/>
          <p:nvPr/>
        </p:nvSpPr>
        <p:spPr>
          <a:xfrm>
            <a:off x="548953" y="1121968"/>
            <a:ext cx="3409831" cy="368935"/>
          </a:xfrm>
          <a:prstGeom prst="rect">
            <a:avLst/>
          </a:prstGeom>
          <a:noFill/>
        </p:spPr>
        <p:txBody>
          <a:bodyPr wrap="square" lIns="0" tIns="0" rIns="0" bIns="0" rtlCol="0">
            <a:spAutoFit/>
          </a:bodyPr>
          <a:lstStyle>
            <a:defPPr>
              <a:defRPr lang="zh-CN"/>
            </a:defPPr>
            <a:lvl1pPr>
              <a:defRPr sz="2000" b="1">
                <a:solidFill>
                  <a:schemeClr val="bg1"/>
                </a:solidFill>
                <a:latin typeface="微软雅黑" panose="020B0503020204020204" pitchFamily="34" charset="-122"/>
                <a:ea typeface="微软雅黑" panose="020B0503020204020204" pitchFamily="34" charset="-122"/>
              </a:defRPr>
            </a:lvl1pPr>
          </a:lstStyle>
          <a:p>
            <a:r>
              <a:rPr lang="en-US" altLang="zh-CN" sz="2400" b="0" dirty="0">
                <a:gradFill>
                  <a:gsLst>
                    <a:gs pos="0">
                      <a:srgbClr val="7A4E33"/>
                    </a:gs>
                    <a:gs pos="52000">
                      <a:srgbClr val="FDB28D"/>
                    </a:gs>
                    <a:gs pos="100000">
                      <a:srgbClr val="7A4E33"/>
                    </a:gs>
                  </a:gsLst>
                  <a:lin ang="0" scaled="0"/>
                </a:gradFill>
                <a:latin typeface="+mn-lt"/>
                <a:ea typeface="+mn-ea"/>
                <a:cs typeface="+mn-ea"/>
                <a:sym typeface="+mn-lt"/>
              </a:rPr>
              <a:t>1.</a:t>
            </a:r>
            <a:r>
              <a:rPr lang="zh-CN" altLang="en-US" sz="2400" b="0" dirty="0">
                <a:gradFill>
                  <a:gsLst>
                    <a:gs pos="0">
                      <a:srgbClr val="7A4E33"/>
                    </a:gs>
                    <a:gs pos="52000">
                      <a:srgbClr val="FDB28D"/>
                    </a:gs>
                    <a:gs pos="100000">
                      <a:srgbClr val="7A4E33"/>
                    </a:gs>
                  </a:gsLst>
                  <a:lin ang="0" scaled="0"/>
                </a:gradFill>
                <a:latin typeface="+mn-lt"/>
                <a:ea typeface="+mn-ea"/>
                <a:cs typeface="+mn-ea"/>
                <a:sym typeface="+mn-lt"/>
              </a:rPr>
              <a:t>应急通信系统</a:t>
            </a:r>
          </a:p>
        </p:txBody>
      </p:sp>
      <p:sp>
        <p:nvSpPr>
          <p:cNvPr id="22" name="矩形 21"/>
          <p:cNvSpPr/>
          <p:nvPr/>
        </p:nvSpPr>
        <p:spPr>
          <a:xfrm>
            <a:off x="7908290" y="2748280"/>
            <a:ext cx="3823970" cy="3823970"/>
          </a:xfrm>
          <a:prstGeom prst="rect">
            <a:avLst/>
          </a:prstGeom>
          <a:noFill/>
          <a:ln w="28575" cmpd="sng">
            <a:solidFill>
              <a:schemeClr val="accent6">
                <a:lumMod val="20000"/>
                <a:lumOff val="8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 name="图片 25"/>
          <p:cNvPicPr>
            <a:picLocks noChangeAspect="1"/>
          </p:cNvPicPr>
          <p:nvPr/>
        </p:nvPicPr>
        <p:blipFill>
          <a:blip r:embed="rId3"/>
          <a:stretch>
            <a:fillRect/>
          </a:stretch>
        </p:blipFill>
        <p:spPr>
          <a:xfrm>
            <a:off x="548640" y="1638935"/>
            <a:ext cx="7226300" cy="4952365"/>
          </a:xfrm>
          <a:prstGeom prst="rect">
            <a:avLst/>
          </a:prstGeom>
          <a:ln w="28575" cmpd="sng">
            <a:solidFill>
              <a:srgbClr val="FDB28D"/>
            </a:solidFill>
            <a:prstDash val="sysDot"/>
          </a:ln>
        </p:spPr>
      </p:pic>
      <p:grpSp>
        <p:nvGrpSpPr>
          <p:cNvPr id="23" name="组合 22"/>
          <p:cNvGrpSpPr/>
          <p:nvPr/>
        </p:nvGrpSpPr>
        <p:grpSpPr>
          <a:xfrm>
            <a:off x="5672455" y="510540"/>
            <a:ext cx="6059170" cy="2098040"/>
            <a:chOff x="8933" y="804"/>
            <a:chExt cx="9542" cy="3304"/>
          </a:xfrm>
        </p:grpSpPr>
        <p:pic>
          <p:nvPicPr>
            <p:cNvPr id="8" name="图片 7"/>
            <p:cNvPicPr>
              <a:picLocks noChangeAspect="1"/>
            </p:cNvPicPr>
            <p:nvPr/>
          </p:nvPicPr>
          <p:blipFill>
            <a:blip r:embed="rId4"/>
            <a:stretch>
              <a:fillRect/>
            </a:stretch>
          </p:blipFill>
          <p:spPr>
            <a:xfrm>
              <a:off x="8933" y="804"/>
              <a:ext cx="9543" cy="3305"/>
            </a:xfrm>
            <a:prstGeom prst="rect">
              <a:avLst/>
            </a:prstGeom>
            <a:ln w="28575" cmpd="sng">
              <a:solidFill>
                <a:srgbClr val="FDB28D"/>
              </a:solidFill>
              <a:prstDash val="sysDot"/>
            </a:ln>
          </p:spPr>
        </p:pic>
        <p:cxnSp>
          <p:nvCxnSpPr>
            <p:cNvPr id="12" name="直接箭头连接符 11"/>
            <p:cNvCxnSpPr/>
            <p:nvPr/>
          </p:nvCxnSpPr>
          <p:spPr>
            <a:xfrm flipH="1">
              <a:off x="11324" y="1990"/>
              <a:ext cx="271" cy="65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a:endCxn id="14" idx="3"/>
            </p:cNvCxnSpPr>
            <p:nvPr/>
          </p:nvCxnSpPr>
          <p:spPr>
            <a:xfrm flipH="1" flipV="1">
              <a:off x="12244" y="3347"/>
              <a:ext cx="294" cy="23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9091" y="2692"/>
              <a:ext cx="3153" cy="1310"/>
            </a:xfrm>
            <a:prstGeom prst="rect">
              <a:avLst/>
            </a:prstGeom>
            <a:noFill/>
            <a:ln w="28575"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tx1"/>
                  </a:solidFill>
                </a:rPr>
                <a:t>机载通信基站设备</a:t>
              </a:r>
            </a:p>
            <a:p>
              <a:pPr algn="ctr"/>
              <a:r>
                <a:rPr lang="en-US" altLang="zh-CN" sz="1600" b="1">
                  <a:solidFill>
                    <a:schemeClr val="tx1"/>
                  </a:solidFill>
                </a:rPr>
                <a:t>-</a:t>
              </a:r>
              <a:r>
                <a:rPr lang="zh-CN" altLang="en-US" sz="1600" b="1">
                  <a:solidFill>
                    <a:schemeClr val="tx1"/>
                  </a:solidFill>
                </a:rPr>
                <a:t>为受灾区域提供蜂窝覆盖</a:t>
              </a:r>
            </a:p>
          </p:txBody>
        </p:sp>
        <p:cxnSp>
          <p:nvCxnSpPr>
            <p:cNvPr id="15" name="直接箭头连接符 14"/>
            <p:cNvCxnSpPr/>
            <p:nvPr/>
          </p:nvCxnSpPr>
          <p:spPr>
            <a:xfrm flipV="1">
              <a:off x="15924" y="1283"/>
              <a:ext cx="192" cy="3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H="1" flipV="1">
              <a:off x="16994" y="1288"/>
              <a:ext cx="128" cy="3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15015" y="854"/>
              <a:ext cx="3164" cy="434"/>
            </a:xfrm>
            <a:prstGeom prst="rect">
              <a:avLst/>
            </a:prstGeom>
            <a:noFill/>
            <a:ln w="28575"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tx1"/>
                  </a:solidFill>
                </a:rPr>
                <a:t>机载卫星通信设备</a:t>
              </a:r>
            </a:p>
          </p:txBody>
        </p:sp>
      </p:grpSp>
    </p:spTree>
  </p:cSld>
  <p:clrMapOvr>
    <a:masterClrMapping/>
  </p:clrMapOvr>
  <mc:AlternateContent xmlns:mc="http://schemas.openxmlformats.org/markup-compatibility/2006" xmlns:p14="http://schemas.microsoft.com/office/powerpoint/2010/main">
    <mc:Choice Requires="p14">
      <p:transition spd="slow" p14:dur="15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750"/>
                                        <p:tgtEl>
                                          <p:spTgt spid="17"/>
                                        </p:tgtEl>
                                      </p:cBhvr>
                                    </p:animEffect>
                                    <p:anim calcmode="lin" valueType="num">
                                      <p:cBhvr>
                                        <p:cTn id="12" dur="750" fill="hold"/>
                                        <p:tgtEl>
                                          <p:spTgt spid="17"/>
                                        </p:tgtEl>
                                        <p:attrNameLst>
                                          <p:attrName>ppt_x</p:attrName>
                                        </p:attrNameLst>
                                      </p:cBhvr>
                                      <p:tavLst>
                                        <p:tav tm="0">
                                          <p:val>
                                            <p:strVal val="#ppt_x"/>
                                          </p:val>
                                        </p:tav>
                                        <p:tav tm="100000">
                                          <p:val>
                                            <p:strVal val="#ppt_x"/>
                                          </p:val>
                                        </p:tav>
                                      </p:tavLst>
                                    </p:anim>
                                    <p:anim calcmode="lin" valueType="num">
                                      <p:cBhvr>
                                        <p:cTn id="13" dur="75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81000" y="-10160"/>
            <a:ext cx="441960" cy="706755"/>
          </a:xfrm>
          <a:prstGeom prst="rect">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p:cNvSpPr txBox="1"/>
          <p:nvPr/>
        </p:nvSpPr>
        <p:spPr>
          <a:xfrm>
            <a:off x="993244" y="294848"/>
            <a:ext cx="3920674" cy="523220"/>
          </a:xfrm>
          <a:prstGeom prst="rect">
            <a:avLst/>
          </a:prstGeom>
          <a:noFill/>
        </p:spPr>
        <p:txBody>
          <a:bodyPr wrap="square" rtlCol="0">
            <a:spAutoFit/>
          </a:bodyPr>
          <a:lstStyle/>
          <a:p>
            <a:pPr algn="ctr"/>
            <a:r>
              <a:rPr lang="zh-CN" altLang="en-US" sz="2800" spc="300" dirty="0">
                <a:gradFill>
                  <a:gsLst>
                    <a:gs pos="0">
                      <a:srgbClr val="7A4E33"/>
                    </a:gs>
                    <a:gs pos="56000">
                      <a:srgbClr val="FDB28D"/>
                    </a:gs>
                    <a:gs pos="100000">
                      <a:srgbClr val="7A4E33"/>
                    </a:gs>
                  </a:gsLst>
                  <a:lin ang="0" scaled="0"/>
                </a:gradFill>
                <a:cs typeface="+mn-ea"/>
                <a:sym typeface="+mn-lt"/>
              </a:rPr>
              <a:t>卫星通信应用说明</a:t>
            </a:r>
          </a:p>
        </p:txBody>
      </p:sp>
      <p:sp>
        <p:nvSpPr>
          <p:cNvPr id="6" name="矩形 5"/>
          <p:cNvSpPr/>
          <p:nvPr/>
        </p:nvSpPr>
        <p:spPr>
          <a:xfrm>
            <a:off x="371475" y="1017270"/>
            <a:ext cx="11449050" cy="5665470"/>
          </a:xfrm>
          <a:prstGeom prst="rect">
            <a:avLst/>
          </a:prstGeom>
          <a:noFill/>
          <a:ln w="28575">
            <a:gradFill>
              <a:gsLst>
                <a:gs pos="0">
                  <a:srgbClr val="7A4E33"/>
                </a:gs>
                <a:gs pos="52000">
                  <a:srgbClr val="FDB28D"/>
                </a:gs>
                <a:gs pos="100000">
                  <a:srgbClr val="7A4E33"/>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0">
                    <a:srgbClr val="7A4E33"/>
                  </a:gs>
                  <a:gs pos="56000">
                    <a:srgbClr val="FDB28D"/>
                  </a:gs>
                  <a:gs pos="100000">
                    <a:srgbClr val="7A4E33"/>
                  </a:gs>
                </a:gsLst>
                <a:lin ang="0" scaled="0"/>
              </a:gradFill>
              <a:cs typeface="+mn-ea"/>
              <a:sym typeface="+mn-lt"/>
            </a:endParaRPr>
          </a:p>
        </p:txBody>
      </p:sp>
      <p:sp>
        <p:nvSpPr>
          <p:cNvPr id="21" name="文本框 20"/>
          <p:cNvSpPr txBox="1"/>
          <p:nvPr/>
        </p:nvSpPr>
        <p:spPr>
          <a:xfrm>
            <a:off x="7284085" y="3286125"/>
            <a:ext cx="4290060" cy="2676525"/>
          </a:xfrm>
          <a:prstGeom prst="rect">
            <a:avLst/>
          </a:prstGeom>
          <a:noFill/>
        </p:spPr>
        <p:txBody>
          <a:bodyPr wrap="square" rtlCol="0">
            <a:spAutoFit/>
            <a:scene3d>
              <a:camera prst="orthographicFront"/>
              <a:lightRig rig="threePt" dir="t"/>
            </a:scene3d>
            <a:sp3d contourW="12700"/>
          </a:bodyPr>
          <a:lstStyle/>
          <a:p>
            <a:pPr algn="just">
              <a:lnSpc>
                <a:spcPct val="150000"/>
              </a:lnSpc>
              <a:buClrTx/>
              <a:buSzTx/>
              <a:buNone/>
            </a:pPr>
            <a:r>
              <a:rPr lang="zh-CN" altLang="en-US" sz="1600">
                <a:solidFill>
                  <a:schemeClr val="bg1"/>
                </a:solidFill>
                <a:sym typeface="+mn-lt"/>
              </a:rPr>
              <a:t>1.基站会统计所有用户的内容请求信息，发送给因特网提供商（</a:t>
            </a:r>
            <a:r>
              <a:rPr lang="en-US" altLang="zh-CN" sz="1600">
                <a:solidFill>
                  <a:schemeClr val="bg1"/>
                </a:solidFill>
                <a:sym typeface="+mn-lt"/>
              </a:rPr>
              <a:t>ISP</a:t>
            </a:r>
            <a:r>
              <a:rPr lang="zh-CN" altLang="en-US" sz="1600">
                <a:solidFill>
                  <a:schemeClr val="bg1"/>
                </a:solidFill>
                <a:sym typeface="+mn-lt"/>
              </a:rPr>
              <a:t>）</a:t>
            </a:r>
          </a:p>
          <a:p>
            <a:pPr algn="just">
              <a:lnSpc>
                <a:spcPct val="150000"/>
              </a:lnSpc>
              <a:buClrTx/>
              <a:buSzTx/>
              <a:buNone/>
            </a:pPr>
            <a:r>
              <a:rPr lang="zh-CN" altLang="en-US" sz="1600">
                <a:solidFill>
                  <a:schemeClr val="bg1"/>
                </a:solidFill>
                <a:sym typeface="+mn-lt"/>
              </a:rPr>
              <a:t>2</a:t>
            </a:r>
            <a:r>
              <a:rPr lang="en-US" altLang="zh-CN" sz="1600">
                <a:solidFill>
                  <a:schemeClr val="bg1"/>
                </a:solidFill>
                <a:sym typeface="+mn-lt"/>
              </a:rPr>
              <a:t>.</a:t>
            </a:r>
            <a:r>
              <a:rPr lang="zh-CN" altLang="en-US" sz="1600">
                <a:solidFill>
                  <a:schemeClr val="bg1"/>
                </a:solidFill>
                <a:sym typeface="+mn-lt"/>
              </a:rPr>
              <a:t>因特网提供商会通过地面站将所有内容注入到卫星网络</a:t>
            </a:r>
          </a:p>
          <a:p>
            <a:pPr algn="just">
              <a:lnSpc>
                <a:spcPct val="150000"/>
              </a:lnSpc>
              <a:buClrTx/>
              <a:buSzTx/>
              <a:buNone/>
            </a:pPr>
            <a:r>
              <a:rPr lang="zh-CN" altLang="en-US" sz="1600">
                <a:solidFill>
                  <a:schemeClr val="bg1"/>
                </a:solidFill>
                <a:sym typeface="+mn-lt"/>
              </a:rPr>
              <a:t>3</a:t>
            </a:r>
            <a:r>
              <a:rPr lang="en-US" altLang="zh-CN" sz="1600">
                <a:solidFill>
                  <a:schemeClr val="bg1"/>
                </a:solidFill>
                <a:sym typeface="+mn-lt"/>
              </a:rPr>
              <a:t>.</a:t>
            </a:r>
            <a:r>
              <a:rPr lang="zh-CN" altLang="en-US" sz="1600">
                <a:solidFill>
                  <a:schemeClr val="bg1"/>
                </a:solidFill>
                <a:sym typeface="+mn-lt"/>
              </a:rPr>
              <a:t>卫星网络同地面网络一样，都能满足用户的内容请求。基站可以从这两条链路获取用户请求的内容。</a:t>
            </a:r>
            <a:endParaRPr lang="zh-CN" altLang="en-US" sz="1600" b="1" dirty="0">
              <a:solidFill>
                <a:schemeClr val="bg1"/>
              </a:solidFill>
              <a:cs typeface="+mn-ea"/>
              <a:sym typeface="+mn-lt"/>
            </a:endParaRPr>
          </a:p>
        </p:txBody>
      </p:sp>
      <p:sp>
        <p:nvSpPr>
          <p:cNvPr id="17" name="TextBox 42"/>
          <p:cNvSpPr txBox="1"/>
          <p:nvPr/>
        </p:nvSpPr>
        <p:spPr>
          <a:xfrm>
            <a:off x="548953" y="1121968"/>
            <a:ext cx="3409831" cy="368935"/>
          </a:xfrm>
          <a:prstGeom prst="rect">
            <a:avLst/>
          </a:prstGeom>
          <a:noFill/>
        </p:spPr>
        <p:txBody>
          <a:bodyPr wrap="square" lIns="0" tIns="0" rIns="0" bIns="0" rtlCol="0">
            <a:spAutoFit/>
          </a:bodyPr>
          <a:lstStyle>
            <a:defPPr>
              <a:defRPr lang="zh-CN"/>
            </a:defPPr>
            <a:lvl1pPr>
              <a:defRPr sz="2000" b="1">
                <a:solidFill>
                  <a:schemeClr val="bg1"/>
                </a:solidFill>
                <a:latin typeface="微软雅黑" panose="020B0503020204020204" pitchFamily="34" charset="-122"/>
                <a:ea typeface="微软雅黑" panose="020B0503020204020204" pitchFamily="34" charset="-122"/>
              </a:defRPr>
            </a:lvl1pPr>
          </a:lstStyle>
          <a:p>
            <a:r>
              <a:rPr lang="en-US" altLang="zh-CN" sz="2400" b="0" dirty="0">
                <a:gradFill>
                  <a:gsLst>
                    <a:gs pos="0">
                      <a:srgbClr val="7A4E33"/>
                    </a:gs>
                    <a:gs pos="52000">
                      <a:srgbClr val="FDB28D"/>
                    </a:gs>
                    <a:gs pos="100000">
                      <a:srgbClr val="7A4E33"/>
                    </a:gs>
                  </a:gsLst>
                  <a:lin ang="0" scaled="0"/>
                </a:gradFill>
                <a:latin typeface="+mn-lt"/>
                <a:ea typeface="+mn-ea"/>
                <a:cs typeface="+mn-ea"/>
                <a:sym typeface="+mn-lt"/>
              </a:rPr>
              <a:t>2</a:t>
            </a:r>
            <a:r>
              <a:rPr lang="zh-CN" altLang="en-US" sz="2400" b="0" dirty="0">
                <a:gradFill>
                  <a:gsLst>
                    <a:gs pos="0">
                      <a:srgbClr val="7A4E33"/>
                    </a:gs>
                    <a:gs pos="52000">
                      <a:srgbClr val="FDB28D"/>
                    </a:gs>
                    <a:gs pos="100000">
                      <a:srgbClr val="7A4E33"/>
                    </a:gs>
                  </a:gsLst>
                  <a:lin ang="0" scaled="0"/>
                </a:gradFill>
                <a:latin typeface="+mn-lt"/>
                <a:ea typeface="+mn-ea"/>
                <a:cs typeface="+mn-ea"/>
                <a:sym typeface="+mn-lt"/>
              </a:rPr>
              <a:t>.</a:t>
            </a:r>
            <a:r>
              <a:rPr lang="zh-CN" altLang="en-US" sz="2400" b="0" dirty="0">
                <a:gradFill>
                  <a:gsLst>
                    <a:gs pos="0">
                      <a:srgbClr val="7A4E33"/>
                    </a:gs>
                    <a:gs pos="52000">
                      <a:srgbClr val="FDB28D"/>
                    </a:gs>
                    <a:gs pos="100000">
                      <a:srgbClr val="7A4E33"/>
                    </a:gs>
                  </a:gsLst>
                  <a:lin ang="0" scaled="0"/>
                </a:gradFill>
                <a:latin typeface="+mn-lt"/>
                <a:ea typeface="+mn-ea"/>
                <a:cs typeface="+mn-ea"/>
                <a:sym typeface="+mn-ea"/>
              </a:rPr>
              <a:t>内容分发系统：</a:t>
            </a:r>
            <a:endParaRPr lang="zh-CN" altLang="en-US" sz="2400" b="0" dirty="0">
              <a:gradFill>
                <a:gsLst>
                  <a:gs pos="0">
                    <a:srgbClr val="7A4E33"/>
                  </a:gs>
                  <a:gs pos="52000">
                    <a:srgbClr val="FDB28D"/>
                  </a:gs>
                  <a:gs pos="100000">
                    <a:srgbClr val="7A4E33"/>
                  </a:gs>
                </a:gsLst>
                <a:lin ang="0" scaled="0"/>
              </a:gradFill>
              <a:latin typeface="+mn-lt"/>
              <a:ea typeface="+mn-ea"/>
              <a:cs typeface="+mn-ea"/>
              <a:sym typeface="+mn-lt"/>
            </a:endParaRPr>
          </a:p>
        </p:txBody>
      </p:sp>
      <p:sp>
        <p:nvSpPr>
          <p:cNvPr id="22" name="矩形 21"/>
          <p:cNvSpPr/>
          <p:nvPr/>
        </p:nvSpPr>
        <p:spPr>
          <a:xfrm>
            <a:off x="7309485" y="1710055"/>
            <a:ext cx="4239895" cy="4279900"/>
          </a:xfrm>
          <a:prstGeom prst="rect">
            <a:avLst/>
          </a:prstGeom>
          <a:noFill/>
          <a:ln w="28575" cmpd="sng">
            <a:solidFill>
              <a:schemeClr val="accent6">
                <a:lumMod val="20000"/>
                <a:lumOff val="8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3"/>
          <a:srcRect b="7403"/>
          <a:stretch>
            <a:fillRect/>
          </a:stretch>
        </p:blipFill>
        <p:spPr>
          <a:xfrm>
            <a:off x="548640" y="1710690"/>
            <a:ext cx="6684010" cy="4278630"/>
          </a:xfrm>
          <a:prstGeom prst="rect">
            <a:avLst/>
          </a:prstGeom>
        </p:spPr>
      </p:pic>
      <p:sp>
        <p:nvSpPr>
          <p:cNvPr id="2" name="矩形 1"/>
          <p:cNvSpPr/>
          <p:nvPr/>
        </p:nvSpPr>
        <p:spPr>
          <a:xfrm>
            <a:off x="548640" y="6136640"/>
            <a:ext cx="1620520" cy="375285"/>
          </a:xfrm>
          <a:prstGeom prst="rect">
            <a:avLst/>
          </a:prstGeom>
          <a:ln w="28575" cmpd="sng">
            <a:solidFill>
              <a:srgbClr val="FDB28D"/>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a:t>内容请求者</a:t>
            </a:r>
          </a:p>
        </p:txBody>
      </p:sp>
      <p:sp>
        <p:nvSpPr>
          <p:cNvPr id="4" name="矩形 3"/>
          <p:cNvSpPr/>
          <p:nvPr/>
        </p:nvSpPr>
        <p:spPr>
          <a:xfrm>
            <a:off x="5534660" y="6136640"/>
            <a:ext cx="1620520" cy="375285"/>
          </a:xfrm>
          <a:prstGeom prst="rect">
            <a:avLst/>
          </a:prstGeom>
          <a:ln w="28575" cmpd="sng">
            <a:solidFill>
              <a:srgbClr val="FDB28D"/>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a:t>内容源提供者</a:t>
            </a:r>
          </a:p>
        </p:txBody>
      </p:sp>
      <p:cxnSp>
        <p:nvCxnSpPr>
          <p:cNvPr id="7" name="直接箭头连接符 6"/>
          <p:cNvCxnSpPr/>
          <p:nvPr/>
        </p:nvCxnSpPr>
        <p:spPr>
          <a:xfrm flipH="1">
            <a:off x="1429385" y="5446395"/>
            <a:ext cx="304165" cy="60896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a:endCxn id="4" idx="0"/>
          </p:cNvCxnSpPr>
          <p:nvPr/>
        </p:nvCxnSpPr>
        <p:spPr>
          <a:xfrm>
            <a:off x="6338570" y="5862320"/>
            <a:ext cx="6350" cy="2743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7426325" y="1805305"/>
            <a:ext cx="4006850" cy="1419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ts val="2400"/>
              </a:lnSpc>
            </a:pPr>
            <a:r>
              <a:rPr lang="zh-CN" altLang="en-US">
                <a:solidFill>
                  <a:schemeClr val="bg1"/>
                </a:solidFill>
                <a:sym typeface="+mn-lt"/>
              </a:rPr>
              <a:t>以地面网络内容分发为主，卫星网络内容分发为辅的网络架构</a:t>
            </a:r>
          </a:p>
          <a:p>
            <a:pPr algn="ctr" fontAlgn="auto">
              <a:lnSpc>
                <a:spcPts val="2400"/>
              </a:lnSpc>
            </a:pPr>
            <a:r>
              <a:rPr lang="en-US" altLang="zh-CN">
                <a:solidFill>
                  <a:schemeClr val="bg1"/>
                </a:solidFill>
                <a:sym typeface="+mn-lt"/>
              </a:rPr>
              <a:t>——</a:t>
            </a:r>
            <a:r>
              <a:rPr lang="zh-CN" altLang="en-US">
                <a:solidFill>
                  <a:schemeClr val="bg1"/>
                </a:solidFill>
                <a:sym typeface="+mn-lt"/>
              </a:rPr>
              <a:t>分担地面网络链路负载，提高内容分发的服务质量</a:t>
            </a:r>
            <a:endParaRPr lang="zh-CN" altLang="en-US"/>
          </a:p>
        </p:txBody>
      </p:sp>
      <p:sp>
        <p:nvSpPr>
          <p:cNvPr id="8" name="文本框 7"/>
          <p:cNvSpPr txBox="1"/>
          <p:nvPr/>
        </p:nvSpPr>
        <p:spPr>
          <a:xfrm>
            <a:off x="2631440" y="6123305"/>
            <a:ext cx="2472690" cy="368300"/>
          </a:xfrm>
          <a:prstGeom prst="rect">
            <a:avLst/>
          </a:prstGeom>
          <a:noFill/>
        </p:spPr>
        <p:txBody>
          <a:bodyPr wrap="square" rtlCol="0">
            <a:spAutoFit/>
          </a:bodyPr>
          <a:lstStyle/>
          <a:p>
            <a:r>
              <a:rPr lang="zh-CN" altLang="en-US">
                <a:solidFill>
                  <a:schemeClr val="bg1"/>
                </a:solidFill>
              </a:rPr>
              <a:t>图 SGIN内容分发场景</a:t>
            </a:r>
          </a:p>
        </p:txBody>
      </p:sp>
      <p:cxnSp>
        <p:nvCxnSpPr>
          <p:cNvPr id="12" name="直接箭头连接符 11"/>
          <p:cNvCxnSpPr/>
          <p:nvPr/>
        </p:nvCxnSpPr>
        <p:spPr>
          <a:xfrm flipH="1" flipV="1">
            <a:off x="5537200" y="3143885"/>
            <a:ext cx="1074420" cy="147129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rot="3240000">
            <a:off x="5659755" y="3594735"/>
            <a:ext cx="1191260" cy="368300"/>
          </a:xfrm>
          <a:prstGeom prst="rect">
            <a:avLst/>
          </a:prstGeom>
          <a:noFill/>
        </p:spPr>
        <p:txBody>
          <a:bodyPr wrap="square" rtlCol="0">
            <a:spAutoFit/>
          </a:bodyPr>
          <a:lstStyle/>
          <a:p>
            <a:r>
              <a:rPr lang="zh-CN" altLang="en-US"/>
              <a:t>内容注入</a:t>
            </a:r>
          </a:p>
        </p:txBody>
      </p:sp>
      <p:cxnSp>
        <p:nvCxnSpPr>
          <p:cNvPr id="14" name="直接箭头连接符 13"/>
          <p:cNvCxnSpPr/>
          <p:nvPr/>
        </p:nvCxnSpPr>
        <p:spPr>
          <a:xfrm flipH="1">
            <a:off x="2058670" y="2941320"/>
            <a:ext cx="577850" cy="108521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rot="18000000">
            <a:off x="1577340" y="3174365"/>
            <a:ext cx="1187450" cy="368300"/>
          </a:xfrm>
          <a:prstGeom prst="rect">
            <a:avLst/>
          </a:prstGeom>
          <a:noFill/>
        </p:spPr>
        <p:txBody>
          <a:bodyPr wrap="square" rtlCol="0">
            <a:spAutoFit/>
          </a:bodyPr>
          <a:lstStyle/>
          <a:p>
            <a:r>
              <a:rPr lang="zh-CN" altLang="en-US"/>
              <a:t>内容分发</a:t>
            </a: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750"/>
                                        <p:tgtEl>
                                          <p:spTgt spid="17"/>
                                        </p:tgtEl>
                                      </p:cBhvr>
                                    </p:animEffect>
                                    <p:anim calcmode="lin" valueType="num">
                                      <p:cBhvr>
                                        <p:cTn id="12" dur="750" fill="hold"/>
                                        <p:tgtEl>
                                          <p:spTgt spid="17"/>
                                        </p:tgtEl>
                                        <p:attrNameLst>
                                          <p:attrName>ppt_x</p:attrName>
                                        </p:attrNameLst>
                                      </p:cBhvr>
                                      <p:tavLst>
                                        <p:tav tm="0">
                                          <p:val>
                                            <p:strVal val="#ppt_x"/>
                                          </p:val>
                                        </p:tav>
                                        <p:tav tm="100000">
                                          <p:val>
                                            <p:strVal val="#ppt_x"/>
                                          </p:val>
                                        </p:tav>
                                      </p:tavLst>
                                    </p:anim>
                                    <p:anim calcmode="lin" valueType="num">
                                      <p:cBhvr>
                                        <p:cTn id="13" dur="75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等腰三角形 1"/>
          <p:cNvSpPr/>
          <p:nvPr/>
        </p:nvSpPr>
        <p:spPr>
          <a:xfrm rot="10800000">
            <a:off x="3628857" y="1302152"/>
            <a:ext cx="4934288" cy="4253696"/>
          </a:xfrm>
          <a:prstGeom prst="triangle">
            <a:avLst/>
          </a:prstGeom>
          <a:noFill/>
          <a:ln w="28575">
            <a:gradFill>
              <a:gsLst>
                <a:gs pos="0">
                  <a:srgbClr val="7A4E33"/>
                </a:gs>
                <a:gs pos="41000">
                  <a:srgbClr val="FDB28D"/>
                </a:gs>
                <a:gs pos="100000">
                  <a:srgbClr val="6A5654"/>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8" name="文本框 37"/>
          <p:cNvSpPr txBox="1"/>
          <p:nvPr/>
        </p:nvSpPr>
        <p:spPr>
          <a:xfrm>
            <a:off x="5407159" y="1874865"/>
            <a:ext cx="1377683" cy="1323439"/>
          </a:xfrm>
          <a:prstGeom prst="rect">
            <a:avLst/>
          </a:prstGeom>
          <a:noFill/>
        </p:spPr>
        <p:txBody>
          <a:bodyPr wrap="square" rtlCol="0">
            <a:spAutoFit/>
          </a:bodyPr>
          <a:lstStyle>
            <a:defPPr>
              <a:defRPr lang="zh-CN"/>
            </a:defPPr>
            <a:lvl1pPr algn="ctr">
              <a:defRPr sz="8000">
                <a:gradFill>
                  <a:gsLst>
                    <a:gs pos="0">
                      <a:srgbClr val="7A4E33"/>
                    </a:gs>
                    <a:gs pos="56000">
                      <a:srgbClr val="FDB28D"/>
                    </a:gs>
                    <a:gs pos="100000">
                      <a:srgbClr val="7A4E33"/>
                    </a:gs>
                  </a:gsLst>
                  <a:lin ang="0" scaled="0"/>
                </a:gradFill>
                <a:latin typeface="Agency FB" panose="020B0503020202020204" pitchFamily="34" charset="0"/>
                <a:cs typeface="+mn-ea"/>
              </a:defRPr>
            </a:lvl1pPr>
          </a:lstStyle>
          <a:p>
            <a:r>
              <a:rPr lang="en-US" altLang="zh-CN" dirty="0">
                <a:sym typeface="+mn-lt"/>
              </a:rPr>
              <a:t>02</a:t>
            </a:r>
            <a:endParaRPr lang="zh-CN" altLang="en-US" dirty="0">
              <a:sym typeface="+mn-lt"/>
            </a:endParaRPr>
          </a:p>
        </p:txBody>
      </p:sp>
      <p:sp>
        <p:nvSpPr>
          <p:cNvPr id="42" name="TextBox 7"/>
          <p:cNvSpPr txBox="1"/>
          <p:nvPr/>
        </p:nvSpPr>
        <p:spPr>
          <a:xfrm>
            <a:off x="3355975" y="3021330"/>
            <a:ext cx="5490210" cy="783590"/>
          </a:xfrm>
          <a:prstGeom prst="rect">
            <a:avLst/>
          </a:prstGeom>
          <a:solidFill>
            <a:srgbClr val="2A242E"/>
          </a:solidFill>
        </p:spPr>
        <p:txBody>
          <a:bodyPr wrap="square" rtlCol="0">
            <a:spAutoFit/>
          </a:bodyPr>
          <a:lstStyle/>
          <a:p>
            <a:pPr algn="ctr"/>
            <a:r>
              <a:rPr lang="zh-CN" altLang="en-US" sz="4500" spc="300" dirty="0">
                <a:gradFill>
                  <a:gsLst>
                    <a:gs pos="0">
                      <a:srgbClr val="7A4E33"/>
                    </a:gs>
                    <a:gs pos="56000">
                      <a:srgbClr val="FDB28D"/>
                    </a:gs>
                    <a:gs pos="100000">
                      <a:srgbClr val="7A4E33"/>
                    </a:gs>
                  </a:gsLst>
                  <a:lin ang="0" scaled="0"/>
                </a:gradFill>
                <a:cs typeface="+mn-ea"/>
                <a:sym typeface="+mn-lt"/>
              </a:rPr>
              <a:t>卫星通信信道建模</a:t>
            </a: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fade">
                                      <p:cBhvr>
                                        <p:cTn id="13" dur="750"/>
                                        <p:tgtEl>
                                          <p:spTgt spid="38"/>
                                        </p:tgtEl>
                                      </p:cBhvr>
                                    </p:animEffect>
                                    <p:anim calcmode="lin" valueType="num">
                                      <p:cBhvr>
                                        <p:cTn id="14" dur="750" fill="hold"/>
                                        <p:tgtEl>
                                          <p:spTgt spid="38"/>
                                        </p:tgtEl>
                                        <p:attrNameLst>
                                          <p:attrName>ppt_x</p:attrName>
                                        </p:attrNameLst>
                                      </p:cBhvr>
                                      <p:tavLst>
                                        <p:tav tm="0">
                                          <p:val>
                                            <p:strVal val="#ppt_x"/>
                                          </p:val>
                                        </p:tav>
                                        <p:tav tm="100000">
                                          <p:val>
                                            <p:strVal val="#ppt_x"/>
                                          </p:val>
                                        </p:tav>
                                      </p:tavLst>
                                    </p:anim>
                                    <p:anim calcmode="lin" valueType="num">
                                      <p:cBhvr>
                                        <p:cTn id="15" dur="750" fill="hold"/>
                                        <p:tgtEl>
                                          <p:spTgt spid="38"/>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anim calcmode="lin" valueType="num">
                                      <p:cBhvr>
                                        <p:cTn id="19" dur="1000" fill="hold"/>
                                        <p:tgtEl>
                                          <p:spTgt spid="42"/>
                                        </p:tgtEl>
                                        <p:attrNameLst>
                                          <p:attrName>ppt_x</p:attrName>
                                        </p:attrNameLst>
                                      </p:cBhvr>
                                      <p:tavLst>
                                        <p:tav tm="0">
                                          <p:val>
                                            <p:strVal val="#ppt_x"/>
                                          </p:val>
                                        </p:tav>
                                        <p:tav tm="100000">
                                          <p:val>
                                            <p:strVal val="#ppt_x"/>
                                          </p:val>
                                        </p:tav>
                                      </p:tavLst>
                                    </p:anim>
                                    <p:anim calcmode="lin" valueType="num">
                                      <p:cBhvr>
                                        <p:cTn id="20"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8" grpId="0"/>
      <p:bldP spid="4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81000" y="-10160"/>
            <a:ext cx="441960" cy="706755"/>
          </a:xfrm>
          <a:prstGeom prst="rect">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矩形 12"/>
          <p:cNvSpPr/>
          <p:nvPr/>
        </p:nvSpPr>
        <p:spPr>
          <a:xfrm>
            <a:off x="441325" y="1354455"/>
            <a:ext cx="6123940" cy="4565650"/>
          </a:xfrm>
          <a:prstGeom prst="rect">
            <a:avLst/>
          </a:prstGeom>
          <a:solidFill>
            <a:srgbClr val="BD8E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5" name="组合 14"/>
          <p:cNvGrpSpPr/>
          <p:nvPr/>
        </p:nvGrpSpPr>
        <p:grpSpPr>
          <a:xfrm>
            <a:off x="693420" y="1847850"/>
            <a:ext cx="5639435" cy="2954655"/>
            <a:chOff x="3100327" y="1929213"/>
            <a:chExt cx="6880084" cy="2954418"/>
          </a:xfrm>
        </p:grpSpPr>
        <p:sp>
          <p:nvSpPr>
            <p:cNvPr id="17" name="TextBox 53"/>
            <p:cNvSpPr txBox="1"/>
            <p:nvPr/>
          </p:nvSpPr>
          <p:spPr>
            <a:xfrm>
              <a:off x="3156797" y="2298118"/>
              <a:ext cx="6823614" cy="1246405"/>
            </a:xfrm>
            <a:prstGeom prst="rect">
              <a:avLst/>
            </a:prstGeom>
            <a:noFill/>
          </p:spPr>
          <p:txBody>
            <a:bodyPr wrap="square" lIns="0" tIns="0" rIns="0" bIns="0" rtlCol="0">
              <a:spAutoFit/>
            </a:bodyPr>
            <a:lstStyle>
              <a:defPPr>
                <a:defRPr lang="zh-CN"/>
              </a:defPPr>
              <a:lvl1pPr algn="just">
                <a:lnSpc>
                  <a:spcPts val="2000"/>
                </a:lnSpc>
                <a:defRPr sz="1200">
                  <a:solidFill>
                    <a:schemeClr val="tx1">
                      <a:lumMod val="65000"/>
                      <a:lumOff val="35000"/>
                    </a:schemeClr>
                  </a:solidFill>
                  <a:latin typeface="微软雅黑 Light" panose="020B0502040204020203" pitchFamily="34" charset="-122"/>
                  <a:ea typeface="微软雅黑 Light" panose="020B0502040204020203" pitchFamily="34" charset="-122"/>
                </a:defRPr>
              </a:lvl1pPr>
            </a:lstStyle>
            <a:p>
              <a:pPr algn="l">
                <a:lnSpc>
                  <a:spcPct val="150000"/>
                </a:lnSpc>
              </a:pPr>
              <a:r>
                <a:rPr lang="zh-CN" altLang="en-US" sz="1800" dirty="0">
                  <a:solidFill>
                    <a:schemeClr val="bg1"/>
                  </a:solidFill>
                  <a:latin typeface="+mn-lt"/>
                  <a:ea typeface="+mn-ea"/>
                  <a:cs typeface="+mn-ea"/>
                  <a:sym typeface="+mn-lt"/>
                </a:rPr>
                <a:t>由自由空间传播损耗和近地大气的各种影响（大气吸收损耗、</a:t>
              </a:r>
              <a:r>
                <a:rPr lang="zh-CN" altLang="en-US" sz="1800" b="1" dirty="0">
                  <a:solidFill>
                    <a:schemeClr val="bg1"/>
                  </a:solidFill>
                  <a:latin typeface="+mn-lt"/>
                  <a:ea typeface="+mn-ea"/>
                  <a:cs typeface="+mn-ea"/>
                  <a:sym typeface="+mn-lt"/>
                </a:rPr>
                <a:t>雨衰（</a:t>
              </a:r>
              <a:r>
                <a:rPr lang="en-US" altLang="zh-CN" sz="1800" b="1" dirty="0">
                  <a:solidFill>
                    <a:schemeClr val="bg1"/>
                  </a:solidFill>
                  <a:latin typeface="+mn-lt"/>
                  <a:ea typeface="+mn-ea"/>
                  <a:cs typeface="+mn-ea"/>
                  <a:sym typeface="+mn-lt"/>
                </a:rPr>
                <a:t>ku</a:t>
              </a:r>
              <a:r>
                <a:rPr lang="zh-CN" altLang="en-US" sz="1800" b="1" dirty="0">
                  <a:solidFill>
                    <a:schemeClr val="bg1"/>
                  </a:solidFill>
                  <a:latin typeface="+mn-lt"/>
                  <a:ea typeface="+mn-ea"/>
                  <a:cs typeface="+mn-ea"/>
                  <a:sym typeface="+mn-lt"/>
                </a:rPr>
                <a:t>波段及其以上的频段）</a:t>
              </a:r>
              <a:r>
                <a:rPr lang="zh-CN" altLang="en-US" sz="1800" dirty="0">
                  <a:solidFill>
                    <a:schemeClr val="bg1"/>
                  </a:solidFill>
                  <a:latin typeface="+mn-lt"/>
                  <a:ea typeface="+mn-ea"/>
                  <a:cs typeface="+mn-ea"/>
                  <a:sym typeface="+mn-lt"/>
                </a:rPr>
                <a:t>、大气折射的影响）所确定</a:t>
              </a:r>
            </a:p>
          </p:txBody>
        </p:sp>
        <p:sp>
          <p:nvSpPr>
            <p:cNvPr id="18" name="TextBox 42"/>
            <p:cNvSpPr txBox="1"/>
            <p:nvPr/>
          </p:nvSpPr>
          <p:spPr>
            <a:xfrm>
              <a:off x="3100327" y="1929213"/>
              <a:ext cx="1995135" cy="2954418"/>
            </a:xfrm>
            <a:prstGeom prst="rect">
              <a:avLst/>
            </a:prstGeom>
            <a:noFill/>
          </p:spPr>
          <p:txBody>
            <a:bodyPr wrap="square" lIns="0" tIns="0" rIns="0" bIns="0" rtlCol="0">
              <a:spAutoFit/>
            </a:bodyPr>
            <a:lstStyle>
              <a:defPPr>
                <a:defRPr lang="zh-CN"/>
              </a:defPPr>
              <a:lvl1pPr>
                <a:defRPr sz="2000" b="1">
                  <a:solidFill>
                    <a:schemeClr val="bg1"/>
                  </a:solidFill>
                  <a:latin typeface="微软雅黑" panose="020B0503020204020204" pitchFamily="34" charset="-122"/>
                  <a:ea typeface="微软雅黑" panose="020B0503020204020204" pitchFamily="34" charset="-122"/>
                </a:defRPr>
              </a:lvl1pPr>
            </a:lstStyle>
            <a:p>
              <a:pPr marL="342900" indent="-342900">
                <a:buFont typeface="Wingdings" panose="05000000000000000000" charset="0"/>
                <a:buChar char="Ø"/>
              </a:pPr>
              <a:r>
                <a:rPr lang="zh-CN" altLang="en-US" sz="2400" dirty="0">
                  <a:latin typeface="+mn-lt"/>
                  <a:ea typeface="+mn-ea"/>
                  <a:cs typeface="+mn-ea"/>
                  <a:sym typeface="+mn-lt"/>
                </a:rPr>
                <a:t>星地链路：</a:t>
              </a:r>
            </a:p>
            <a:p>
              <a:pPr marL="342900" indent="-342900">
                <a:buFont typeface="Wingdings" panose="05000000000000000000" charset="0"/>
                <a:buChar char="Ø"/>
              </a:pPr>
              <a:endParaRPr lang="zh-CN" altLang="en-US" sz="2400" b="0" dirty="0">
                <a:latin typeface="+mn-lt"/>
                <a:ea typeface="+mn-ea"/>
                <a:cs typeface="+mn-ea"/>
                <a:sym typeface="+mn-lt"/>
              </a:endParaRPr>
            </a:p>
            <a:p>
              <a:pPr marL="342900" indent="-342900">
                <a:buFont typeface="Wingdings" panose="05000000000000000000" charset="0"/>
                <a:buChar char="Ø"/>
              </a:pPr>
              <a:endParaRPr lang="zh-CN" altLang="en-US" sz="2400" b="0" dirty="0">
                <a:latin typeface="+mn-lt"/>
                <a:ea typeface="+mn-ea"/>
                <a:cs typeface="+mn-ea"/>
                <a:sym typeface="+mn-lt"/>
              </a:endParaRPr>
            </a:p>
            <a:p>
              <a:pPr marL="342900" indent="-342900">
                <a:buFont typeface="Wingdings" panose="05000000000000000000" charset="0"/>
                <a:buChar char="Ø"/>
              </a:pPr>
              <a:endParaRPr lang="zh-CN" altLang="en-US" sz="2400" b="0" dirty="0">
                <a:latin typeface="+mn-lt"/>
                <a:ea typeface="+mn-ea"/>
                <a:cs typeface="+mn-ea"/>
                <a:sym typeface="+mn-lt"/>
              </a:endParaRPr>
            </a:p>
            <a:p>
              <a:pPr marL="342900" indent="-342900">
                <a:buFont typeface="Wingdings" panose="05000000000000000000" charset="0"/>
                <a:buChar char="Ø"/>
              </a:pPr>
              <a:endParaRPr lang="zh-CN" altLang="en-US" sz="2400" b="0" dirty="0">
                <a:latin typeface="+mn-lt"/>
                <a:ea typeface="+mn-ea"/>
                <a:cs typeface="+mn-ea"/>
                <a:sym typeface="+mn-lt"/>
              </a:endParaRPr>
            </a:p>
            <a:p>
              <a:pPr marL="342900" indent="-342900">
                <a:buFont typeface="Wingdings" panose="05000000000000000000" charset="0"/>
                <a:buChar char="Ø"/>
              </a:pPr>
              <a:endParaRPr lang="zh-CN" altLang="en-US" sz="2400" b="0" dirty="0">
                <a:latin typeface="+mn-lt"/>
                <a:ea typeface="+mn-ea"/>
                <a:cs typeface="+mn-ea"/>
                <a:sym typeface="+mn-lt"/>
              </a:endParaRPr>
            </a:p>
            <a:p>
              <a:pPr marL="342900" indent="-342900">
                <a:buFont typeface="Wingdings" panose="05000000000000000000" charset="0"/>
                <a:buChar char="Ø"/>
              </a:pPr>
              <a:endParaRPr lang="zh-CN" altLang="en-US" sz="2400" b="0" dirty="0">
                <a:latin typeface="+mn-lt"/>
                <a:ea typeface="+mn-ea"/>
                <a:cs typeface="+mn-ea"/>
                <a:sym typeface="+mn-lt"/>
              </a:endParaRPr>
            </a:p>
            <a:p>
              <a:pPr marL="342900" indent="-342900">
                <a:buFont typeface="Wingdings" panose="05000000000000000000" charset="0"/>
                <a:buChar char="Ø"/>
              </a:pPr>
              <a:r>
                <a:rPr lang="zh-CN" altLang="en-US" sz="2400" dirty="0">
                  <a:latin typeface="+mn-lt"/>
                  <a:ea typeface="+mn-ea"/>
                  <a:cs typeface="+mn-ea"/>
                  <a:sym typeface="+mn-lt"/>
                </a:rPr>
                <a:t>星间链路</a:t>
              </a:r>
              <a:r>
                <a:rPr lang="zh-CN" altLang="en-US" sz="2400" b="0" dirty="0">
                  <a:latin typeface="+mn-lt"/>
                  <a:ea typeface="+mn-ea"/>
                  <a:cs typeface="+mn-ea"/>
                  <a:sym typeface="+mn-lt"/>
                </a:rPr>
                <a:t>：</a:t>
              </a:r>
            </a:p>
          </p:txBody>
        </p:sp>
      </p:grpSp>
      <p:sp>
        <p:nvSpPr>
          <p:cNvPr id="16" name="文本框 15"/>
          <p:cNvSpPr txBox="1"/>
          <p:nvPr/>
        </p:nvSpPr>
        <p:spPr>
          <a:xfrm>
            <a:off x="993244" y="294848"/>
            <a:ext cx="2625276" cy="521970"/>
          </a:xfrm>
          <a:prstGeom prst="rect">
            <a:avLst/>
          </a:prstGeom>
          <a:noFill/>
        </p:spPr>
        <p:txBody>
          <a:bodyPr wrap="square" rtlCol="0">
            <a:spAutoFit/>
          </a:bodyPr>
          <a:lstStyle/>
          <a:p>
            <a:pPr algn="dist"/>
            <a:r>
              <a:rPr lang="zh-CN" altLang="en-US" sz="2800" dirty="0">
                <a:gradFill>
                  <a:gsLst>
                    <a:gs pos="0">
                      <a:srgbClr val="7A4E33"/>
                    </a:gs>
                    <a:gs pos="56000">
                      <a:srgbClr val="FDB28D"/>
                    </a:gs>
                    <a:gs pos="100000">
                      <a:srgbClr val="7A4E33"/>
                    </a:gs>
                  </a:gsLst>
                  <a:lin ang="0" scaled="0"/>
                </a:gradFill>
                <a:cs typeface="+mn-ea"/>
                <a:sym typeface="+mn-lt"/>
              </a:rPr>
              <a:t>卫星通信链路</a:t>
            </a:r>
          </a:p>
        </p:txBody>
      </p:sp>
      <p:pic>
        <p:nvPicPr>
          <p:cNvPr id="4" name="图片 3"/>
          <p:cNvPicPr>
            <a:picLocks noChangeAspect="1"/>
          </p:cNvPicPr>
          <p:nvPr/>
        </p:nvPicPr>
        <p:blipFill>
          <a:blip r:embed="rId3"/>
          <a:srcRect l="11221" r="16909"/>
          <a:stretch>
            <a:fillRect/>
          </a:stretch>
        </p:blipFill>
        <p:spPr>
          <a:xfrm>
            <a:off x="6718300" y="1354455"/>
            <a:ext cx="5051425" cy="4565015"/>
          </a:xfrm>
          <a:prstGeom prst="rect">
            <a:avLst/>
          </a:prstGeom>
        </p:spPr>
      </p:pic>
      <p:sp>
        <p:nvSpPr>
          <p:cNvPr id="5" name="文本框 4"/>
          <p:cNvSpPr txBox="1"/>
          <p:nvPr/>
        </p:nvSpPr>
        <p:spPr>
          <a:xfrm>
            <a:off x="693420" y="4863465"/>
            <a:ext cx="5487670" cy="368300"/>
          </a:xfrm>
          <a:prstGeom prst="rect">
            <a:avLst/>
          </a:prstGeom>
          <a:noFill/>
        </p:spPr>
        <p:txBody>
          <a:bodyPr wrap="square" rtlCol="0">
            <a:spAutoFit/>
          </a:bodyPr>
          <a:lstStyle/>
          <a:p>
            <a:r>
              <a:rPr lang="zh-CN" altLang="en-US" dirty="0">
                <a:solidFill>
                  <a:schemeClr val="bg1"/>
                </a:solidFill>
                <a:cs typeface="+mn-ea"/>
                <a:sym typeface="+mn-lt"/>
              </a:rPr>
              <a:t>只考虑自由空间传播损耗</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randombar(horizontal)">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6266815" y="883920"/>
            <a:ext cx="5741035" cy="1084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81000" y="-10160"/>
            <a:ext cx="441960" cy="706755"/>
          </a:xfrm>
          <a:prstGeom prst="rect">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文本框 8"/>
          <p:cNvSpPr txBox="1"/>
          <p:nvPr/>
        </p:nvSpPr>
        <p:spPr>
          <a:xfrm>
            <a:off x="993140" y="294640"/>
            <a:ext cx="3791585" cy="521970"/>
          </a:xfrm>
          <a:prstGeom prst="rect">
            <a:avLst/>
          </a:prstGeom>
          <a:noFill/>
        </p:spPr>
        <p:txBody>
          <a:bodyPr wrap="square" rtlCol="0">
            <a:spAutoFit/>
          </a:bodyPr>
          <a:lstStyle/>
          <a:p>
            <a:pPr algn="dist"/>
            <a:r>
              <a:rPr lang="zh-CN" altLang="en-US" sz="2800" dirty="0">
                <a:gradFill>
                  <a:gsLst>
                    <a:gs pos="0">
                      <a:srgbClr val="7A4E33"/>
                    </a:gs>
                    <a:gs pos="56000">
                      <a:srgbClr val="FDB28D"/>
                    </a:gs>
                    <a:gs pos="100000">
                      <a:srgbClr val="7A4E33"/>
                    </a:gs>
                  </a:gsLst>
                  <a:lin ang="0" scaled="0"/>
                </a:gradFill>
                <a:cs typeface="+mn-ea"/>
                <a:sym typeface="+mn-lt"/>
              </a:rPr>
              <a:t>卫星间链路信道模型 </a:t>
            </a:r>
          </a:p>
        </p:txBody>
      </p:sp>
      <p:sp>
        <p:nvSpPr>
          <p:cNvPr id="2" name="文本框 1"/>
          <p:cNvSpPr txBox="1"/>
          <p:nvPr/>
        </p:nvSpPr>
        <p:spPr>
          <a:xfrm>
            <a:off x="192405" y="5462270"/>
            <a:ext cx="11816080" cy="1014730"/>
          </a:xfrm>
          <a:prstGeom prst="rect">
            <a:avLst/>
          </a:prstGeom>
          <a:noFill/>
        </p:spPr>
        <p:txBody>
          <a:bodyPr wrap="square" rtlCol="0">
            <a:spAutoFit/>
          </a:bodyPr>
          <a:lstStyle/>
          <a:p>
            <a:pPr algn="just" fontAlgn="auto">
              <a:lnSpc>
                <a:spcPts val="2400"/>
              </a:lnSpc>
            </a:pPr>
            <a:r>
              <a:rPr lang="zh-CN" altLang="en-US">
                <a:solidFill>
                  <a:schemeClr val="bg1"/>
                </a:solidFill>
                <a:latin typeface="Times New Roman" panose="02020603050405020304" charset="0"/>
                <a:cs typeface="Times New Roman" panose="02020603050405020304" charset="0"/>
              </a:rPr>
              <a:t>Zhou, Di and Sheng, Min and Liu, Runzi and Wang, Yu and Li, Jiandong, "</a:t>
            </a:r>
            <a:r>
              <a:rPr lang="zh-CN" altLang="en-US" b="1">
                <a:solidFill>
                  <a:schemeClr val="bg1"/>
                </a:solidFill>
                <a:latin typeface="Times New Roman" panose="02020603050405020304" charset="0"/>
                <a:cs typeface="Times New Roman" panose="02020603050405020304" charset="0"/>
              </a:rPr>
              <a:t>Channel-Aware Mission Scheduling in Broadband Data Relay Satellite Networks</a:t>
            </a:r>
            <a:r>
              <a:rPr lang="zh-CN" altLang="en-US">
                <a:solidFill>
                  <a:schemeClr val="bg1"/>
                </a:solidFill>
                <a:latin typeface="Times New Roman" panose="02020603050405020304" charset="0"/>
                <a:cs typeface="Times New Roman" panose="02020603050405020304" charset="0"/>
              </a:rPr>
              <a:t>," IEEE Journal on Selected Areas in Communications, vol. 36, no. 5, pp. 1052-1064, May 2018</a:t>
            </a:r>
            <a:r>
              <a:rPr lang="en-US" altLang="zh-CN">
                <a:solidFill>
                  <a:schemeClr val="bg1"/>
                </a:solidFill>
                <a:latin typeface="Times New Roman" panose="02020603050405020304" charset="0"/>
                <a:cs typeface="Times New Roman" panose="02020603050405020304" charset="0"/>
              </a:rPr>
              <a:t>.</a:t>
            </a:r>
          </a:p>
        </p:txBody>
      </p:sp>
      <p:sp>
        <p:nvSpPr>
          <p:cNvPr id="4" name="文本框 3"/>
          <p:cNvSpPr txBox="1"/>
          <p:nvPr/>
        </p:nvSpPr>
        <p:spPr>
          <a:xfrm>
            <a:off x="325755" y="5093970"/>
            <a:ext cx="1249045" cy="368300"/>
          </a:xfrm>
          <a:prstGeom prst="rect">
            <a:avLst/>
          </a:prstGeom>
          <a:noFill/>
          <a:ln w="28575" cmpd="sng">
            <a:solidFill>
              <a:schemeClr val="accent1">
                <a:shade val="50000"/>
              </a:schemeClr>
            </a:solidFill>
            <a:prstDash val="solid"/>
          </a:ln>
        </p:spPr>
        <p:txBody>
          <a:bodyPr wrap="square" rtlCol="0">
            <a:spAutoFit/>
          </a:bodyPr>
          <a:lstStyle/>
          <a:p>
            <a:r>
              <a:rPr lang="zh-CN" altLang="en-US">
                <a:solidFill>
                  <a:schemeClr val="bg1"/>
                </a:solidFill>
                <a:sym typeface="+mn-ea"/>
              </a:rPr>
              <a:t>参考文献：</a:t>
            </a:r>
            <a:endParaRPr lang="en-US" altLang="zh-CN"/>
          </a:p>
        </p:txBody>
      </p:sp>
      <p:pic>
        <p:nvPicPr>
          <p:cNvPr id="6" name="图片 5"/>
          <p:cNvPicPr>
            <a:picLocks noChangeAspect="1"/>
          </p:cNvPicPr>
          <p:nvPr/>
        </p:nvPicPr>
        <p:blipFill>
          <a:blip r:embed="rId3"/>
          <a:stretch>
            <a:fillRect/>
          </a:stretch>
        </p:blipFill>
        <p:spPr>
          <a:xfrm>
            <a:off x="325755" y="883920"/>
            <a:ext cx="5842635" cy="4153535"/>
          </a:xfrm>
          <a:prstGeom prst="rect">
            <a:avLst/>
          </a:prstGeom>
        </p:spPr>
      </p:pic>
      <p:sp>
        <p:nvSpPr>
          <p:cNvPr id="7" name="文本框 6"/>
          <p:cNvSpPr txBox="1"/>
          <p:nvPr/>
        </p:nvSpPr>
        <p:spPr>
          <a:xfrm>
            <a:off x="6266180" y="861695"/>
            <a:ext cx="5741670" cy="1129665"/>
          </a:xfrm>
          <a:prstGeom prst="rect">
            <a:avLst/>
          </a:prstGeom>
          <a:noFill/>
        </p:spPr>
        <p:txBody>
          <a:bodyPr wrap="square" rtlCol="0">
            <a:spAutoFit/>
          </a:bodyPr>
          <a:lstStyle/>
          <a:p>
            <a:pPr fontAlgn="auto">
              <a:lnSpc>
                <a:spcPct val="125000"/>
              </a:lnSpc>
            </a:pPr>
            <a:r>
              <a:rPr lang="en-US" altLang="zh-CN" b="1">
                <a:solidFill>
                  <a:schemeClr val="bg1"/>
                </a:solidFill>
              </a:rPr>
              <a:t>宽带数据中继卫星网络（BDRSN</a:t>
            </a:r>
            <a:r>
              <a:rPr lang="zh-CN" altLang="en-US" b="1">
                <a:solidFill>
                  <a:schemeClr val="bg1"/>
                </a:solidFill>
              </a:rPr>
              <a:t>）：</a:t>
            </a:r>
          </a:p>
          <a:p>
            <a:pPr fontAlgn="auto">
              <a:lnSpc>
                <a:spcPct val="125000"/>
              </a:lnSpc>
            </a:pPr>
            <a:r>
              <a:rPr lang="zh-CN" altLang="en-US" b="1">
                <a:solidFill>
                  <a:schemeClr val="bg1"/>
                </a:solidFill>
              </a:rPr>
              <a:t>       利用中继卫星</a:t>
            </a:r>
            <a:r>
              <a:rPr lang="en-US" altLang="zh-CN" b="1">
                <a:solidFill>
                  <a:schemeClr val="bg1"/>
                </a:solidFill>
              </a:rPr>
              <a:t>(Ka</a:t>
            </a:r>
            <a:r>
              <a:rPr lang="zh-CN" altLang="en-US" b="1">
                <a:solidFill>
                  <a:schemeClr val="bg1"/>
                </a:solidFill>
              </a:rPr>
              <a:t>频段</a:t>
            </a:r>
            <a:r>
              <a:rPr lang="en-US" altLang="zh-CN" b="1">
                <a:solidFill>
                  <a:schemeClr val="bg1"/>
                </a:solidFill>
              </a:rPr>
              <a:t>)</a:t>
            </a:r>
            <a:r>
              <a:rPr lang="zh-CN" altLang="en-US" b="1">
                <a:solidFill>
                  <a:schemeClr val="bg1"/>
                </a:solidFill>
              </a:rPr>
              <a:t>完成任务调度，实现大量的数据</a:t>
            </a:r>
            <a:r>
              <a:rPr lang="en-US" altLang="zh-CN" b="1">
                <a:solidFill>
                  <a:schemeClr val="bg1"/>
                </a:solidFill>
              </a:rPr>
              <a:t>从轨道下载到地面</a:t>
            </a:r>
            <a:r>
              <a:rPr lang="zh-CN" altLang="en-US" b="1">
                <a:solidFill>
                  <a:schemeClr val="bg1"/>
                </a:solidFill>
              </a:rPr>
              <a:t>。</a:t>
            </a:r>
          </a:p>
        </p:txBody>
      </p:sp>
      <p:sp>
        <p:nvSpPr>
          <p:cNvPr id="8" name="矩形 7"/>
          <p:cNvSpPr/>
          <p:nvPr/>
        </p:nvSpPr>
        <p:spPr>
          <a:xfrm>
            <a:off x="6267450" y="2065020"/>
            <a:ext cx="5741035" cy="29724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277620" y="1115695"/>
            <a:ext cx="2403475" cy="730250"/>
          </a:xfrm>
          <a:prstGeom prst="rect">
            <a:avLst/>
          </a:prstGeom>
          <a:noFill/>
          <a:ln w="28575"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120775" y="1968500"/>
            <a:ext cx="2717165" cy="840740"/>
          </a:xfrm>
          <a:prstGeom prst="rect">
            <a:avLst/>
          </a:prstGeom>
          <a:noFill/>
          <a:ln w="28575"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3874135" y="1095375"/>
            <a:ext cx="1967865" cy="306705"/>
          </a:xfrm>
          <a:prstGeom prst="rect">
            <a:avLst/>
          </a:prstGeom>
          <a:noFill/>
        </p:spPr>
        <p:txBody>
          <a:bodyPr wrap="square" rtlCol="0">
            <a:spAutoFit/>
          </a:bodyPr>
          <a:lstStyle/>
          <a:p>
            <a:r>
              <a:rPr lang="zh-CN" altLang="en-US" sz="1400"/>
              <a:t>地球同步中继卫星</a:t>
            </a:r>
          </a:p>
        </p:txBody>
      </p:sp>
      <p:cxnSp>
        <p:nvCxnSpPr>
          <p:cNvPr id="16" name="直接箭头连接符 15"/>
          <p:cNvCxnSpPr>
            <a:endCxn id="15" idx="1"/>
          </p:cNvCxnSpPr>
          <p:nvPr/>
        </p:nvCxnSpPr>
        <p:spPr>
          <a:xfrm flipV="1">
            <a:off x="3670935" y="1249045"/>
            <a:ext cx="203200" cy="2857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442595" y="1807845"/>
            <a:ext cx="427990" cy="1383665"/>
          </a:xfrm>
          <a:prstGeom prst="rect">
            <a:avLst/>
          </a:prstGeom>
          <a:noFill/>
        </p:spPr>
        <p:txBody>
          <a:bodyPr wrap="square" rtlCol="0">
            <a:spAutoFit/>
          </a:bodyPr>
          <a:lstStyle/>
          <a:p>
            <a:r>
              <a:rPr lang="zh-CN" altLang="en-US" sz="1400"/>
              <a:t>低轨用户卫星</a:t>
            </a:r>
          </a:p>
        </p:txBody>
      </p:sp>
      <p:cxnSp>
        <p:nvCxnSpPr>
          <p:cNvPr id="19" name="直接箭头连接符 18"/>
          <p:cNvCxnSpPr>
            <a:endCxn id="17" idx="3"/>
          </p:cNvCxnSpPr>
          <p:nvPr/>
        </p:nvCxnSpPr>
        <p:spPr>
          <a:xfrm flipH="1">
            <a:off x="870585" y="2345055"/>
            <a:ext cx="224790" cy="1549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6266180" y="2101215"/>
            <a:ext cx="5741035" cy="2899410"/>
          </a:xfrm>
          <a:prstGeom prst="rect">
            <a:avLst/>
          </a:prstGeom>
          <a:noFill/>
        </p:spPr>
        <p:txBody>
          <a:bodyPr wrap="square" rtlCol="0">
            <a:spAutoFit/>
          </a:bodyPr>
          <a:lstStyle/>
          <a:p>
            <a:pPr marL="285750" indent="-285750" algn="l" fontAlgn="auto">
              <a:lnSpc>
                <a:spcPct val="125000"/>
              </a:lnSpc>
              <a:buClrTx/>
              <a:buSzTx/>
              <a:buFont typeface="Wingdings" panose="05000000000000000000" charset="0"/>
              <a:buChar char="l"/>
            </a:pPr>
            <a:r>
              <a:rPr lang="en-US" altLang="zh-CN">
                <a:solidFill>
                  <a:schemeClr val="bg1"/>
                </a:solidFill>
              </a:rPr>
              <a:t>中继卫星</a:t>
            </a:r>
            <a:r>
              <a:rPr lang="zh-CN" altLang="en-US">
                <a:solidFill>
                  <a:schemeClr val="bg1"/>
                </a:solidFill>
              </a:rPr>
              <a:t>会</a:t>
            </a:r>
            <a:r>
              <a:rPr lang="en-US" altLang="zh-CN">
                <a:solidFill>
                  <a:schemeClr val="bg1"/>
                </a:solidFill>
              </a:rPr>
              <a:t>被分配L个特定地面站</a:t>
            </a:r>
            <a:r>
              <a:rPr lang="zh-CN" altLang="en-US">
                <a:solidFill>
                  <a:schemeClr val="bg1"/>
                </a:solidFill>
              </a:rPr>
              <a:t>并</a:t>
            </a:r>
            <a:r>
              <a:rPr lang="en-US" altLang="zh-CN">
                <a:solidFill>
                  <a:schemeClr val="bg1"/>
                </a:solidFill>
              </a:rPr>
              <a:t>建立下行链路</a:t>
            </a:r>
            <a:r>
              <a:rPr lang="zh-CN" altLang="en-US">
                <a:solidFill>
                  <a:schemeClr val="bg1"/>
                </a:solidFill>
              </a:rPr>
              <a:t>：     </a:t>
            </a:r>
            <a:r>
              <a:rPr lang="en-US" altLang="zh-CN">
                <a:solidFill>
                  <a:schemeClr val="bg1"/>
                </a:solidFill>
              </a:rPr>
              <a:t>用于卫星间链路的建立+用于与L个地面站通信</a:t>
            </a:r>
          </a:p>
          <a:p>
            <a:pPr indent="0" algn="l" fontAlgn="auto">
              <a:lnSpc>
                <a:spcPct val="125000"/>
              </a:lnSpc>
              <a:buClrTx/>
              <a:buSzTx/>
              <a:buFont typeface="Wingdings" panose="05000000000000000000" charset="0"/>
              <a:buNone/>
            </a:pPr>
            <a:r>
              <a:rPr lang="zh-CN" altLang="en-US" sz="2000" b="1">
                <a:solidFill>
                  <a:schemeClr val="accent4">
                    <a:lumMod val="20000"/>
                    <a:lumOff val="80000"/>
                  </a:schemeClr>
                </a:solidFill>
              </a:rPr>
              <a:t>调度过程：</a:t>
            </a:r>
            <a:endParaRPr lang="en-US" altLang="zh-CN" sz="2000" b="1">
              <a:solidFill>
                <a:schemeClr val="accent4">
                  <a:lumMod val="20000"/>
                  <a:lumOff val="80000"/>
                </a:schemeClr>
              </a:solidFill>
            </a:endParaRPr>
          </a:p>
          <a:p>
            <a:pPr indent="0" algn="l" fontAlgn="auto">
              <a:lnSpc>
                <a:spcPct val="125000"/>
              </a:lnSpc>
              <a:buClrTx/>
              <a:buSzTx/>
              <a:buFont typeface="Wingdings" panose="05000000000000000000" charset="0"/>
              <a:buNone/>
            </a:pPr>
            <a:r>
              <a:rPr lang="en-US" altLang="zh-CN">
                <a:solidFill>
                  <a:schemeClr val="bg1"/>
                </a:solidFill>
              </a:rPr>
              <a:t>1.用户卫星仅当它们移动到中继卫星的覆盖区域时才将其任务数据发送到中继卫星</a:t>
            </a:r>
            <a:r>
              <a:rPr lang="zh-CN" altLang="en-US">
                <a:solidFill>
                  <a:schemeClr val="bg1"/>
                </a:solidFill>
              </a:rPr>
              <a:t>；</a:t>
            </a:r>
          </a:p>
          <a:p>
            <a:pPr indent="0" algn="l" fontAlgn="auto">
              <a:lnSpc>
                <a:spcPct val="125000"/>
              </a:lnSpc>
              <a:buClrTx/>
              <a:buSzTx/>
              <a:buFont typeface="Wingdings" panose="05000000000000000000" charset="0"/>
              <a:buNone/>
            </a:pPr>
            <a:r>
              <a:rPr lang="en-US" altLang="zh-CN">
                <a:solidFill>
                  <a:schemeClr val="bg1"/>
                </a:solidFill>
              </a:rPr>
              <a:t>2.中继卫星</a:t>
            </a:r>
            <a:r>
              <a:rPr lang="zh-CN" altLang="en-US">
                <a:solidFill>
                  <a:schemeClr val="bg1"/>
                </a:solidFill>
              </a:rPr>
              <a:t>会</a:t>
            </a:r>
            <a:r>
              <a:rPr lang="en-US" altLang="zh-CN">
                <a:solidFill>
                  <a:schemeClr val="bg1"/>
                </a:solidFill>
              </a:rPr>
              <a:t>将这些任务数据直接发送到它们的特定地面站</a:t>
            </a:r>
            <a:r>
              <a:rPr lang="zh-CN" altLang="en-US">
                <a:solidFill>
                  <a:schemeClr val="bg1"/>
                </a:solidFill>
              </a:rPr>
              <a:t>；</a:t>
            </a:r>
          </a:p>
          <a:p>
            <a:pPr indent="0" algn="l" fontAlgn="auto">
              <a:lnSpc>
                <a:spcPct val="125000"/>
              </a:lnSpc>
              <a:buClrTx/>
              <a:buSzTx/>
              <a:buFont typeface="Wingdings" panose="05000000000000000000" charset="0"/>
              <a:buNone/>
            </a:pPr>
            <a:r>
              <a:rPr lang="en-US" altLang="zh-CN">
                <a:solidFill>
                  <a:schemeClr val="bg1"/>
                </a:solidFill>
              </a:rPr>
              <a:t>3.地面站将这些任务数据转发给</a:t>
            </a:r>
            <a:r>
              <a:rPr lang="zh-CN" altLang="en-US">
                <a:solidFill>
                  <a:schemeClr val="bg1"/>
                </a:solidFill>
              </a:rPr>
              <a:t>数据处理中心</a:t>
            </a:r>
            <a:r>
              <a:rPr lang="en-US" altLang="zh-CN">
                <a:solidFill>
                  <a:schemeClr val="bg1"/>
                </a:solidFill>
              </a:rPr>
              <a:t>DPC</a:t>
            </a: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41"/>
          <p:cNvSpPr/>
          <p:nvPr/>
        </p:nvSpPr>
        <p:spPr>
          <a:xfrm>
            <a:off x="739775" y="3387725"/>
            <a:ext cx="871855" cy="33572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81000" y="-10160"/>
            <a:ext cx="441960" cy="706755"/>
          </a:xfrm>
          <a:prstGeom prst="rect">
            <a:avLst/>
          </a:prstGeom>
          <a:solidFill>
            <a:srgbClr val="B98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p:cNvSpPr txBox="1"/>
          <p:nvPr/>
        </p:nvSpPr>
        <p:spPr>
          <a:xfrm>
            <a:off x="993140" y="294640"/>
            <a:ext cx="3791585" cy="521970"/>
          </a:xfrm>
          <a:prstGeom prst="rect">
            <a:avLst/>
          </a:prstGeom>
          <a:noFill/>
        </p:spPr>
        <p:txBody>
          <a:bodyPr wrap="square" rtlCol="0">
            <a:spAutoFit/>
          </a:bodyPr>
          <a:lstStyle/>
          <a:p>
            <a:pPr algn="dist"/>
            <a:r>
              <a:rPr lang="zh-CN" altLang="en-US" sz="2800" dirty="0">
                <a:gradFill>
                  <a:gsLst>
                    <a:gs pos="0">
                      <a:srgbClr val="7A4E33"/>
                    </a:gs>
                    <a:gs pos="56000">
                      <a:srgbClr val="FDB28D"/>
                    </a:gs>
                    <a:gs pos="100000">
                      <a:srgbClr val="7A4E33"/>
                    </a:gs>
                  </a:gsLst>
                  <a:lin ang="0" scaled="0"/>
                </a:gradFill>
                <a:cs typeface="+mn-ea"/>
                <a:sym typeface="+mn-lt"/>
              </a:rPr>
              <a:t>卫星间链路信道模型 </a:t>
            </a:r>
          </a:p>
        </p:txBody>
      </p:sp>
      <p:sp>
        <p:nvSpPr>
          <p:cNvPr id="4" name="文本框 3"/>
          <p:cNvSpPr txBox="1"/>
          <p:nvPr/>
        </p:nvSpPr>
        <p:spPr>
          <a:xfrm>
            <a:off x="350520" y="1075690"/>
            <a:ext cx="7404735" cy="460375"/>
          </a:xfrm>
          <a:prstGeom prst="rect">
            <a:avLst/>
          </a:prstGeom>
          <a:noFill/>
        </p:spPr>
        <p:txBody>
          <a:bodyPr wrap="square" rtlCol="0">
            <a:spAutoFit/>
          </a:bodyPr>
          <a:lstStyle/>
          <a:p>
            <a:pPr marL="342900" indent="-342900">
              <a:buFont typeface="Wingdings" panose="05000000000000000000" charset="0"/>
              <a:buChar char="l"/>
            </a:pPr>
            <a:r>
              <a:rPr lang="zh-CN" altLang="en-US" sz="2400">
                <a:solidFill>
                  <a:schemeClr val="bg1"/>
                </a:solidFill>
              </a:rPr>
              <a:t>卫星间链路的可实现数据速率（以bps为单位）： </a:t>
            </a:r>
          </a:p>
        </p:txBody>
      </p:sp>
      <p:pic>
        <p:nvPicPr>
          <p:cNvPr id="5" name="图片 4"/>
          <p:cNvPicPr>
            <a:picLocks noChangeAspect="1"/>
          </p:cNvPicPr>
          <p:nvPr/>
        </p:nvPicPr>
        <p:blipFill>
          <a:blip r:embed="rId3"/>
          <a:stretch>
            <a:fillRect/>
          </a:stretch>
        </p:blipFill>
        <p:spPr>
          <a:xfrm>
            <a:off x="3617595" y="1941830"/>
            <a:ext cx="3840480" cy="944880"/>
          </a:xfrm>
          <a:prstGeom prst="rect">
            <a:avLst/>
          </a:prstGeom>
        </p:spPr>
      </p:pic>
      <p:pic>
        <p:nvPicPr>
          <p:cNvPr id="7" name="图片 6"/>
          <p:cNvPicPr>
            <a:picLocks noChangeAspect="1"/>
          </p:cNvPicPr>
          <p:nvPr/>
        </p:nvPicPr>
        <p:blipFill>
          <a:blip r:embed="rId4"/>
          <a:stretch>
            <a:fillRect/>
          </a:stretch>
        </p:blipFill>
        <p:spPr>
          <a:xfrm>
            <a:off x="6844665" y="4161155"/>
            <a:ext cx="2903220" cy="922020"/>
          </a:xfrm>
          <a:prstGeom prst="rect">
            <a:avLst/>
          </a:prstGeom>
        </p:spPr>
      </p:pic>
      <p:pic>
        <p:nvPicPr>
          <p:cNvPr id="8" name="图片 7"/>
          <p:cNvPicPr>
            <a:picLocks noChangeAspect="1"/>
          </p:cNvPicPr>
          <p:nvPr/>
        </p:nvPicPr>
        <p:blipFill>
          <a:blip r:embed="rId5"/>
          <a:stretch>
            <a:fillRect/>
          </a:stretch>
        </p:blipFill>
        <p:spPr>
          <a:xfrm>
            <a:off x="822960" y="3458210"/>
            <a:ext cx="727710" cy="471805"/>
          </a:xfrm>
          <a:prstGeom prst="rect">
            <a:avLst/>
          </a:prstGeom>
        </p:spPr>
      </p:pic>
      <p:pic>
        <p:nvPicPr>
          <p:cNvPr id="11" name="图片 10"/>
          <p:cNvPicPr>
            <a:picLocks noChangeAspect="1"/>
          </p:cNvPicPr>
          <p:nvPr/>
        </p:nvPicPr>
        <p:blipFill>
          <a:blip r:embed="rId6"/>
          <a:stretch>
            <a:fillRect/>
          </a:stretch>
        </p:blipFill>
        <p:spPr>
          <a:xfrm>
            <a:off x="822960" y="4116705"/>
            <a:ext cx="727710" cy="457200"/>
          </a:xfrm>
          <a:prstGeom prst="rect">
            <a:avLst/>
          </a:prstGeom>
        </p:spPr>
      </p:pic>
      <p:pic>
        <p:nvPicPr>
          <p:cNvPr id="12" name="图片 11"/>
          <p:cNvPicPr>
            <a:picLocks noChangeAspect="1"/>
          </p:cNvPicPr>
          <p:nvPr/>
        </p:nvPicPr>
        <p:blipFill>
          <a:blip r:embed="rId7"/>
          <a:stretch>
            <a:fillRect/>
          </a:stretch>
        </p:blipFill>
        <p:spPr>
          <a:xfrm>
            <a:off x="822960" y="4766945"/>
            <a:ext cx="727075" cy="435610"/>
          </a:xfrm>
          <a:prstGeom prst="rect">
            <a:avLst/>
          </a:prstGeom>
        </p:spPr>
      </p:pic>
      <p:pic>
        <p:nvPicPr>
          <p:cNvPr id="13" name="图片 12"/>
          <p:cNvPicPr>
            <a:picLocks noChangeAspect="1"/>
          </p:cNvPicPr>
          <p:nvPr/>
        </p:nvPicPr>
        <p:blipFill>
          <a:blip r:embed="rId8"/>
          <a:stretch>
            <a:fillRect/>
          </a:stretch>
        </p:blipFill>
        <p:spPr>
          <a:xfrm>
            <a:off x="4987925" y="6115685"/>
            <a:ext cx="1337310" cy="471170"/>
          </a:xfrm>
          <a:prstGeom prst="rect">
            <a:avLst/>
          </a:prstGeom>
        </p:spPr>
      </p:pic>
      <p:pic>
        <p:nvPicPr>
          <p:cNvPr id="15" name="图片 14"/>
          <p:cNvPicPr>
            <a:picLocks noChangeAspect="1"/>
          </p:cNvPicPr>
          <p:nvPr/>
        </p:nvPicPr>
        <p:blipFill>
          <a:blip r:embed="rId9"/>
          <a:stretch>
            <a:fillRect/>
          </a:stretch>
        </p:blipFill>
        <p:spPr>
          <a:xfrm>
            <a:off x="899160" y="6167120"/>
            <a:ext cx="642620" cy="453390"/>
          </a:xfrm>
          <a:prstGeom prst="rect">
            <a:avLst/>
          </a:prstGeom>
        </p:spPr>
      </p:pic>
      <p:sp>
        <p:nvSpPr>
          <p:cNvPr id="17" name="文本框 16"/>
          <p:cNvSpPr txBox="1"/>
          <p:nvPr/>
        </p:nvSpPr>
        <p:spPr>
          <a:xfrm>
            <a:off x="1611630" y="4161155"/>
            <a:ext cx="2809240"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zh-CN" altLang="en-US" b="1">
                <a:solidFill>
                  <a:schemeClr val="bg1"/>
                </a:solidFill>
              </a:rPr>
              <a:t>：</a:t>
            </a:r>
            <a:r>
              <a:rPr lang="zh-CN" altLang="en-US">
                <a:solidFill>
                  <a:schemeClr val="bg1"/>
                </a:solidFill>
              </a:rPr>
              <a:t>用户卫星发射天线增益</a:t>
            </a:r>
            <a:r>
              <a:rPr lang="zh-CN" altLang="en-US"/>
              <a:t> </a:t>
            </a:r>
          </a:p>
        </p:txBody>
      </p:sp>
      <p:sp>
        <p:nvSpPr>
          <p:cNvPr id="20" name="文本框 19"/>
          <p:cNvSpPr txBox="1"/>
          <p:nvPr/>
        </p:nvSpPr>
        <p:spPr>
          <a:xfrm>
            <a:off x="1611630" y="4834255"/>
            <a:ext cx="2809240"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zh-CN" altLang="en-US" b="1">
                <a:solidFill>
                  <a:schemeClr val="bg1"/>
                </a:solidFill>
              </a:rPr>
              <a:t>：</a:t>
            </a:r>
            <a:r>
              <a:rPr lang="zh-CN" altLang="en-US">
                <a:solidFill>
                  <a:schemeClr val="bg1"/>
                </a:solidFill>
              </a:rPr>
              <a:t>中继卫星接收天线增益 </a:t>
            </a:r>
            <a:r>
              <a:rPr lang="zh-CN" altLang="en-US"/>
              <a:t> </a:t>
            </a:r>
          </a:p>
        </p:txBody>
      </p:sp>
      <p:pic>
        <p:nvPicPr>
          <p:cNvPr id="21" name="图片 20"/>
          <p:cNvPicPr>
            <a:picLocks noChangeAspect="1"/>
          </p:cNvPicPr>
          <p:nvPr/>
        </p:nvPicPr>
        <p:blipFill>
          <a:blip r:embed="rId10"/>
          <a:stretch>
            <a:fillRect/>
          </a:stretch>
        </p:blipFill>
        <p:spPr>
          <a:xfrm>
            <a:off x="973455" y="5462905"/>
            <a:ext cx="425450" cy="457835"/>
          </a:xfrm>
          <a:prstGeom prst="rect">
            <a:avLst/>
          </a:prstGeom>
        </p:spPr>
      </p:pic>
      <p:sp>
        <p:nvSpPr>
          <p:cNvPr id="23" name="文本框 22"/>
          <p:cNvSpPr txBox="1"/>
          <p:nvPr/>
        </p:nvSpPr>
        <p:spPr>
          <a:xfrm>
            <a:off x="1611630" y="5507355"/>
            <a:ext cx="2809240"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zh-CN" altLang="en-US" b="1">
                <a:solidFill>
                  <a:schemeClr val="bg1"/>
                </a:solidFill>
              </a:rPr>
              <a:t>：</a:t>
            </a:r>
            <a:r>
              <a:rPr lang="zh-CN" altLang="en-US">
                <a:solidFill>
                  <a:schemeClr val="bg1"/>
                </a:solidFill>
              </a:rPr>
              <a:t>玻耳兹曼常数 </a:t>
            </a:r>
            <a:r>
              <a:rPr lang="zh-CN" altLang="en-US"/>
              <a:t> </a:t>
            </a:r>
          </a:p>
        </p:txBody>
      </p:sp>
      <p:sp>
        <p:nvSpPr>
          <p:cNvPr id="24" name="文本框 23"/>
          <p:cNvSpPr txBox="1"/>
          <p:nvPr/>
        </p:nvSpPr>
        <p:spPr>
          <a:xfrm>
            <a:off x="1611630" y="6167120"/>
            <a:ext cx="2809240"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zh-CN" altLang="en-US" b="1">
                <a:solidFill>
                  <a:schemeClr val="bg1"/>
                </a:solidFill>
              </a:rPr>
              <a:t>：</a:t>
            </a:r>
            <a:r>
              <a:rPr lang="zh-CN" altLang="en-US">
                <a:solidFill>
                  <a:schemeClr val="bg1"/>
                </a:solidFill>
              </a:rPr>
              <a:t>总系统噪声温度  </a:t>
            </a:r>
            <a:r>
              <a:rPr lang="zh-CN" altLang="en-US"/>
              <a:t> </a:t>
            </a:r>
          </a:p>
        </p:txBody>
      </p:sp>
      <p:pic>
        <p:nvPicPr>
          <p:cNvPr id="29" name="图片 28"/>
          <p:cNvPicPr>
            <a:picLocks noChangeAspect="1"/>
          </p:cNvPicPr>
          <p:nvPr/>
        </p:nvPicPr>
        <p:blipFill>
          <a:blip r:embed="rId11"/>
          <a:stretch>
            <a:fillRect/>
          </a:stretch>
        </p:blipFill>
        <p:spPr>
          <a:xfrm>
            <a:off x="5417820" y="3480435"/>
            <a:ext cx="476885" cy="449580"/>
          </a:xfrm>
          <a:prstGeom prst="rect">
            <a:avLst/>
          </a:prstGeom>
        </p:spPr>
      </p:pic>
      <p:sp>
        <p:nvSpPr>
          <p:cNvPr id="30" name="文本框 29"/>
          <p:cNvSpPr txBox="1"/>
          <p:nvPr/>
        </p:nvSpPr>
        <p:spPr>
          <a:xfrm>
            <a:off x="5968365" y="3492500"/>
            <a:ext cx="2099310"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zh-CN" altLang="en-US" b="1">
                <a:solidFill>
                  <a:schemeClr val="bg1"/>
                </a:solidFill>
              </a:rPr>
              <a:t>：</a:t>
            </a:r>
            <a:r>
              <a:rPr lang="zh-CN" altLang="en-US">
                <a:solidFill>
                  <a:schemeClr val="bg1"/>
                </a:solidFill>
              </a:rPr>
              <a:t>自由空间损失 </a:t>
            </a:r>
            <a:endParaRPr lang="zh-CN" altLang="en-US"/>
          </a:p>
        </p:txBody>
      </p:sp>
      <p:cxnSp>
        <p:nvCxnSpPr>
          <p:cNvPr id="31" name="直接箭头连接符 30"/>
          <p:cNvCxnSpPr/>
          <p:nvPr/>
        </p:nvCxnSpPr>
        <p:spPr>
          <a:xfrm flipV="1">
            <a:off x="8549640" y="3839210"/>
            <a:ext cx="548005" cy="68008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flipH="1">
            <a:off x="7799070" y="4954905"/>
            <a:ext cx="619125" cy="55816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a:off x="9097645" y="4985385"/>
            <a:ext cx="415925" cy="487045"/>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7" name="文本框 36"/>
          <p:cNvSpPr txBox="1"/>
          <p:nvPr/>
        </p:nvSpPr>
        <p:spPr>
          <a:xfrm>
            <a:off x="8307070" y="3509645"/>
            <a:ext cx="1441450"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zh-CN" altLang="en-US">
                <a:solidFill>
                  <a:schemeClr val="bg1"/>
                </a:solidFill>
              </a:rPr>
              <a:t>光速（</a:t>
            </a:r>
            <a:r>
              <a:rPr lang="en-US" altLang="zh-CN">
                <a:solidFill>
                  <a:schemeClr val="bg1"/>
                </a:solidFill>
              </a:rPr>
              <a:t>km/s</a:t>
            </a:r>
            <a:r>
              <a:rPr lang="zh-CN" altLang="en-US">
                <a:solidFill>
                  <a:schemeClr val="bg1"/>
                </a:solidFill>
              </a:rPr>
              <a:t>）</a:t>
            </a:r>
          </a:p>
        </p:txBody>
      </p:sp>
      <p:sp>
        <p:nvSpPr>
          <p:cNvPr id="38" name="文本框 37"/>
          <p:cNvSpPr txBox="1"/>
          <p:nvPr/>
        </p:nvSpPr>
        <p:spPr>
          <a:xfrm>
            <a:off x="6570345" y="5552440"/>
            <a:ext cx="1847215"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zh-CN">
                <a:solidFill>
                  <a:schemeClr val="bg1"/>
                </a:solidFill>
              </a:rPr>
              <a:t>距离</a:t>
            </a:r>
            <a:r>
              <a:rPr>
                <a:solidFill>
                  <a:schemeClr val="bg1"/>
                </a:solidFill>
              </a:rPr>
              <a:t>（</a:t>
            </a:r>
            <a:r>
              <a:rPr lang="en-US">
                <a:solidFill>
                  <a:schemeClr val="bg1"/>
                </a:solidFill>
              </a:rPr>
              <a:t>km</a:t>
            </a:r>
            <a:r>
              <a:rPr>
                <a:solidFill>
                  <a:schemeClr val="bg1"/>
                </a:solidFill>
              </a:rPr>
              <a:t>） </a:t>
            </a:r>
          </a:p>
        </p:txBody>
      </p:sp>
      <p:sp>
        <p:nvSpPr>
          <p:cNvPr id="39" name="文本框 38"/>
          <p:cNvSpPr txBox="1"/>
          <p:nvPr/>
        </p:nvSpPr>
        <p:spPr>
          <a:xfrm>
            <a:off x="8549640" y="5552440"/>
            <a:ext cx="3489325"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a:solidFill>
                  <a:schemeClr val="bg1"/>
                </a:solidFill>
              </a:rPr>
              <a:t>卫星间链路的通信中心频率（H</a:t>
            </a:r>
            <a:r>
              <a:rPr lang="en-US">
                <a:solidFill>
                  <a:schemeClr val="bg1"/>
                </a:solidFill>
              </a:rPr>
              <a:t>z</a:t>
            </a:r>
            <a:r>
              <a:rPr>
                <a:solidFill>
                  <a:schemeClr val="bg1"/>
                </a:solidFill>
              </a:rPr>
              <a:t>） </a:t>
            </a:r>
          </a:p>
        </p:txBody>
      </p:sp>
      <p:sp>
        <p:nvSpPr>
          <p:cNvPr id="40" name="文本框 39"/>
          <p:cNvSpPr txBox="1"/>
          <p:nvPr/>
        </p:nvSpPr>
        <p:spPr>
          <a:xfrm>
            <a:off x="6430010" y="6167120"/>
            <a:ext cx="1227455"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zh-CN" altLang="en-US" b="1">
                <a:solidFill>
                  <a:schemeClr val="bg1"/>
                </a:solidFill>
              </a:rPr>
              <a:t>：</a:t>
            </a:r>
            <a:r>
              <a:rPr lang="zh-CN" altLang="en-US">
                <a:solidFill>
                  <a:schemeClr val="bg1"/>
                </a:solidFill>
              </a:rPr>
              <a:t>信噪比</a:t>
            </a:r>
          </a:p>
        </p:txBody>
      </p:sp>
      <p:sp>
        <p:nvSpPr>
          <p:cNvPr id="16" name="文本框 15"/>
          <p:cNvSpPr txBox="1"/>
          <p:nvPr/>
        </p:nvSpPr>
        <p:spPr>
          <a:xfrm>
            <a:off x="1611630" y="3519170"/>
            <a:ext cx="3519170" cy="3683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zh-CN" altLang="en-US" b="1">
                <a:solidFill>
                  <a:schemeClr val="bg1"/>
                </a:solidFill>
              </a:rPr>
              <a:t>：</a:t>
            </a:r>
            <a:r>
              <a:rPr lang="zh-CN" altLang="en-US">
                <a:solidFill>
                  <a:schemeClr val="bg1"/>
                </a:solidFill>
              </a:rPr>
              <a:t>用户卫星的恒定发射功率（W）</a:t>
            </a:r>
            <a:r>
              <a:rPr lang="zh-CN" altLang="en-US"/>
              <a:t> </a:t>
            </a:r>
          </a:p>
        </p:txBody>
      </p:sp>
    </p:spTree>
  </p:cSld>
  <p:clrMapOvr>
    <a:masterClrMapping/>
  </p:clrMapOvr>
  <mc:AlternateContent xmlns:mc="http://schemas.openxmlformats.org/markup-compatibility/2006" xmlns:p14="http://schemas.microsoft.com/office/powerpoint/2010/main">
    <mc:Choice Requires="p14">
      <p:transition spd="slow" p14:dur="1500" advClick="0">
        <p14:conveyor dir="l"/>
      </p:transition>
    </mc:Choice>
    <mc:Fallback xmlns="">
      <p:transition spd="slow" advClick="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ISPRING_FIRST_PUBLISH" val="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quq3cruh">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879</Words>
  <Application>Microsoft Office PowerPoint</Application>
  <PresentationFormat>宽屏</PresentationFormat>
  <Paragraphs>120</Paragraphs>
  <Slides>14</Slides>
  <Notes>14</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14</vt:i4>
      </vt:variant>
    </vt:vector>
  </HeadingPairs>
  <TitlesOfParts>
    <vt:vector size="24" baseType="lpstr">
      <vt:lpstr>等线</vt:lpstr>
      <vt:lpstr>汉仪大黑简</vt:lpstr>
      <vt:lpstr>微软雅黑</vt:lpstr>
      <vt:lpstr>Agency FB</vt:lpstr>
      <vt:lpstr>Arial</vt:lpstr>
      <vt:lpstr>Calibri</vt:lpstr>
      <vt:lpstr>Times New Roman</vt:lpstr>
      <vt:lpstr>Wingdings</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工作汇报</dc:title>
  <dc:creator>第一PPT</dc:creator>
  <cp:keywords>www.1ppt.com</cp:keywords>
  <dc:description>www.1ppt.com</dc:description>
  <cp:lastModifiedBy>HOH</cp:lastModifiedBy>
  <cp:revision>59</cp:revision>
  <dcterms:created xsi:type="dcterms:W3CDTF">2019-08-02T08:56:00Z</dcterms:created>
  <dcterms:modified xsi:type="dcterms:W3CDTF">2022-10-28T02:50:08Z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2052-11.1.0.9914</vt:lpwstr>
  </property>
</Properties>
</file>