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346" r:id="rId28"/>
    <p:sldId id="340" r:id="rId29"/>
    <p:sldId id="341" r:id="rId30"/>
    <p:sldId id="342" r:id="rId31"/>
    <p:sldId id="343" r:id="rId32"/>
    <p:sldId id="344" r:id="rId33"/>
    <p:sldId id="345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47" r:id="rId88"/>
    <p:sldId id="348" r:id="rId89"/>
    <p:sldId id="349" r:id="rId90"/>
    <p:sldId id="350" r:id="rId91"/>
    <p:sldId id="351" r:id="rId92"/>
    <p:sldId id="352" r:id="rId93"/>
    <p:sldId id="353" r:id="rId94"/>
    <p:sldId id="354" r:id="rId95"/>
    <p:sldId id="355" r:id="rId96"/>
    <p:sldId id="356" r:id="rId97"/>
    <p:sldId id="357" r:id="rId98"/>
    <p:sldId id="358" r:id="rId99"/>
    <p:sldId id="359" r:id="rId100"/>
    <p:sldId id="336" r:id="rId101"/>
    <p:sldId id="337" r:id="rId102"/>
    <p:sldId id="338" r:id="rId103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0" y="-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57.wmf"/><Relationship Id="rId1" Type="http://schemas.openxmlformats.org/officeDocument/2006/relationships/image" Target="../media/image33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3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9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0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1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4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9.wmf"/><Relationship Id="rId1" Type="http://schemas.openxmlformats.org/officeDocument/2006/relationships/image" Target="../media/image108.wmf"/></Relationships>
</file>

<file path=ppt/drawings/_rels/vmlDrawing4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wmf"/><Relationship Id="rId1" Type="http://schemas.openxmlformats.org/officeDocument/2006/relationships/image" Target="../media/image110.wmf"/></Relationships>
</file>

<file path=ppt/drawings/_rels/vmlDrawing4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3.wmf"/><Relationship Id="rId1" Type="http://schemas.openxmlformats.org/officeDocument/2006/relationships/image" Target="../media/image112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4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/Relationships>
</file>

<file path=ppt/drawings/_rels/vmlDrawing4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9.wmf"/><Relationship Id="rId1" Type="http://schemas.openxmlformats.org/officeDocument/2006/relationships/image" Target="../media/image118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4" Type="http://schemas.openxmlformats.org/officeDocument/2006/relationships/image" Target="../media/image123.wmf"/></Relationships>
</file>

<file path=ppt/drawings/_rels/vmlDrawing4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5.wmf"/><Relationship Id="rId1" Type="http://schemas.openxmlformats.org/officeDocument/2006/relationships/image" Target="../media/image1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6.w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7.w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8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6" Type="http://schemas.openxmlformats.org/officeDocument/2006/relationships/image" Target="../media/image134.w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fld id="{BEC515F1-22F4-4BBF-8FA4-0690BA1B732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051050" y="476250"/>
            <a:ext cx="579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altLang="zh-CN" sz="1600"/>
              <a:t>State Key Laboratory of Integrated Services Networks </a:t>
            </a:r>
          </a:p>
        </p:txBody>
      </p:sp>
      <p:pic>
        <p:nvPicPr>
          <p:cNvPr id="5128" name="Picture 8" descr="log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28588"/>
            <a:ext cx="1728788" cy="9969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009AF-3E9D-44B7-8EB0-1A0C7AB92B0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61928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6192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4A160-E170-484B-8BD5-A308EB48624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6624638" cy="685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847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847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453188"/>
            <a:ext cx="2133600" cy="322262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59113" y="6453188"/>
            <a:ext cx="2895600" cy="331787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0025" y="6453188"/>
            <a:ext cx="2133600" cy="331787"/>
          </a:xfrm>
        </p:spPr>
        <p:txBody>
          <a:bodyPr/>
          <a:lstStyle>
            <a:lvl1pPr>
              <a:defRPr/>
            </a:lvl1pPr>
          </a:lstStyle>
          <a:p>
            <a:fld id="{2BF51369-CEF4-4366-8D56-78B293B7C4F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6624638" cy="685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847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5161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865563"/>
            <a:ext cx="4038600" cy="25161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453188"/>
            <a:ext cx="2133600" cy="322262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059113" y="6453188"/>
            <a:ext cx="2895600" cy="331787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0025" y="6453188"/>
            <a:ext cx="2133600" cy="331787"/>
          </a:xfrm>
        </p:spPr>
        <p:txBody>
          <a:bodyPr/>
          <a:lstStyle>
            <a:lvl1pPr>
              <a:defRPr/>
            </a:lvl1pPr>
          </a:lstStyle>
          <a:p>
            <a:fld id="{94D18C34-85B5-4246-9895-A9E4B5C7B89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188913"/>
            <a:ext cx="8229600" cy="61928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453188"/>
            <a:ext cx="2133600" cy="322262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59113" y="6453188"/>
            <a:ext cx="2895600" cy="331787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0025" y="6453188"/>
            <a:ext cx="2133600" cy="331787"/>
          </a:xfrm>
        </p:spPr>
        <p:txBody>
          <a:bodyPr/>
          <a:lstStyle>
            <a:lvl1pPr>
              <a:defRPr/>
            </a:lvl1pPr>
          </a:lstStyle>
          <a:p>
            <a:fld id="{BE9C1237-9299-456A-99C9-213DE963D19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1476375" y="188913"/>
            <a:ext cx="6624638" cy="685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196975"/>
            <a:ext cx="4038600" cy="25161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5161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865563"/>
            <a:ext cx="4038600" cy="25161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865563"/>
            <a:ext cx="4038600" cy="25161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453188"/>
            <a:ext cx="2133600" cy="322262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59113" y="6453188"/>
            <a:ext cx="2895600" cy="331787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0025" y="6453188"/>
            <a:ext cx="2133600" cy="331787"/>
          </a:xfrm>
        </p:spPr>
        <p:txBody>
          <a:bodyPr/>
          <a:lstStyle>
            <a:lvl1pPr>
              <a:defRPr/>
            </a:lvl1pPr>
          </a:lstStyle>
          <a:p>
            <a:fld id="{FEFF262C-D334-4982-90E3-EE137652E90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D4BF0-7A52-4F38-AA5B-D026BD3359B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D756B-8623-4AF6-B6B1-0D787275E9D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E385C-3481-47AD-9DF2-63D11EAED47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7F30F-69E8-4128-B733-A587A5AF72A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C59F5-40AD-467D-947F-E15BF2B5A8F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DBB53-8F3D-4C37-9D01-A7DC2E249EE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21A5B-B12B-4C9C-A69C-CDE691D5F32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4B5F4-13E0-40B4-8B86-C74D97F2DA8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88913"/>
            <a:ext cx="66246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 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en-US" altLang="zh-C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113" y="6453188"/>
            <a:ext cx="2895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0025" y="6453188"/>
            <a:ext cx="2133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944FC42-F78D-47D4-AFEA-74425C5DC393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4103" name="Picture 7" descr="logo1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79388" y="147638"/>
            <a:ext cx="1255712" cy="760412"/>
          </a:xfrm>
          <a:prstGeom prst="rect">
            <a:avLst/>
          </a:prstGeom>
          <a:noFill/>
        </p:spPr>
      </p:pic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57200" y="102076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zh-CN" altLang="zh-CN" b="0">
              <a:latin typeface="Tahoma" pitchFamily="34" charset="0"/>
            </a:endParaRPr>
          </a:p>
        </p:txBody>
      </p:sp>
      <p:pic>
        <p:nvPicPr>
          <p:cNvPr id="4105" name="Picture 9" descr="main22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8101013" y="123825"/>
            <a:ext cx="952500" cy="8572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Blip>
          <a:blip r:embed="rId19"/>
        </a:buBlip>
        <a:defRPr sz="2800" b="1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40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55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5.v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7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0.v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85.bin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89.bin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9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97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96.bin"/><Relationship Id="rId9" Type="http://schemas.openxmlformats.org/officeDocument/2006/relationships/oleObject" Target="../embeddings/oleObject100.bin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4" Type="http://schemas.openxmlformats.org/officeDocument/2006/relationships/image" Target="../media/image3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0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07.bin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4" Type="http://schemas.openxmlformats.org/officeDocument/2006/relationships/image" Target="../media/image3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oleObject112.bin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oleObject114.bin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4" Type="http://schemas.openxmlformats.org/officeDocument/2006/relationships/oleObject" Target="../embeddings/oleObject116.bin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6.vml"/><Relationship Id="rId5" Type="http://schemas.openxmlformats.org/officeDocument/2006/relationships/oleObject" Target="../embeddings/oleObject120.bin"/><Relationship Id="rId4" Type="http://schemas.openxmlformats.org/officeDocument/2006/relationships/oleObject" Target="../embeddings/oleObject119.bin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7.vml"/><Relationship Id="rId4" Type="http://schemas.openxmlformats.org/officeDocument/2006/relationships/oleObject" Target="../embeddings/oleObject12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8.vml"/><Relationship Id="rId6" Type="http://schemas.openxmlformats.org/officeDocument/2006/relationships/oleObject" Target="../embeddings/oleObject126.bin"/><Relationship Id="rId5" Type="http://schemas.openxmlformats.org/officeDocument/2006/relationships/oleObject" Target="../embeddings/oleObject125.bin"/><Relationship Id="rId4" Type="http://schemas.openxmlformats.org/officeDocument/2006/relationships/oleObject" Target="../embeddings/oleObject124.bin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9.vml"/><Relationship Id="rId4" Type="http://schemas.openxmlformats.org/officeDocument/2006/relationships/oleObject" Target="../embeddings/oleObject128.bin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0.v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1.v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2.v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3" Type="http://schemas.openxmlformats.org/officeDocument/2006/relationships/oleObject" Target="../embeddings/oleObject132.bin"/><Relationship Id="rId7" Type="http://schemas.openxmlformats.org/officeDocument/2006/relationships/oleObject" Target="../embeddings/oleObject13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3.vml"/><Relationship Id="rId6" Type="http://schemas.openxmlformats.org/officeDocument/2006/relationships/oleObject" Target="../embeddings/oleObject135.bin"/><Relationship Id="rId5" Type="http://schemas.openxmlformats.org/officeDocument/2006/relationships/oleObject" Target="../embeddings/oleObject134.bin"/><Relationship Id="rId4" Type="http://schemas.openxmlformats.org/officeDocument/2006/relationships/oleObject" Target="../embeddings/oleObject133.bin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>
                <a:latin typeface="Times New Roman" pitchFamily="18" charset="0"/>
              </a:rPr>
              <a:t>循 环 码 （</a:t>
            </a:r>
            <a:r>
              <a:rPr lang="en-US" altLang="zh-CN">
                <a:latin typeface="Times New Roman" pitchFamily="18" charset="0"/>
              </a:rPr>
              <a:t>I</a:t>
            </a:r>
            <a:r>
              <a:rPr lang="zh-CN" altLang="en-US">
                <a:latin typeface="Times New Roman" pitchFamily="18" charset="0"/>
              </a:rPr>
              <a:t>）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9388"/>
            <a:ext cx="7772400" cy="4646612"/>
          </a:xfrm>
        </p:spPr>
        <p:txBody>
          <a:bodyPr/>
          <a:lstStyle/>
          <a:p>
            <a:r>
              <a:rPr lang="zh-CN" altLang="en-US">
                <a:latin typeface="Times New Roman" pitchFamily="18" charset="0"/>
              </a:rPr>
              <a:t>多项式剩余类环中任何一个理想都是主理想</a:t>
            </a:r>
            <a:r>
              <a:rPr lang="en-US" altLang="zh-CN">
                <a:latin typeface="Times New Roman" pitchFamily="18" charset="0"/>
              </a:rPr>
              <a:t>——</a:t>
            </a:r>
            <a:r>
              <a:rPr lang="zh-CN" altLang="en-US">
                <a:latin typeface="Times New Roman" pitchFamily="18" charset="0"/>
              </a:rPr>
              <a:t>主理想中的所有元素可由某一个元素的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倍式</a:t>
            </a:r>
            <a:r>
              <a:rPr lang="zh-CN" altLang="en-US">
                <a:latin typeface="Times New Roman" pitchFamily="18" charset="0"/>
              </a:rPr>
              <a:t>构成</a:t>
            </a:r>
          </a:p>
          <a:p>
            <a:endParaRPr lang="zh-CN" altLang="en-US">
              <a:latin typeface="Times New Roman" pitchFamily="18" charset="0"/>
            </a:endParaRPr>
          </a:p>
          <a:p>
            <a:r>
              <a:rPr lang="zh-CN" altLang="en-US">
                <a:latin typeface="Times New Roman" pitchFamily="18" charset="0"/>
              </a:rPr>
              <a:t>在主理想的所有元素中，至少可找到一个次数最低的首一多项式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),</a:t>
            </a:r>
            <a:r>
              <a:rPr lang="zh-CN" altLang="en-US">
                <a:latin typeface="Times New Roman" pitchFamily="18" charset="0"/>
              </a:rPr>
              <a:t>即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生成多项式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zh-CN" altLang="en-US"/>
              <a:t>循环码的构造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2"/>
          <p:cNvSpPr>
            <a:spLocks noChangeArrowheads="1"/>
          </p:cNvSpPr>
          <p:nvPr/>
        </p:nvSpPr>
        <p:spPr bwMode="auto">
          <a:xfrm>
            <a:off x="3863975" y="5110163"/>
            <a:ext cx="1754188" cy="53975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3074988" y="4194175"/>
            <a:ext cx="4770437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4173538" y="3298825"/>
            <a:ext cx="1169987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4127500" y="2395538"/>
            <a:ext cx="1304925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4200525" y="1541463"/>
            <a:ext cx="1169988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3660775" y="669925"/>
            <a:ext cx="207010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3751263" y="728663"/>
            <a:ext cx="1828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zh-CN" altLang="en-US" b="0">
                <a:latin typeface="Times New Roman" pitchFamily="18" charset="0"/>
              </a:rPr>
              <a:t>产生信息序列</a:t>
            </a:r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4695825" y="1225550"/>
            <a:ext cx="1588" cy="31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4470400" y="1628775"/>
            <a:ext cx="609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zh-CN" altLang="en-US" b="0">
                <a:latin typeface="Times New Roman" pitchFamily="18" charset="0"/>
              </a:rPr>
              <a:t>编码</a:t>
            </a: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4141788" y="2465388"/>
            <a:ext cx="1219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zh-CN" altLang="en-US" b="0">
                <a:latin typeface="Times New Roman" pitchFamily="18" charset="0"/>
              </a:rPr>
              <a:t>通过信道</a:t>
            </a: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4398963" y="3387725"/>
            <a:ext cx="609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zh-CN" altLang="en-US" b="0">
                <a:latin typeface="Times New Roman" pitchFamily="18" charset="0"/>
              </a:rPr>
              <a:t>译码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3209925" y="4284663"/>
            <a:ext cx="426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zh-CN" altLang="en-US" b="0">
                <a:latin typeface="Times New Roman" pitchFamily="18" charset="0"/>
              </a:rPr>
              <a:t>与信息序列比较，判断是否有错</a:t>
            </a: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4021138" y="6038850"/>
            <a:ext cx="1828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zh-CN" altLang="en-US" b="0">
                <a:latin typeface="Times New Roman" pitchFamily="18" charset="0"/>
              </a:rPr>
              <a:t>计算误比特率</a:t>
            </a: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4443413" y="5156200"/>
            <a:ext cx="609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zh-CN" altLang="en-US" b="0">
                <a:latin typeface="Times New Roman" pitchFamily="18" charset="0"/>
              </a:rPr>
              <a:t>中止</a:t>
            </a:r>
          </a:p>
        </p:txBody>
      </p:sp>
      <p:sp>
        <p:nvSpPr>
          <p:cNvPr id="93200" name="Line 16"/>
          <p:cNvSpPr>
            <a:spLocks noChangeShapeType="1"/>
          </p:cNvSpPr>
          <p:nvPr/>
        </p:nvSpPr>
        <p:spPr bwMode="auto">
          <a:xfrm>
            <a:off x="4695825" y="2095500"/>
            <a:ext cx="1588" cy="31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>
            <a:off x="4695825" y="2965450"/>
            <a:ext cx="1588" cy="31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3202" name="Line 18"/>
          <p:cNvSpPr>
            <a:spLocks noChangeShapeType="1"/>
          </p:cNvSpPr>
          <p:nvPr/>
        </p:nvSpPr>
        <p:spPr bwMode="auto">
          <a:xfrm>
            <a:off x="4711700" y="3862388"/>
            <a:ext cx="1588" cy="315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3203" name="Line 19"/>
          <p:cNvSpPr>
            <a:spLocks noChangeShapeType="1"/>
          </p:cNvSpPr>
          <p:nvPr/>
        </p:nvSpPr>
        <p:spPr bwMode="auto">
          <a:xfrm>
            <a:off x="4745038" y="4778375"/>
            <a:ext cx="1587" cy="31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3204" name="Line 20"/>
          <p:cNvSpPr>
            <a:spLocks noChangeShapeType="1"/>
          </p:cNvSpPr>
          <p:nvPr/>
        </p:nvSpPr>
        <p:spPr bwMode="auto">
          <a:xfrm>
            <a:off x="4740275" y="5724525"/>
            <a:ext cx="1588" cy="31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4875213" y="5634038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b="0">
                <a:latin typeface="Times New Roman" pitchFamily="18" charset="0"/>
              </a:rPr>
              <a:t>Yes</a:t>
            </a:r>
          </a:p>
        </p:txBody>
      </p:sp>
      <p:sp>
        <p:nvSpPr>
          <p:cNvPr id="93206" name="Line 22"/>
          <p:cNvSpPr>
            <a:spLocks noChangeShapeType="1"/>
          </p:cNvSpPr>
          <p:nvPr/>
        </p:nvSpPr>
        <p:spPr bwMode="auto">
          <a:xfrm>
            <a:off x="2652713" y="5373688"/>
            <a:ext cx="12096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3207" name="Line 23"/>
          <p:cNvSpPr>
            <a:spLocks noChangeShapeType="1"/>
          </p:cNvSpPr>
          <p:nvPr/>
        </p:nvSpPr>
        <p:spPr bwMode="auto">
          <a:xfrm flipV="1">
            <a:off x="2671763" y="954088"/>
            <a:ext cx="1587" cy="441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3208" name="Line 24"/>
          <p:cNvSpPr>
            <a:spLocks noChangeShapeType="1"/>
          </p:cNvSpPr>
          <p:nvPr/>
        </p:nvSpPr>
        <p:spPr bwMode="auto">
          <a:xfrm>
            <a:off x="2670175" y="954088"/>
            <a:ext cx="990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718300" y="2573338"/>
            <a:ext cx="2317750" cy="1582737"/>
            <a:chOff x="3899" y="1621"/>
            <a:chExt cx="1460" cy="997"/>
          </a:xfrm>
        </p:grpSpPr>
        <p:sp>
          <p:nvSpPr>
            <p:cNvPr id="93210" name="Line 26"/>
            <p:cNvSpPr>
              <a:spLocks noChangeShapeType="1"/>
            </p:cNvSpPr>
            <p:nvPr/>
          </p:nvSpPr>
          <p:spPr bwMode="auto">
            <a:xfrm flipH="1">
              <a:off x="3986" y="2090"/>
              <a:ext cx="453" cy="5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211" name="Text Box 27"/>
            <p:cNvSpPr txBox="1">
              <a:spLocks noChangeArrowheads="1"/>
            </p:cNvSpPr>
            <p:nvPr/>
          </p:nvSpPr>
          <p:spPr bwMode="auto">
            <a:xfrm>
              <a:off x="3899" y="1621"/>
              <a:ext cx="146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zh-CN" altLang="en-US" b="0">
                  <a:solidFill>
                    <a:srgbClr val="FF0000"/>
                  </a:solidFill>
                  <a:latin typeface="Times New Roman" pitchFamily="18" charset="0"/>
                </a:rPr>
                <a:t>实际系统中，</a:t>
              </a:r>
            </a:p>
            <a:p>
              <a:pPr algn="l"/>
              <a:r>
                <a:rPr lang="zh-CN" altLang="en-US" b="0">
                  <a:solidFill>
                    <a:srgbClr val="FF0000"/>
                  </a:solidFill>
                  <a:latin typeface="Times New Roman" pitchFamily="18" charset="0"/>
                </a:rPr>
                <a:t>采用检错码判断</a:t>
              </a:r>
            </a:p>
          </p:txBody>
        </p:sp>
      </p:grpSp>
      <p:sp>
        <p:nvSpPr>
          <p:cNvPr id="93212" name="Rectangle 28"/>
          <p:cNvSpPr>
            <a:spLocks noChangeArrowheads="1"/>
          </p:cNvSpPr>
          <p:nvPr/>
        </p:nvSpPr>
        <p:spPr bwMode="auto">
          <a:xfrm>
            <a:off x="179388" y="1484313"/>
            <a:ext cx="26273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600">
                <a:solidFill>
                  <a:srgbClr val="FF0000"/>
                </a:solidFill>
              </a:rPr>
              <a:t>仿真流程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60350"/>
            <a:ext cx="6335713" cy="685800"/>
          </a:xfrm>
        </p:spPr>
        <p:txBody>
          <a:bodyPr/>
          <a:lstStyle/>
          <a:p>
            <a:r>
              <a:rPr lang="en-US" altLang="zh-CN"/>
              <a:t>Gaussian Noise Program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468313" y="1196975"/>
            <a:ext cx="7831137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b="0">
                <a:latin typeface="Times New Roman" pitchFamily="18" charset="0"/>
              </a:rPr>
              <a:t>long Seed = 17;</a:t>
            </a:r>
          </a:p>
          <a:p>
            <a:pPr algn="l"/>
            <a:r>
              <a:rPr lang="en-US" altLang="zh-CN" b="0">
                <a:latin typeface="Times New Roman" pitchFamily="18" charset="0"/>
              </a:rPr>
              <a:t>double UniformRand()</a:t>
            </a:r>
          </a:p>
          <a:p>
            <a:pPr algn="l"/>
            <a:r>
              <a:rPr lang="en-US" altLang="zh-CN" b="0">
                <a:latin typeface="Times New Roman" pitchFamily="18" charset="0"/>
              </a:rPr>
              <a:t>{</a:t>
            </a:r>
          </a:p>
          <a:p>
            <a:pPr algn="l"/>
            <a:r>
              <a:rPr lang="en-US" altLang="zh-CN" b="0">
                <a:latin typeface="Times New Roman" pitchFamily="18" charset="0"/>
              </a:rPr>
              <a:t>    double uRand;</a:t>
            </a:r>
          </a:p>
          <a:p>
            <a:pPr algn="l"/>
            <a:endParaRPr lang="en-US" altLang="zh-CN" b="0">
              <a:latin typeface="Times New Roman" pitchFamily="18" charset="0"/>
            </a:endParaRPr>
          </a:p>
          <a:p>
            <a:pPr algn="l"/>
            <a:r>
              <a:rPr lang="en-US" altLang="zh-CN" b="0">
                <a:latin typeface="Times New Roman" pitchFamily="18" charset="0"/>
              </a:rPr>
              <a:t>    // generate a uniformly distributed random number</a:t>
            </a:r>
          </a:p>
          <a:p>
            <a:pPr algn="l"/>
            <a:r>
              <a:rPr lang="en-US" altLang="zh-CN" b="0">
                <a:latin typeface="Times New Roman" pitchFamily="18" charset="0"/>
              </a:rPr>
              <a:t>    Seed = (Seed * 1029 + 221591L) % 1048576L;</a:t>
            </a:r>
          </a:p>
          <a:p>
            <a:pPr algn="l"/>
            <a:endParaRPr lang="en-US" altLang="zh-CN" b="0">
              <a:latin typeface="Times New Roman" pitchFamily="18" charset="0"/>
            </a:endParaRPr>
          </a:p>
          <a:p>
            <a:pPr algn="l"/>
            <a:r>
              <a:rPr lang="en-US" altLang="zh-CN" b="0">
                <a:latin typeface="Times New Roman" pitchFamily="18" charset="0"/>
              </a:rPr>
              <a:t>    // make 0.0 &lt;= uRand &lt;= 1.0</a:t>
            </a:r>
          </a:p>
          <a:p>
            <a:pPr algn="l"/>
            <a:r>
              <a:rPr lang="en-US" altLang="zh-CN" b="0">
                <a:latin typeface="Times New Roman" pitchFamily="18" charset="0"/>
              </a:rPr>
              <a:t>    uRand = (double)Seed / 1048576.0;</a:t>
            </a:r>
          </a:p>
          <a:p>
            <a:pPr algn="l"/>
            <a:endParaRPr lang="en-US" altLang="zh-CN" b="0">
              <a:latin typeface="Times New Roman" pitchFamily="18" charset="0"/>
            </a:endParaRPr>
          </a:p>
          <a:p>
            <a:pPr algn="l"/>
            <a:r>
              <a:rPr lang="en-US" altLang="zh-CN" b="0">
                <a:latin typeface="Times New Roman" pitchFamily="18" charset="0"/>
              </a:rPr>
              <a:t>    return uRand;</a:t>
            </a:r>
          </a:p>
          <a:p>
            <a:pPr algn="l"/>
            <a:r>
              <a:rPr lang="en-US" altLang="zh-CN" b="0">
                <a:latin typeface="Times New Roman" pitchFamily="18" charset="0"/>
              </a:rPr>
              <a:t>}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561263" cy="792162"/>
          </a:xfrm>
        </p:spPr>
        <p:txBody>
          <a:bodyPr/>
          <a:lstStyle/>
          <a:p>
            <a:r>
              <a:rPr lang="en-US" altLang="zh-CN"/>
              <a:t>Gaussian Noise Program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468313" y="1196975"/>
            <a:ext cx="8054975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1800" b="0">
                <a:latin typeface="Times New Roman" pitchFamily="18" charset="0"/>
              </a:rPr>
              <a:t>double GaussNoise(double sigma) // sigma -- standard deviation of Gaussian noise</a:t>
            </a:r>
          </a:p>
          <a:p>
            <a:pPr algn="l"/>
            <a:r>
              <a:rPr lang="en-US" altLang="zh-CN" sz="1800" b="0">
                <a:latin typeface="Times New Roman" pitchFamily="18" charset="0"/>
              </a:rPr>
              <a:t>{</a:t>
            </a:r>
          </a:p>
          <a:p>
            <a:pPr algn="l"/>
            <a:r>
              <a:rPr lang="en-US" altLang="zh-CN" sz="1800" b="0">
                <a:latin typeface="Times New Roman" pitchFamily="18" charset="0"/>
              </a:rPr>
              <a:t>    int num;            // total number of random to generate gaussRand</a:t>
            </a:r>
          </a:p>
          <a:p>
            <a:pPr algn="l"/>
            <a:r>
              <a:rPr lang="en-US" altLang="zh-CN" sz="1800" b="0">
                <a:latin typeface="Times New Roman" pitchFamily="18" charset="0"/>
              </a:rPr>
              <a:t>    double sum;         // sum of uniformly distributed random number</a:t>
            </a:r>
          </a:p>
          <a:p>
            <a:pPr algn="l"/>
            <a:r>
              <a:rPr lang="en-US" altLang="zh-CN" sz="1800" b="0">
                <a:latin typeface="Times New Roman" pitchFamily="18" charset="0"/>
              </a:rPr>
              <a:t>    double gaussRand;</a:t>
            </a:r>
          </a:p>
          <a:p>
            <a:pPr algn="l"/>
            <a:r>
              <a:rPr lang="en-US" altLang="zh-CN" sz="1800" b="0">
                <a:latin typeface="Times New Roman" pitchFamily="18" charset="0"/>
              </a:rPr>
              <a:t>    double mean = 0.0;  // mean of Gaussian noise</a:t>
            </a:r>
          </a:p>
          <a:p>
            <a:pPr algn="l"/>
            <a:endParaRPr lang="en-US" altLang="zh-CN" sz="1800" b="0">
              <a:latin typeface="Times New Roman" pitchFamily="18" charset="0"/>
            </a:endParaRPr>
          </a:p>
          <a:p>
            <a:pPr algn="l"/>
            <a:r>
              <a:rPr lang="en-US" altLang="zh-CN" sz="1800" b="0">
                <a:latin typeface="Times New Roman" pitchFamily="18" charset="0"/>
              </a:rPr>
              <a:t>    sum = 0.0;</a:t>
            </a:r>
          </a:p>
          <a:p>
            <a:pPr algn="l"/>
            <a:r>
              <a:rPr lang="en-US" altLang="zh-CN" sz="1800" b="0">
                <a:latin typeface="Times New Roman" pitchFamily="18" charset="0"/>
              </a:rPr>
              <a:t>    num = 12;</a:t>
            </a:r>
          </a:p>
          <a:p>
            <a:pPr algn="l"/>
            <a:endParaRPr lang="en-US" altLang="zh-CN" sz="1800" b="0">
              <a:latin typeface="Times New Roman" pitchFamily="18" charset="0"/>
            </a:endParaRPr>
          </a:p>
          <a:p>
            <a:pPr algn="l"/>
            <a:r>
              <a:rPr lang="en-US" altLang="zh-CN" sz="1800" b="0">
                <a:latin typeface="Times New Roman" pitchFamily="18" charset="0"/>
              </a:rPr>
              <a:t>    // compute sum of 12 uniform random number</a:t>
            </a:r>
          </a:p>
          <a:p>
            <a:pPr algn="l"/>
            <a:r>
              <a:rPr lang="en-US" altLang="zh-CN" sz="1800" b="0">
                <a:latin typeface="Times New Roman" pitchFamily="18" charset="0"/>
              </a:rPr>
              <a:t>    for (int i = 0; i &lt; num; i++)</a:t>
            </a:r>
          </a:p>
          <a:p>
            <a:pPr algn="l"/>
            <a:r>
              <a:rPr lang="en-US" altLang="zh-CN" sz="1800" b="0">
                <a:latin typeface="Times New Roman" pitchFamily="18" charset="0"/>
              </a:rPr>
              <a:t>        sum += UniformRand();</a:t>
            </a:r>
          </a:p>
          <a:p>
            <a:pPr algn="l"/>
            <a:endParaRPr lang="en-US" altLang="zh-CN" sz="1800" b="0">
              <a:latin typeface="Times New Roman" pitchFamily="18" charset="0"/>
            </a:endParaRPr>
          </a:p>
          <a:p>
            <a:pPr algn="l"/>
            <a:r>
              <a:rPr lang="en-US" altLang="zh-CN" sz="1800" b="0">
                <a:latin typeface="Times New Roman" pitchFamily="18" charset="0"/>
              </a:rPr>
              <a:t>    gaussRand = sigma * (sum - 6.0) + mean;</a:t>
            </a:r>
          </a:p>
          <a:p>
            <a:pPr algn="l"/>
            <a:r>
              <a:rPr lang="en-US" altLang="zh-CN" sz="1800" b="0">
                <a:latin typeface="Times New Roman" pitchFamily="18" charset="0"/>
              </a:rPr>
              <a:t>    return gaussRand;</a:t>
            </a:r>
          </a:p>
          <a:p>
            <a:pPr algn="l"/>
            <a:r>
              <a:rPr lang="en-US" altLang="zh-CN" sz="1800" b="0">
                <a:latin typeface="Times New Roman" pitchFamily="18" charset="0"/>
              </a:rPr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44675"/>
            <a:ext cx="7772400" cy="2406650"/>
          </a:xfrm>
        </p:spPr>
        <p:txBody>
          <a:bodyPr/>
          <a:lstStyle/>
          <a:p>
            <a:r>
              <a:rPr lang="zh-CN" altLang="en-US">
                <a:solidFill>
                  <a:srgbClr val="990000"/>
                </a:solidFill>
              </a:rPr>
              <a:t>问题三</a:t>
            </a:r>
            <a:r>
              <a:rPr lang="zh-CN" altLang="en-US"/>
              <a:t/>
            </a:r>
            <a:br>
              <a:rPr lang="zh-CN" altLang="en-US"/>
            </a:br>
            <a:r>
              <a:rPr lang="zh-CN" altLang="en-US"/>
              <a:t/>
            </a:r>
            <a:br>
              <a:rPr lang="zh-CN" altLang="en-US"/>
            </a:br>
            <a:r>
              <a:rPr lang="zh-CN" altLang="en-US">
                <a:solidFill>
                  <a:schemeClr val="accent2"/>
                </a:solidFill>
              </a:rPr>
              <a:t>如何寻找生成多项式</a:t>
            </a:r>
            <a:r>
              <a:rPr lang="en-US" altLang="zh-CN" i="1">
                <a:solidFill>
                  <a:schemeClr val="accent2"/>
                </a:solidFill>
              </a:rPr>
              <a:t>g</a:t>
            </a:r>
            <a:r>
              <a:rPr lang="en-US" altLang="zh-CN">
                <a:solidFill>
                  <a:schemeClr val="accent2"/>
                </a:solidFill>
              </a:rPr>
              <a:t>(</a:t>
            </a:r>
            <a:r>
              <a:rPr lang="en-US" altLang="zh-CN" i="1">
                <a:solidFill>
                  <a:schemeClr val="accent2"/>
                </a:solidFill>
              </a:rPr>
              <a:t>x</a:t>
            </a:r>
            <a:r>
              <a:rPr lang="en-US" altLang="zh-CN">
                <a:solidFill>
                  <a:schemeClr val="accent2"/>
                </a:solidFill>
              </a:rPr>
              <a:t>)</a:t>
            </a:r>
            <a:r>
              <a:rPr lang="zh-CN" altLang="en-US">
                <a:solidFill>
                  <a:schemeClr val="accent2"/>
                </a:solidFill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51275" y="1773238"/>
            <a:ext cx="1289050" cy="630237"/>
          </a:xfrm>
          <a:noFill/>
        </p:spPr>
        <p:txBody>
          <a:bodyPr lIns="0" tIns="0" rIns="0" bIns="0"/>
          <a:lstStyle/>
          <a:p>
            <a:pPr>
              <a:buFont typeface="Wingdings" pitchFamily="2" charset="2"/>
              <a:buNone/>
            </a:pPr>
            <a:r>
              <a:rPr lang="zh-CN" altLang="en-US"/>
              <a:t>循环码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4211638" y="2333625"/>
            <a:ext cx="374650" cy="687388"/>
          </a:xfrm>
          <a:prstGeom prst="downArrow">
            <a:avLst>
              <a:gd name="adj1" fmla="val 50000"/>
              <a:gd name="adj2" fmla="val 458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971550" y="3068638"/>
            <a:ext cx="69135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zh-CN" altLang="en-US" sz="2800">
                <a:latin typeface="Times New Roman" pitchFamily="18" charset="0"/>
              </a:rPr>
              <a:t>模多项式</a:t>
            </a:r>
            <a:r>
              <a:rPr lang="en-US" altLang="zh-CN" sz="2800" i="1">
                <a:latin typeface="Times New Roman" pitchFamily="18" charset="0"/>
              </a:rPr>
              <a:t>x</a:t>
            </a:r>
            <a:r>
              <a:rPr lang="en-US" altLang="zh-CN" sz="2800" i="1" baseline="30000">
                <a:latin typeface="Times New Roman" pitchFamily="18" charset="0"/>
              </a:rPr>
              <a:t>n</a:t>
            </a:r>
            <a:r>
              <a:rPr lang="en-US" altLang="zh-CN" sz="2800">
                <a:latin typeface="Times New Roman" pitchFamily="18" charset="0"/>
              </a:rPr>
              <a:t>-1</a:t>
            </a:r>
            <a:r>
              <a:rPr lang="zh-CN" altLang="en-US" sz="2800">
                <a:latin typeface="Times New Roman" pitchFamily="18" charset="0"/>
              </a:rPr>
              <a:t>剩余类线性结合代数中的理想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4211638" y="3773488"/>
            <a:ext cx="363537" cy="733425"/>
          </a:xfrm>
          <a:prstGeom prst="upArrow">
            <a:avLst>
              <a:gd name="adj1" fmla="val 50000"/>
              <a:gd name="adj2" fmla="val 504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492500" y="4710113"/>
            <a:ext cx="1970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Times New Roman" pitchFamily="18" charset="0"/>
              </a:rPr>
              <a:t>生成多项式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zh-CN" altLang="en-US"/>
              <a:t>循环码的构造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两个定理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135938" cy="4895850"/>
          </a:xfrm>
          <a:noFill/>
        </p:spPr>
        <p:txBody>
          <a:bodyPr lIns="0" tIns="0" rIns="0" bIns="0"/>
          <a:lstStyle/>
          <a:p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定理</a:t>
            </a:r>
            <a:r>
              <a:rPr lang="en-US" altLang="zh-CN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：</a:t>
            </a:r>
            <a:r>
              <a:rPr lang="en-US" altLang="zh-CN">
                <a:latin typeface="Times New Roman" pitchFamily="18" charset="0"/>
              </a:rPr>
              <a:t>GF(</a:t>
            </a:r>
            <a:r>
              <a:rPr lang="en-US" altLang="zh-CN" i="1">
                <a:latin typeface="Times New Roman" pitchFamily="18" charset="0"/>
              </a:rPr>
              <a:t>q</a:t>
            </a:r>
            <a:r>
              <a:rPr lang="en-US" altLang="zh-CN">
                <a:latin typeface="Times New Roman" pitchFamily="18" charset="0"/>
              </a:rPr>
              <a:t>)(</a:t>
            </a:r>
            <a:r>
              <a:rPr lang="en-US" altLang="zh-CN" i="1">
                <a:latin typeface="Times New Roman" pitchFamily="18" charset="0"/>
              </a:rPr>
              <a:t>q</a:t>
            </a:r>
            <a:r>
              <a:rPr lang="zh-CN" altLang="en-US">
                <a:latin typeface="Times New Roman" pitchFamily="18" charset="0"/>
              </a:rPr>
              <a:t>为素数或素数的幂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上的</a:t>
            </a:r>
            <a:r>
              <a:rPr lang="en-US" altLang="zh-CN">
                <a:latin typeface="Times New Roman" pitchFamily="18" charset="0"/>
              </a:rPr>
              <a:t>[</a:t>
            </a:r>
            <a:r>
              <a:rPr lang="en-US" altLang="zh-CN" i="1">
                <a:latin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</a:rPr>
              <a:t>, </a:t>
            </a:r>
            <a:r>
              <a:rPr lang="en-US" altLang="zh-CN" i="1">
                <a:latin typeface="Times New Roman" pitchFamily="18" charset="0"/>
              </a:rPr>
              <a:t>k</a:t>
            </a:r>
            <a:r>
              <a:rPr lang="en-US" altLang="zh-CN">
                <a:latin typeface="Times New Roman" pitchFamily="18" charset="0"/>
              </a:rPr>
              <a:t>]</a:t>
            </a:r>
            <a:r>
              <a:rPr lang="zh-CN" altLang="en-US">
                <a:latin typeface="Times New Roman" pitchFamily="18" charset="0"/>
              </a:rPr>
              <a:t>循环码中，存在唯一的</a:t>
            </a:r>
            <a:r>
              <a:rPr lang="en-US" altLang="zh-CN" i="1">
                <a:latin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</a:rPr>
              <a:t>-</a:t>
            </a:r>
            <a:r>
              <a:rPr lang="en-US" altLang="zh-CN" i="1">
                <a:latin typeface="Times New Roman" pitchFamily="18" charset="0"/>
              </a:rPr>
              <a:t>k</a:t>
            </a:r>
            <a:r>
              <a:rPr lang="zh-CN" altLang="en-US">
                <a:latin typeface="Times New Roman" pitchFamily="18" charset="0"/>
              </a:rPr>
              <a:t>次首一多项式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，每一个码多项式</a:t>
            </a:r>
            <a:r>
              <a:rPr lang="en-US" altLang="zh-CN" i="1">
                <a:latin typeface="Times New Roman" pitchFamily="18" charset="0"/>
              </a:rPr>
              <a:t>C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必是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的倍式，每一个小于等于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</a:rPr>
              <a:t>-1)</a:t>
            </a:r>
            <a:r>
              <a:rPr lang="zh-CN" altLang="en-US">
                <a:latin typeface="Times New Roman" pitchFamily="18" charset="0"/>
              </a:rPr>
              <a:t>次的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的倍式一定是码多项式</a:t>
            </a:r>
          </a:p>
          <a:p>
            <a:pPr>
              <a:buFont typeface="Wingdings" pitchFamily="2" charset="2"/>
              <a:buNone/>
            </a:pPr>
            <a:endParaRPr lang="zh-CN" altLang="en-US">
              <a:latin typeface="Times New Roman" pitchFamily="18" charset="0"/>
            </a:endParaRPr>
          </a:p>
          <a:p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定理</a:t>
            </a:r>
            <a:r>
              <a:rPr lang="en-US" altLang="zh-CN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：</a:t>
            </a:r>
            <a:r>
              <a:rPr lang="zh-CN" altLang="en-US" b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zh-CN">
                <a:latin typeface="Times New Roman" pitchFamily="18" charset="0"/>
              </a:rPr>
              <a:t>GF(</a:t>
            </a:r>
            <a:r>
              <a:rPr lang="en-US" altLang="zh-CN" i="1">
                <a:latin typeface="Times New Roman" pitchFamily="18" charset="0"/>
              </a:rPr>
              <a:t>q</a:t>
            </a:r>
            <a:r>
              <a:rPr lang="en-US" altLang="zh-CN">
                <a:latin typeface="Times New Roman" pitchFamily="18" charset="0"/>
              </a:rPr>
              <a:t>)(</a:t>
            </a:r>
            <a:r>
              <a:rPr lang="en-US" altLang="zh-CN" i="1">
                <a:latin typeface="Times New Roman" pitchFamily="18" charset="0"/>
              </a:rPr>
              <a:t>q</a:t>
            </a:r>
            <a:r>
              <a:rPr lang="zh-CN" altLang="en-US">
                <a:latin typeface="Times New Roman" pitchFamily="18" charset="0"/>
              </a:rPr>
              <a:t>为素数或素数的幂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上</a:t>
            </a:r>
            <a:r>
              <a:rPr lang="en-US" altLang="zh-CN">
                <a:latin typeface="Times New Roman" pitchFamily="18" charset="0"/>
              </a:rPr>
              <a:t>[</a:t>
            </a:r>
            <a:r>
              <a:rPr lang="en-US" altLang="zh-CN" i="1">
                <a:latin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</a:rPr>
              <a:t>,</a:t>
            </a:r>
            <a:r>
              <a:rPr lang="en-US" altLang="zh-CN" i="1">
                <a:latin typeface="Times New Roman" pitchFamily="18" charset="0"/>
              </a:rPr>
              <a:t>k</a:t>
            </a:r>
            <a:r>
              <a:rPr lang="en-US" altLang="zh-CN">
                <a:latin typeface="Times New Roman" pitchFamily="18" charset="0"/>
              </a:rPr>
              <a:t>]</a:t>
            </a:r>
            <a:r>
              <a:rPr lang="zh-CN" altLang="en-US">
                <a:latin typeface="Times New Roman" pitchFamily="18" charset="0"/>
              </a:rPr>
              <a:t>循环码的生成多项式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一定是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i="1" baseline="30000">
                <a:latin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</a:rPr>
              <a:t>-1</a:t>
            </a:r>
            <a:r>
              <a:rPr lang="zh-CN" altLang="en-US">
                <a:latin typeface="Times New Roman" pitchFamily="18" charset="0"/>
              </a:rPr>
              <a:t>的</a:t>
            </a:r>
            <a:r>
              <a:rPr lang="en-US" altLang="zh-CN" i="1">
                <a:latin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</a:rPr>
              <a:t>-</a:t>
            </a:r>
            <a:r>
              <a:rPr lang="en-US" altLang="zh-CN" i="1">
                <a:latin typeface="Times New Roman" pitchFamily="18" charset="0"/>
              </a:rPr>
              <a:t>k</a:t>
            </a:r>
            <a:r>
              <a:rPr lang="zh-CN" altLang="en-US">
                <a:latin typeface="Times New Roman" pitchFamily="18" charset="0"/>
              </a:rPr>
              <a:t>次因式： 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i="1" baseline="30000">
                <a:latin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</a:rPr>
              <a:t>-1= 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 </a:t>
            </a:r>
            <a:r>
              <a:rPr lang="en-US" altLang="zh-CN" i="1">
                <a:latin typeface="Times New Roman" pitchFamily="18" charset="0"/>
              </a:rPr>
              <a:t>h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。</a:t>
            </a:r>
          </a:p>
          <a:p>
            <a:pPr>
              <a:buFont typeface="Wingdings" pitchFamily="2" charset="2"/>
              <a:buNone/>
            </a:pPr>
            <a:r>
              <a:rPr lang="zh-CN" altLang="en-US">
                <a:latin typeface="Times New Roman" pitchFamily="18" charset="0"/>
              </a:rPr>
              <a:t>   反之，若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为</a:t>
            </a:r>
            <a:r>
              <a:rPr lang="en-US" altLang="zh-CN" i="1">
                <a:latin typeface="Times New Roman" pitchFamily="18" charset="0"/>
              </a:rPr>
              <a:t>n-k</a:t>
            </a:r>
            <a:r>
              <a:rPr lang="zh-CN" altLang="en-US">
                <a:latin typeface="Times New Roman" pitchFamily="18" charset="0"/>
              </a:rPr>
              <a:t>次多项式，且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i="1" baseline="30000">
                <a:latin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</a:rPr>
              <a:t>-1</a:t>
            </a:r>
            <a:r>
              <a:rPr lang="zh-CN" altLang="en-US">
                <a:latin typeface="Times New Roman" pitchFamily="18" charset="0"/>
              </a:rPr>
              <a:t>能被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整除，则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一定能生成一个</a:t>
            </a:r>
            <a:r>
              <a:rPr lang="en-US" altLang="zh-CN">
                <a:latin typeface="Times New Roman" pitchFamily="18" charset="0"/>
              </a:rPr>
              <a:t>[</a:t>
            </a:r>
            <a:r>
              <a:rPr lang="en-US" altLang="zh-CN" i="1">
                <a:latin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</a:rPr>
              <a:t>,</a:t>
            </a:r>
            <a:r>
              <a:rPr lang="en-US" altLang="zh-CN" i="1">
                <a:latin typeface="Times New Roman" pitchFamily="18" charset="0"/>
              </a:rPr>
              <a:t>k</a:t>
            </a:r>
            <a:r>
              <a:rPr lang="en-US" altLang="zh-CN">
                <a:latin typeface="Times New Roman" pitchFamily="18" charset="0"/>
              </a:rPr>
              <a:t>]</a:t>
            </a:r>
            <a:r>
              <a:rPr lang="zh-CN" altLang="en-US">
                <a:latin typeface="Times New Roman" pitchFamily="18" charset="0"/>
              </a:rPr>
              <a:t>循环码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两个结论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7931150" cy="5184775"/>
          </a:xfrm>
          <a:noFill/>
        </p:spPr>
        <p:txBody>
          <a:bodyPr lIns="0" tIns="0" rIns="0" bIns="0"/>
          <a:lstStyle/>
          <a:p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结论</a:t>
            </a:r>
            <a:r>
              <a:rPr lang="en-US" altLang="zh-CN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altLang="zh-CN">
                <a:latin typeface="Times New Roman" pitchFamily="18" charset="0"/>
              </a:rPr>
              <a:t>: </a:t>
            </a:r>
            <a:r>
              <a:rPr lang="zh-CN" altLang="en-US">
                <a:latin typeface="Times New Roman" pitchFamily="18" charset="0"/>
              </a:rPr>
              <a:t>找一个</a:t>
            </a:r>
            <a:r>
              <a:rPr lang="en-US" altLang="zh-CN">
                <a:latin typeface="Times New Roman" pitchFamily="18" charset="0"/>
              </a:rPr>
              <a:t>[</a:t>
            </a:r>
            <a:r>
              <a:rPr lang="en-US" altLang="zh-CN" i="1">
                <a:latin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</a:rPr>
              <a:t>,</a:t>
            </a:r>
            <a:r>
              <a:rPr lang="en-US" altLang="zh-CN" i="1">
                <a:latin typeface="Times New Roman" pitchFamily="18" charset="0"/>
              </a:rPr>
              <a:t>k</a:t>
            </a:r>
            <a:r>
              <a:rPr lang="en-US" altLang="zh-CN">
                <a:latin typeface="Times New Roman" pitchFamily="18" charset="0"/>
              </a:rPr>
              <a:t>]</a:t>
            </a:r>
            <a:r>
              <a:rPr lang="zh-CN" altLang="en-US">
                <a:latin typeface="Times New Roman" pitchFamily="18" charset="0"/>
              </a:rPr>
              <a:t>循环码，即是找一个</a:t>
            </a:r>
            <a:r>
              <a:rPr lang="en-US" altLang="zh-CN" i="1">
                <a:latin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</a:rPr>
              <a:t>-</a:t>
            </a:r>
            <a:r>
              <a:rPr lang="en-US" altLang="zh-CN" i="1">
                <a:latin typeface="Times New Roman" pitchFamily="18" charset="0"/>
              </a:rPr>
              <a:t>k</a:t>
            </a:r>
            <a:r>
              <a:rPr lang="zh-CN" altLang="en-US">
                <a:latin typeface="Times New Roman" pitchFamily="18" charset="0"/>
              </a:rPr>
              <a:t>次首一多项式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，且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必是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i="1" baseline="30000">
                <a:latin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</a:rPr>
              <a:t>-1</a:t>
            </a:r>
            <a:r>
              <a:rPr lang="zh-CN" altLang="en-US">
                <a:latin typeface="Times New Roman" pitchFamily="18" charset="0"/>
              </a:rPr>
              <a:t>的因式。由此作为生成元，生成一个主理想</a:t>
            </a:r>
          </a:p>
          <a:p>
            <a:endParaRPr lang="zh-CN" altLang="en-US" sz="2400" b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结论</a:t>
            </a:r>
            <a:r>
              <a:rPr lang="en-US" altLang="zh-CN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zh-CN">
                <a:latin typeface="Times New Roman" pitchFamily="18" charset="0"/>
              </a:rPr>
              <a:t>: </a:t>
            </a:r>
            <a:r>
              <a:rPr lang="zh-CN" altLang="en-US">
                <a:latin typeface="Times New Roman" pitchFamily="18" charset="0"/>
              </a:rPr>
              <a:t>若</a:t>
            </a:r>
            <a:r>
              <a:rPr lang="en-US" altLang="zh-CN" i="1">
                <a:latin typeface="Times New Roman" pitchFamily="18" charset="0"/>
              </a:rPr>
              <a:t>C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是一个码多项式，则</a:t>
            </a:r>
          </a:p>
          <a:p>
            <a:endParaRPr lang="zh-CN" altLang="en-US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zh-CN" altLang="en-US">
                <a:latin typeface="Times New Roman" pitchFamily="18" charset="0"/>
              </a:rPr>
              <a:t>    反之，若</a:t>
            </a:r>
          </a:p>
          <a:p>
            <a:pPr>
              <a:buFont typeface="Wingdings" pitchFamily="2" charset="2"/>
              <a:buNone/>
            </a:pPr>
            <a:endParaRPr lang="zh-CN" altLang="en-US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zh-CN" altLang="en-US">
                <a:latin typeface="Times New Roman" pitchFamily="18" charset="0"/>
              </a:rPr>
              <a:t>   则</a:t>
            </a:r>
            <a:r>
              <a:rPr lang="en-US" altLang="zh-CN" i="1">
                <a:latin typeface="Times New Roman" pitchFamily="18" charset="0"/>
              </a:rPr>
              <a:t>C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必是一个码多项式</a:t>
            </a:r>
          </a:p>
          <a:p>
            <a:pPr>
              <a:buFont typeface="Wingdings" pitchFamily="2" charset="2"/>
              <a:buNone/>
            </a:pPr>
            <a:endParaRPr lang="en-US" altLang="zh-CN">
              <a:latin typeface="Times New Roman" pitchFamily="18" charset="0"/>
            </a:endParaRP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3348038" y="4305300"/>
          <a:ext cx="1584325" cy="722313"/>
        </p:xfrm>
        <a:graphic>
          <a:graphicData uri="http://schemas.openxmlformats.org/presentationml/2006/ole">
            <p:oleObj spid="_x0000_s20484" name="公式" r:id="rId3" imgW="545760" imgH="228600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348038" y="3357563"/>
          <a:ext cx="1584325" cy="663575"/>
        </p:xfrm>
        <a:graphic>
          <a:graphicData uri="http://schemas.openxmlformats.org/presentationml/2006/ole">
            <p:oleObj spid="_x0000_s20485" name="公式" r:id="rId4" imgW="545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>
            <p:ph idx="1"/>
          </p:nvPr>
        </p:nvGraphicFramePr>
        <p:xfrm>
          <a:off x="1547813" y="2276475"/>
          <a:ext cx="6454775" cy="782638"/>
        </p:xfrm>
        <a:graphic>
          <a:graphicData uri="http://schemas.openxmlformats.org/presentationml/2006/ole">
            <p:oleObj spid="_x0000_s21506" name="公式" r:id="rId3" imgW="2247840" imgH="2286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051050" y="3573463"/>
          <a:ext cx="5043488" cy="652462"/>
        </p:xfrm>
        <a:graphic>
          <a:graphicData uri="http://schemas.openxmlformats.org/presentationml/2006/ole">
            <p:oleObj spid="_x0000_s21507" name="公式" r:id="rId4" imgW="1765080" imgH="22860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059113" y="1341438"/>
          <a:ext cx="2720975" cy="652462"/>
        </p:xfrm>
        <a:graphic>
          <a:graphicData uri="http://schemas.openxmlformats.org/presentationml/2006/ole">
            <p:oleObj spid="_x0000_s21508" name="公式" r:id="rId5" imgW="952200" imgH="228600" progId="Equation.3">
              <p:embed/>
            </p:oleObj>
          </a:graphicData>
        </a:graphic>
      </p:graphicFrame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376363" y="4778375"/>
            <a:ext cx="68627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3200" i="1">
                <a:solidFill>
                  <a:srgbClr val="0000FF"/>
                </a:solidFill>
                <a:latin typeface="Times New Roman" pitchFamily="18" charset="0"/>
              </a:rPr>
              <a:t>g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sz="32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决定生成矩阵，</a:t>
            </a:r>
            <a:r>
              <a:rPr lang="en-US" altLang="zh-CN" sz="3200" i="1">
                <a:solidFill>
                  <a:srgbClr val="0000FF"/>
                </a:solidFill>
                <a:latin typeface="Times New Roman" pitchFamily="18" charset="0"/>
              </a:rPr>
              <a:t>h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sz="32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决定校验矩阵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335713" cy="685800"/>
          </a:xfrm>
          <a:noFill/>
          <a:ln/>
        </p:spPr>
        <p:txBody>
          <a:bodyPr/>
          <a:lstStyle/>
          <a:p>
            <a:r>
              <a:rPr lang="zh-CN" altLang="en-US"/>
              <a:t>生成矩阵和校验矩阵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657225" y="2573338"/>
          <a:ext cx="8102600" cy="2392362"/>
        </p:xfrm>
        <a:graphic>
          <a:graphicData uri="http://schemas.openxmlformats.org/presentationml/2006/ole">
            <p:oleObj spid="_x0000_s22530" name="公式" r:id="rId3" imgW="3708360" imgH="83808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592388" y="1403350"/>
          <a:ext cx="4243387" cy="652463"/>
        </p:xfrm>
        <a:graphic>
          <a:graphicData uri="http://schemas.openxmlformats.org/presentationml/2006/ole">
            <p:oleObj spid="_x0000_s22531" name="公式" r:id="rId4" imgW="1485720" imgH="228600" progId="Equation.3">
              <p:embed/>
            </p:oleObj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476375" y="333375"/>
            <a:ext cx="6335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600">
                <a:solidFill>
                  <a:srgbClr val="FF0000"/>
                </a:solidFill>
              </a:rPr>
              <a:t>生成矩阵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755650" y="3213100"/>
          <a:ext cx="7705725" cy="2427288"/>
        </p:xfrm>
        <a:graphic>
          <a:graphicData uri="http://schemas.openxmlformats.org/presentationml/2006/ole">
            <p:oleObj spid="_x0000_s23554" name="公式" r:id="rId3" imgW="3314520" imgH="85068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979613" y="2349500"/>
          <a:ext cx="5294312" cy="652463"/>
        </p:xfrm>
        <a:graphic>
          <a:graphicData uri="http://schemas.openxmlformats.org/presentationml/2006/ole">
            <p:oleObj spid="_x0000_s23555" name="公式" r:id="rId4" imgW="1854000" imgH="22860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979613" y="1412875"/>
          <a:ext cx="4967287" cy="652463"/>
        </p:xfrm>
        <a:graphic>
          <a:graphicData uri="http://schemas.openxmlformats.org/presentationml/2006/ole">
            <p:oleObj spid="_x0000_s23556" name="公式" r:id="rId5" imgW="1739880" imgH="228600" progId="Equation.3">
              <p:embed/>
            </p:oleObj>
          </a:graphicData>
        </a:graphic>
      </p:graphicFrame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476375" y="333375"/>
            <a:ext cx="6335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600">
                <a:solidFill>
                  <a:srgbClr val="FF0000"/>
                </a:solidFill>
              </a:rPr>
              <a:t>校验矩阵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循环码的编码原理</a:t>
            </a:r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62025" y="5334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      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57200" y="1196975"/>
            <a:ext cx="82296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2"/>
              </a:buBlip>
            </a:pP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基本步骤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([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,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])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>
                <a:latin typeface="Times New Roman" pitchFamily="18" charset="0"/>
              </a:rPr>
              <a:t>1</a:t>
            </a:r>
            <a:r>
              <a:rPr lang="zh-CN" altLang="en-US">
                <a:latin typeface="Times New Roman" pitchFamily="18" charset="0"/>
              </a:rPr>
              <a:t>、分解多项式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i="1" baseline="30000">
                <a:latin typeface="Times New Roman" pitchFamily="18" charset="0"/>
              </a:rPr>
              <a:t>n</a:t>
            </a:r>
            <a:r>
              <a:rPr lang="en-US" altLang="zh-CN" baseline="30000">
                <a:latin typeface="Times New Roman" pitchFamily="18" charset="0"/>
              </a:rPr>
              <a:t>-1</a:t>
            </a:r>
            <a:r>
              <a:rPr lang="en-US" altLang="zh-CN">
                <a:latin typeface="Times New Roman" pitchFamily="18" charset="0"/>
              </a:rPr>
              <a:t>=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en-US" altLang="zh-CN" i="1">
                <a:latin typeface="Times New Roman" pitchFamily="18" charset="0"/>
              </a:rPr>
              <a:t>h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en-US" altLang="zh-CN">
              <a:latin typeface="Times New Roman" pitchFamily="18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>
                <a:latin typeface="Times New Roman" pitchFamily="18" charset="0"/>
              </a:rPr>
              <a:t>2</a:t>
            </a:r>
            <a:r>
              <a:rPr lang="zh-CN" altLang="en-US">
                <a:latin typeface="Times New Roman" pitchFamily="18" charset="0"/>
              </a:rPr>
              <a:t>、选择其中的</a:t>
            </a:r>
            <a:r>
              <a:rPr lang="en-US" altLang="zh-CN" i="1">
                <a:latin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</a:rPr>
              <a:t>-</a:t>
            </a:r>
            <a:r>
              <a:rPr lang="en-US" altLang="zh-CN" i="1">
                <a:latin typeface="Times New Roman" pitchFamily="18" charset="0"/>
              </a:rPr>
              <a:t>k</a:t>
            </a:r>
            <a:r>
              <a:rPr lang="zh-CN" altLang="en-US">
                <a:latin typeface="Times New Roman" pitchFamily="18" charset="0"/>
              </a:rPr>
              <a:t>次多项式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为生成多项式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zh-CN" altLang="en-US">
              <a:latin typeface="Times New Roman" pitchFamily="18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>
                <a:latin typeface="Times New Roman" pitchFamily="18" charset="0"/>
              </a:rPr>
              <a:t>3</a:t>
            </a:r>
            <a:r>
              <a:rPr lang="zh-CN" altLang="en-US">
                <a:latin typeface="Times New Roman" pitchFamily="18" charset="0"/>
              </a:rPr>
              <a:t>、由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可得到</a:t>
            </a:r>
            <a:r>
              <a:rPr lang="en-US" altLang="zh-CN" i="1">
                <a:latin typeface="Times New Roman" pitchFamily="18" charset="0"/>
              </a:rPr>
              <a:t>k</a:t>
            </a:r>
            <a:r>
              <a:rPr lang="zh-CN" altLang="en-US">
                <a:latin typeface="Times New Roman" pitchFamily="18" charset="0"/>
              </a:rPr>
              <a:t>个多项式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), </a:t>
            </a:r>
            <a:r>
              <a:rPr lang="en-US" altLang="zh-CN" i="1">
                <a:latin typeface="Times New Roman" pitchFamily="18" charset="0"/>
              </a:rPr>
              <a:t>xg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),…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i="1" baseline="30000">
                <a:latin typeface="Times New Roman" pitchFamily="18" charset="0"/>
              </a:rPr>
              <a:t>k-</a:t>
            </a:r>
            <a:r>
              <a:rPr lang="en-US" altLang="zh-CN" baseline="30000">
                <a:latin typeface="Times New Roman" pitchFamily="18" charset="0"/>
              </a:rPr>
              <a:t>1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en-US" altLang="zh-CN">
              <a:latin typeface="Times New Roman" pitchFamily="18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>
                <a:latin typeface="Times New Roman" pitchFamily="18" charset="0"/>
              </a:rPr>
              <a:t>4</a:t>
            </a:r>
            <a:r>
              <a:rPr lang="zh-CN" altLang="en-US">
                <a:latin typeface="Times New Roman" pitchFamily="18" charset="0"/>
              </a:rPr>
              <a:t>、取上述</a:t>
            </a:r>
            <a:r>
              <a:rPr lang="en-US" altLang="zh-CN" i="1">
                <a:latin typeface="Times New Roman" pitchFamily="18" charset="0"/>
              </a:rPr>
              <a:t>k</a:t>
            </a:r>
            <a:r>
              <a:rPr lang="zh-CN" altLang="en-US">
                <a:latin typeface="Times New Roman" pitchFamily="18" charset="0"/>
              </a:rPr>
              <a:t>个多项式的系数即可构成相应的生成矩阵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zh-CN" altLang="en-US">
              <a:latin typeface="Times New Roman" pitchFamily="18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>
                <a:latin typeface="Times New Roman" pitchFamily="18" charset="0"/>
              </a:rPr>
              <a:t>5</a:t>
            </a:r>
            <a:r>
              <a:rPr lang="zh-CN" altLang="en-US">
                <a:latin typeface="Times New Roman" pitchFamily="18" charset="0"/>
              </a:rPr>
              <a:t>、取</a:t>
            </a:r>
            <a:r>
              <a:rPr lang="en-US" altLang="zh-CN" i="1">
                <a:latin typeface="Times New Roman" pitchFamily="18" charset="0"/>
              </a:rPr>
              <a:t>h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的互反多项式</a:t>
            </a:r>
            <a:r>
              <a:rPr lang="en-US" altLang="zh-CN" i="1">
                <a:latin typeface="Times New Roman" pitchFamily="18" charset="0"/>
              </a:rPr>
              <a:t>h</a:t>
            </a:r>
            <a:r>
              <a:rPr lang="en-US" altLang="zh-CN">
                <a:latin typeface="Times New Roman" pitchFamily="18" charset="0"/>
              </a:rPr>
              <a:t>*(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),</a:t>
            </a:r>
            <a:r>
              <a:rPr lang="zh-CN" altLang="en-US">
                <a:latin typeface="Times New Roman" pitchFamily="18" charset="0"/>
              </a:rPr>
              <a:t>取</a:t>
            </a:r>
            <a:r>
              <a:rPr lang="en-US" altLang="zh-CN" i="1">
                <a:latin typeface="Times New Roman" pitchFamily="18" charset="0"/>
              </a:rPr>
              <a:t>h</a:t>
            </a:r>
            <a:r>
              <a:rPr lang="en-US" altLang="zh-CN">
                <a:latin typeface="Times New Roman" pitchFamily="18" charset="0"/>
              </a:rPr>
              <a:t>*( 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), </a:t>
            </a:r>
            <a:r>
              <a:rPr lang="en-US" altLang="zh-CN" i="1">
                <a:latin typeface="Times New Roman" pitchFamily="18" charset="0"/>
              </a:rPr>
              <a:t>xh</a:t>
            </a:r>
            <a:r>
              <a:rPr lang="en-US" altLang="zh-CN">
                <a:latin typeface="Times New Roman" pitchFamily="18" charset="0"/>
              </a:rPr>
              <a:t>*( 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),… 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i="1" baseline="30000">
                <a:latin typeface="Times New Roman" pitchFamily="18" charset="0"/>
              </a:rPr>
              <a:t>n-k</a:t>
            </a:r>
            <a:r>
              <a:rPr lang="en-US" altLang="zh-CN" baseline="30000">
                <a:latin typeface="Times New Roman" pitchFamily="18" charset="0"/>
              </a:rPr>
              <a:t>-1 </a:t>
            </a:r>
            <a:r>
              <a:rPr lang="en-US" altLang="zh-CN" i="1">
                <a:latin typeface="Times New Roman" pitchFamily="18" charset="0"/>
              </a:rPr>
              <a:t>h</a:t>
            </a:r>
            <a:r>
              <a:rPr lang="en-US" altLang="zh-CN">
                <a:latin typeface="Times New Roman" pitchFamily="18" charset="0"/>
              </a:rPr>
              <a:t>*( 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的系数即可构成相应的校验矩阵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在</a:t>
            </a:r>
            <a:r>
              <a:rPr lang="en-US" altLang="zh-CN"/>
              <a:t>GF(2)</a:t>
            </a:r>
            <a:r>
              <a:rPr lang="zh-CN" altLang="en-US"/>
              <a:t>上，求</a:t>
            </a:r>
            <a:r>
              <a:rPr lang="en-US" altLang="zh-CN"/>
              <a:t>[7, 4]Hamming</a:t>
            </a:r>
            <a:r>
              <a:rPr lang="zh-CN" altLang="en-US"/>
              <a:t>码</a:t>
            </a:r>
          </a:p>
          <a:p>
            <a:pPr lvl="1"/>
            <a:r>
              <a:rPr lang="en-US" altLang="zh-CN" sz="2800" i="1"/>
              <a:t>n-k=</a:t>
            </a:r>
            <a:r>
              <a:rPr lang="en-US" altLang="zh-CN" sz="2800"/>
              <a:t>3;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908175" y="2492375"/>
          <a:ext cx="5472113" cy="593725"/>
        </p:xfrm>
        <a:graphic>
          <a:graphicData uri="http://schemas.openxmlformats.org/presentationml/2006/ole">
            <p:oleObj spid="_x0000_s25604" name="Equation" r:id="rId3" imgW="2019300" imgH="215900" progId="Equation.DSMT4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331913" y="3500438"/>
          <a:ext cx="2736850" cy="2024062"/>
        </p:xfrm>
        <a:graphic>
          <a:graphicData uri="http://schemas.openxmlformats.org/presentationml/2006/ole">
            <p:oleObj spid="_x0000_s25605" name="Equation" r:id="rId4" imgW="1167893" imgH="863225" progId="Equation.DSMT4">
              <p:embed/>
            </p:oleObj>
          </a:graphicData>
        </a:graphic>
      </p:graphicFrame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4859338" y="3716338"/>
          <a:ext cx="3600450" cy="1865312"/>
        </p:xfrm>
        <a:graphic>
          <a:graphicData uri="http://schemas.openxmlformats.org/presentationml/2006/ole">
            <p:oleObj spid="_x0000_s25607" name="Equation" r:id="rId5" imgW="1600200" imgH="8255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内容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73225"/>
            <a:ext cx="7726363" cy="4348163"/>
          </a:xfrm>
        </p:spPr>
        <p:txBody>
          <a:bodyPr/>
          <a:lstStyle/>
          <a:p>
            <a:r>
              <a:rPr lang="zh-CN" altLang="en-US"/>
              <a:t>循环码的定义</a:t>
            </a:r>
          </a:p>
          <a:p>
            <a:r>
              <a:rPr lang="zh-CN" altLang="en-US"/>
              <a:t>循环码的生成多项式和校验多项式</a:t>
            </a:r>
          </a:p>
          <a:p>
            <a:r>
              <a:rPr lang="zh-CN" altLang="en-US"/>
              <a:t>循环码的生成矩阵和校验矩阵</a:t>
            </a:r>
          </a:p>
          <a:p>
            <a:r>
              <a:rPr lang="zh-CN" altLang="en-US"/>
              <a:t>循环码的系统码形式</a:t>
            </a:r>
          </a:p>
          <a:p>
            <a:r>
              <a:rPr lang="zh-CN" altLang="en-US"/>
              <a:t>特殊的循环码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 (Continued)</a:t>
            </a: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051050" y="4005263"/>
          <a:ext cx="3887788" cy="1495425"/>
        </p:xfrm>
        <a:graphic>
          <a:graphicData uri="http://schemas.openxmlformats.org/presentationml/2006/ole">
            <p:oleObj spid="_x0000_s26627" name="Equation" r:id="rId3" imgW="1612900" imgH="622300" progId="Equation.DSMT4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979613" y="1557338"/>
          <a:ext cx="6192837" cy="603250"/>
        </p:xfrm>
        <a:graphic>
          <a:graphicData uri="http://schemas.openxmlformats.org/presentationml/2006/ole">
            <p:oleObj spid="_x0000_s26628" name="Equation" r:id="rId4" imgW="2247900" imgH="215900" progId="Equation.DSMT4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979613" y="2349500"/>
          <a:ext cx="3168650" cy="574675"/>
        </p:xfrm>
        <a:graphic>
          <a:graphicData uri="http://schemas.openxmlformats.org/presentationml/2006/ole">
            <p:oleObj spid="_x0000_s26629" name="Equation" r:id="rId5" imgW="1205977" imgH="215806" progId="Equation.DSMT4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1979613" y="3048000"/>
          <a:ext cx="4032250" cy="581025"/>
        </p:xfrm>
        <a:graphic>
          <a:graphicData uri="http://schemas.openxmlformats.org/presentationml/2006/ole">
            <p:oleObj spid="_x0000_s26630" name="Equation" r:id="rId6" imgW="1523339" imgH="215806" progId="Equation.DSMT4">
              <p:embed/>
            </p:oleObj>
          </a:graphicData>
        </a:graphic>
      </p:graphicFrame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258888" y="1700213"/>
          <a:ext cx="6083300" cy="647700"/>
        </p:xfrm>
        <a:graphic>
          <a:graphicData uri="http://schemas.openxmlformats.org/presentationml/2006/ole">
            <p:oleObj spid="_x0000_s27650" name="公式" r:id="rId3" imgW="2222280" imgH="22860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116013" y="2924175"/>
          <a:ext cx="6767512" cy="612775"/>
        </p:xfrm>
        <a:graphic>
          <a:graphicData uri="http://schemas.openxmlformats.org/presentationml/2006/ole">
            <p:oleObj spid="_x0000_s27651" name="公式" r:id="rId4" imgW="2755800" imgH="228600" progId="Equation.3">
              <p:embed/>
            </p:oleObj>
          </a:graphicData>
        </a:graphic>
      </p:graphicFrame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3779838" y="2347913"/>
            <a:ext cx="325437" cy="501650"/>
          </a:xfrm>
          <a:prstGeom prst="downArrow">
            <a:avLst>
              <a:gd name="adj1" fmla="val 50000"/>
              <a:gd name="adj2" fmla="val 385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476375" y="188913"/>
            <a:ext cx="6335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600">
                <a:solidFill>
                  <a:srgbClr val="FF0000"/>
                </a:solidFill>
              </a:rPr>
              <a:t>循环码的系统码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zh-CN" altLang="zh-CN" sz="1800" b="0"/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3059113" y="1196975"/>
          <a:ext cx="1900237" cy="582613"/>
        </p:xfrm>
        <a:graphic>
          <a:graphicData uri="http://schemas.openxmlformats.org/presentationml/2006/ole">
            <p:oleObj spid="_x0000_s27655" name="Equation" r:id="rId5" imgW="710891" imgH="215806" progId="Equation.DSMT4">
              <p:embed/>
            </p:oleObj>
          </a:graphicData>
        </a:graphic>
      </p:graphicFrame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457200" y="1196975"/>
            <a:ext cx="82296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6"/>
              </a:buBlip>
            </a:pPr>
            <a:endParaRPr lang="en-US" altLang="zh-CN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6"/>
              </a:buBlip>
            </a:pPr>
            <a:endParaRPr lang="en-US" altLang="zh-CN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6"/>
              </a:buBlip>
            </a:pPr>
            <a:endParaRPr lang="en-US" altLang="zh-CN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6"/>
              </a:buBlip>
            </a:pPr>
            <a:endParaRPr lang="en-US" altLang="zh-CN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6"/>
              </a:buBlip>
            </a:pPr>
            <a:endParaRPr lang="en-US" altLang="zh-CN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6"/>
              </a:buBlip>
            </a:pPr>
            <a:r>
              <a:rPr lang="en-US" altLang="zh-CN" sz="2800" i="1"/>
              <a:t>m</a:t>
            </a:r>
            <a:r>
              <a:rPr lang="en-US" altLang="zh-CN" sz="2800"/>
              <a:t>(</a:t>
            </a:r>
            <a:r>
              <a:rPr lang="en-US" altLang="zh-CN" sz="2800" i="1"/>
              <a:t>x</a:t>
            </a:r>
            <a:r>
              <a:rPr lang="en-US" altLang="zh-CN" sz="2800"/>
              <a:t>): </a:t>
            </a:r>
            <a:r>
              <a:rPr lang="zh-CN" altLang="en-US" sz="2800">
                <a:solidFill>
                  <a:srgbClr val="0000FF"/>
                </a:solidFill>
              </a:rPr>
              <a:t>信息多项式</a:t>
            </a:r>
            <a:r>
              <a:rPr lang="zh-CN" altLang="en-US" sz="2800"/>
              <a:t>；</a:t>
            </a:r>
            <a:r>
              <a:rPr lang="en-US" altLang="zh-CN" sz="2800" i="1"/>
              <a:t>r</a:t>
            </a:r>
            <a:r>
              <a:rPr lang="en-US" altLang="zh-CN" sz="2800"/>
              <a:t>(</a:t>
            </a:r>
            <a:r>
              <a:rPr lang="en-US" altLang="zh-CN" sz="2800" i="1"/>
              <a:t>x</a:t>
            </a:r>
            <a:r>
              <a:rPr lang="en-US" altLang="zh-CN" sz="2800"/>
              <a:t>): </a:t>
            </a:r>
            <a:r>
              <a:rPr lang="zh-CN" altLang="en-US" sz="2800">
                <a:solidFill>
                  <a:srgbClr val="0000FF"/>
                </a:solidFill>
              </a:rPr>
              <a:t>校验位多项式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6"/>
              </a:buBlip>
            </a:pPr>
            <a:r>
              <a:rPr lang="zh-CN" altLang="en-US" sz="2800">
                <a:solidFill>
                  <a:srgbClr val="0000FF"/>
                </a:solidFill>
              </a:rPr>
              <a:t>首先将信息组乘以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 i="1" baseline="30000">
                <a:solidFill>
                  <a:srgbClr val="0000FF"/>
                </a:solidFill>
              </a:rPr>
              <a:t>n-k</a:t>
            </a:r>
            <a:r>
              <a:rPr lang="zh-CN" altLang="en-US" sz="2800">
                <a:solidFill>
                  <a:srgbClr val="0000FF"/>
                </a:solidFill>
              </a:rPr>
              <a:t>变成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 i="1" baseline="30000">
                <a:solidFill>
                  <a:srgbClr val="0000FF"/>
                </a:solidFill>
              </a:rPr>
              <a:t>n-k</a:t>
            </a:r>
            <a:r>
              <a:rPr lang="en-US" altLang="zh-CN" sz="2800" i="1">
                <a:solidFill>
                  <a:srgbClr val="0000FF"/>
                </a:solidFill>
              </a:rPr>
              <a:t>m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</a:t>
            </a:r>
            <a:r>
              <a:rPr lang="zh-CN" altLang="en-US" sz="2800">
                <a:solidFill>
                  <a:srgbClr val="0000FF"/>
                </a:solidFill>
              </a:rPr>
              <a:t>；然后，用</a:t>
            </a:r>
            <a:r>
              <a:rPr lang="en-US" altLang="zh-CN" sz="2800" i="1">
                <a:solidFill>
                  <a:srgbClr val="0000FF"/>
                </a:solidFill>
              </a:rPr>
              <a:t>g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</a:t>
            </a:r>
            <a:r>
              <a:rPr lang="zh-CN" altLang="en-US" sz="2800">
                <a:solidFill>
                  <a:srgbClr val="0000FF"/>
                </a:solidFill>
              </a:rPr>
              <a:t>除，得到余式</a:t>
            </a:r>
            <a:r>
              <a:rPr lang="en-US" altLang="zh-CN" sz="2800" i="1">
                <a:solidFill>
                  <a:srgbClr val="0000FF"/>
                </a:solidFill>
              </a:rPr>
              <a:t>r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 </a:t>
            </a:r>
            <a:r>
              <a:rPr lang="zh-CN" altLang="en-US" sz="2800">
                <a:solidFill>
                  <a:srgbClr val="0000FF"/>
                </a:solidFill>
              </a:rPr>
              <a:t>；再将其各项系数取加法逆元，就得到了所要求的校验位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>
            <p:ph/>
          </p:nvPr>
        </p:nvGraphicFramePr>
        <p:xfrm>
          <a:off x="1979613" y="3933825"/>
          <a:ext cx="5400675" cy="641350"/>
        </p:xfrm>
        <a:graphic>
          <a:graphicData uri="http://schemas.openxmlformats.org/presentationml/2006/ole">
            <p:oleObj spid="_x0000_s28674" name="公式" r:id="rId3" imgW="2057400" imgH="22860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979613" y="4581525"/>
          <a:ext cx="5441950" cy="592138"/>
        </p:xfrm>
        <a:graphic>
          <a:graphicData uri="http://schemas.openxmlformats.org/presentationml/2006/ole">
            <p:oleObj spid="_x0000_s28675" name="公式" r:id="rId4" imgW="2108160" imgH="228600" progId="Equation.3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908175" y="5516563"/>
          <a:ext cx="5180013" cy="592137"/>
        </p:xfrm>
        <a:graphic>
          <a:graphicData uri="http://schemas.openxmlformats.org/presentationml/2006/ole">
            <p:oleObj spid="_x0000_s28676" name="公式" r:id="rId5" imgW="2006280" imgH="228600" progId="Equation.3">
              <p:embed/>
            </p:oleObj>
          </a:graphicData>
        </a:graphic>
      </p:graphicFrame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57200" y="1196975"/>
            <a:ext cx="82296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6"/>
              </a:buBlip>
            </a:pP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由于生成矩阵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G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中的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行要求线性无关，因此在求余式时，可选择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个线性无关的信息组</a:t>
            </a:r>
            <a:r>
              <a:rPr lang="zh-CN" altLang="en-US" sz="2800" b="0">
                <a:latin typeface="Times New Roman" pitchFamily="18" charset="0"/>
              </a:rPr>
              <a:t>  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zh-CN" altLang="en-US" sz="2800" b="0">
                <a:latin typeface="Times New Roman" pitchFamily="18" charset="0"/>
              </a:rPr>
              <a:t>                         </a:t>
            </a:r>
            <a:r>
              <a:rPr lang="en-US" altLang="zh-CN" sz="2800" b="0">
                <a:latin typeface="Times New Roman" pitchFamily="18" charset="0"/>
              </a:rPr>
              <a:t>(1,0,0,…,0)     </a:t>
            </a:r>
            <a:r>
              <a:rPr lang="en-US" altLang="zh-CN" sz="2800" b="0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altLang="zh-CN" sz="2800" b="0" i="1" baseline="30000">
                <a:solidFill>
                  <a:srgbClr val="FF0000"/>
                </a:solidFill>
                <a:latin typeface="Times New Roman" pitchFamily="18" charset="0"/>
              </a:rPr>
              <a:t>k</a:t>
            </a:r>
            <a:r>
              <a:rPr lang="en-US" altLang="zh-CN" sz="2800" b="0" baseline="30000">
                <a:solidFill>
                  <a:srgbClr val="FF0000"/>
                </a:solidFill>
                <a:latin typeface="Times New Roman" pitchFamily="18" charset="0"/>
              </a:rPr>
              <a:t>-1</a:t>
            </a:r>
            <a:r>
              <a:rPr lang="en-US" altLang="zh-CN" sz="2800" b="0">
                <a:latin typeface="Times New Roman" pitchFamily="18" charset="0"/>
              </a:rPr>
              <a:t> 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altLang="zh-CN" sz="2800" b="0">
                <a:latin typeface="Times New Roman" pitchFamily="18" charset="0"/>
              </a:rPr>
              <a:t>                         (0,1,0,0,…0)   </a:t>
            </a:r>
            <a:r>
              <a:rPr lang="en-US" altLang="zh-CN" sz="2800" b="0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altLang="zh-CN" sz="2800" b="0" i="1" baseline="30000">
                <a:solidFill>
                  <a:srgbClr val="FF0000"/>
                </a:solidFill>
                <a:latin typeface="Times New Roman" pitchFamily="18" charset="0"/>
              </a:rPr>
              <a:t>k</a:t>
            </a:r>
            <a:r>
              <a:rPr lang="en-US" altLang="zh-CN" sz="2800" b="0" baseline="30000">
                <a:solidFill>
                  <a:srgbClr val="FF0000"/>
                </a:solidFill>
                <a:latin typeface="Times New Roman" pitchFamily="18" charset="0"/>
              </a:rPr>
              <a:t>-2</a:t>
            </a:r>
            <a:r>
              <a:rPr lang="en-US" altLang="zh-CN" sz="2800" b="0">
                <a:latin typeface="Times New Roman" pitchFamily="18" charset="0"/>
              </a:rPr>
              <a:t> 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altLang="zh-CN" sz="2800" b="0">
                <a:latin typeface="Times New Roman" pitchFamily="18" charset="0"/>
              </a:rPr>
              <a:t>                     …(0,0,0,…,0,1)  </a:t>
            </a:r>
            <a:r>
              <a:rPr lang="en-US" altLang="zh-CN" sz="2800" b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  <a:p>
            <a:pPr marL="342900" indent="-342900" algn="l"/>
            <a:endParaRPr lang="en-US" altLang="zh-CN" sz="32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476375" y="188913"/>
            <a:ext cx="6335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600">
                <a:solidFill>
                  <a:srgbClr val="FF0000"/>
                </a:solidFill>
              </a:rPr>
              <a:t>循环码的系统码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331913" y="1196975"/>
          <a:ext cx="4248150" cy="2225675"/>
        </p:xfrm>
        <a:graphic>
          <a:graphicData uri="http://schemas.openxmlformats.org/presentationml/2006/ole">
            <p:oleObj spid="_x0000_s29698" name="公式" r:id="rId3" imgW="1574640" imgH="82548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403350" y="3573463"/>
          <a:ext cx="863600" cy="600075"/>
        </p:xfrm>
        <a:graphic>
          <a:graphicData uri="http://schemas.openxmlformats.org/presentationml/2006/ole">
            <p:oleObj spid="_x0000_s29699" name="公式" r:id="rId4" imgW="291960" imgH="203040" progId="Equation.3">
              <p:embed/>
            </p:oleObj>
          </a:graphicData>
        </a:graphic>
      </p:graphicFrame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339975" y="3573463"/>
            <a:ext cx="2562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 sz="2800" b="0">
                <a:solidFill>
                  <a:srgbClr val="FF0000"/>
                </a:solidFill>
                <a:latin typeface="Times New Roman" pitchFamily="18" charset="0"/>
              </a:rPr>
              <a:t>表示</a:t>
            </a:r>
            <a:r>
              <a:rPr lang="en-US" altLang="zh-CN" sz="2800" b="0" i="1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en-US" altLang="zh-CN" sz="2800" b="0" i="1" baseline="-25000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en-US" altLang="zh-CN" sz="2800" b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zh-CN" sz="2800" b="0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altLang="zh-CN" sz="2800" b="0">
                <a:solidFill>
                  <a:srgbClr val="FF0000"/>
                </a:solidFill>
                <a:latin typeface="Times New Roman" pitchFamily="18" charset="0"/>
              </a:rPr>
              <a:t>)</a:t>
            </a:r>
            <a:r>
              <a:rPr lang="zh-CN" altLang="en-US" sz="2800" b="0">
                <a:solidFill>
                  <a:srgbClr val="FF0000"/>
                </a:solidFill>
                <a:latin typeface="Times New Roman" pitchFamily="18" charset="0"/>
              </a:rPr>
              <a:t>的系数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476375" y="188913"/>
            <a:ext cx="6335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600">
                <a:solidFill>
                  <a:srgbClr val="FF0000"/>
                </a:solidFill>
              </a:rPr>
              <a:t>循环码的系统码</a:t>
            </a:r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1476375" y="4365625"/>
          <a:ext cx="2520950" cy="649288"/>
        </p:xfrm>
        <a:graphic>
          <a:graphicData uri="http://schemas.openxmlformats.org/presentationml/2006/ole">
            <p:oleObj spid="_x0000_s29702" name="公式" r:id="rId5" imgW="888840" imgH="228600" progId="Equation.3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1835150" y="5157788"/>
          <a:ext cx="5761038" cy="706437"/>
        </p:xfrm>
        <a:graphic>
          <a:graphicData uri="http://schemas.openxmlformats.org/presentationml/2006/ole">
            <p:oleObj spid="_x0000_s29703" name="公式" r:id="rId6" imgW="1866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二进制</a:t>
            </a:r>
            <a:r>
              <a:rPr lang="en-US" altLang="zh-CN"/>
              <a:t>[7, 4]</a:t>
            </a:r>
            <a:r>
              <a:rPr lang="zh-CN" altLang="en-US"/>
              <a:t>码的                             ，求系统码的</a:t>
            </a:r>
            <a:r>
              <a:rPr lang="en-US" altLang="zh-CN" i="1"/>
              <a:t>G</a:t>
            </a:r>
            <a:r>
              <a:rPr lang="zh-CN" altLang="en-US"/>
              <a:t>和</a:t>
            </a:r>
            <a:r>
              <a:rPr lang="en-US" altLang="zh-CN" i="1"/>
              <a:t>H</a:t>
            </a:r>
            <a:r>
              <a:rPr lang="zh-CN" altLang="en-US"/>
              <a:t>矩阵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4716463" y="4519613"/>
          <a:ext cx="3529012" cy="1357312"/>
        </p:xfrm>
        <a:graphic>
          <a:graphicData uri="http://schemas.openxmlformats.org/presentationml/2006/ole">
            <p:oleObj spid="_x0000_s30724" name="Equation" r:id="rId3" imgW="1612900" imgH="622300" progId="Equation.DSMT4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755650" y="4292600"/>
          <a:ext cx="3455988" cy="1747838"/>
        </p:xfrm>
        <a:graphic>
          <a:graphicData uri="http://schemas.openxmlformats.org/presentationml/2006/ole">
            <p:oleObj spid="_x0000_s30725" name="Equation" r:id="rId4" imgW="1600200" imgH="812800" progId="Equation.DSMT4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2627313" y="2060575"/>
          <a:ext cx="4248150" cy="2046288"/>
        </p:xfrm>
        <a:graphic>
          <a:graphicData uri="http://schemas.openxmlformats.org/presentationml/2006/ole">
            <p:oleObj spid="_x0000_s30726" name="Equation" r:id="rId5" imgW="1816100" imgH="876300" progId="Equation.DSMT4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3492500" y="1125538"/>
          <a:ext cx="2449513" cy="557212"/>
        </p:xfrm>
        <a:graphic>
          <a:graphicData uri="http://schemas.openxmlformats.org/presentationml/2006/ole">
            <p:oleObj spid="_x0000_s30727" name="Equation" r:id="rId6" imgW="964781" imgH="215806" progId="Equation.DSMT4">
              <p:embed/>
            </p:oleObj>
          </a:graphicData>
        </a:graphic>
      </p:graphicFrame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2166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2786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3595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4471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zh-CN" altLang="zh-CN" sz="1800" b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特殊的循环码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91512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400">
                <a:latin typeface="Times New Roman" pitchFamily="18" charset="0"/>
              </a:rPr>
              <a:t>最小循环码</a:t>
            </a:r>
          </a:p>
          <a:p>
            <a:pPr lvl="1">
              <a:lnSpc>
                <a:spcPct val="90000"/>
              </a:lnSpc>
            </a:pPr>
            <a:r>
              <a:rPr lang="zh-CN" altLang="en-US" sz="2000" b="1">
                <a:latin typeface="Times New Roman" pitchFamily="18" charset="0"/>
              </a:rPr>
              <a:t>一个理想中不再含有任何的非零理想，此理想对应的循环码称为</a:t>
            </a:r>
            <a:r>
              <a:rPr lang="zh-CN" altLang="en-US" sz="2000" b="1">
                <a:solidFill>
                  <a:srgbClr val="FF0000"/>
                </a:solidFill>
                <a:latin typeface="Times New Roman" pitchFamily="18" charset="0"/>
              </a:rPr>
              <a:t>最小循环码</a:t>
            </a:r>
            <a:r>
              <a:rPr lang="zh-CN" altLang="en-US" sz="2000" b="1">
                <a:latin typeface="Times New Roman" pitchFamily="18" charset="0"/>
              </a:rPr>
              <a:t>或</a:t>
            </a:r>
            <a:r>
              <a:rPr lang="zh-CN" altLang="en-US" sz="2000" b="1">
                <a:solidFill>
                  <a:srgbClr val="FF0000"/>
                </a:solidFill>
                <a:latin typeface="Times New Roman" pitchFamily="18" charset="0"/>
              </a:rPr>
              <a:t>既约循环码</a:t>
            </a:r>
          </a:p>
          <a:p>
            <a:pPr lvl="1">
              <a:lnSpc>
                <a:spcPct val="90000"/>
              </a:lnSpc>
            </a:pPr>
            <a:endParaRPr lang="zh-CN" altLang="en-US" sz="2000" b="1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zh-CN" altLang="en-US" sz="2400">
                <a:latin typeface="Times New Roman" pitchFamily="18" charset="0"/>
              </a:rPr>
              <a:t>缩短循环码</a:t>
            </a:r>
          </a:p>
          <a:p>
            <a:pPr lvl="1">
              <a:lnSpc>
                <a:spcPct val="90000"/>
              </a:lnSpc>
            </a:pPr>
            <a:r>
              <a:rPr lang="zh-CN" altLang="en-US" sz="2000" b="1">
                <a:latin typeface="Times New Roman" pitchFamily="18" charset="0"/>
              </a:rPr>
              <a:t>对循环码缩短得到的码</a:t>
            </a:r>
          </a:p>
          <a:p>
            <a:pPr lvl="1">
              <a:lnSpc>
                <a:spcPct val="90000"/>
              </a:lnSpc>
            </a:pPr>
            <a:r>
              <a:rPr lang="zh-CN" altLang="en-US" sz="2000" b="1">
                <a:latin typeface="Times New Roman" pitchFamily="18" charset="0"/>
              </a:rPr>
              <a:t>取</a:t>
            </a:r>
            <a:r>
              <a:rPr lang="en-US" altLang="zh-CN" sz="2000" b="1">
                <a:latin typeface="Times New Roman" pitchFamily="18" charset="0"/>
              </a:rPr>
              <a:t>[</a:t>
            </a:r>
            <a:r>
              <a:rPr lang="en-US" altLang="zh-CN" sz="2000" b="1" i="1">
                <a:latin typeface="Times New Roman" pitchFamily="18" charset="0"/>
              </a:rPr>
              <a:t>n</a:t>
            </a:r>
            <a:r>
              <a:rPr lang="en-US" altLang="zh-CN" sz="2000" b="1">
                <a:latin typeface="Times New Roman" pitchFamily="18" charset="0"/>
              </a:rPr>
              <a:t>, </a:t>
            </a:r>
            <a:r>
              <a:rPr lang="en-US" altLang="zh-CN" sz="2000" b="1" i="1">
                <a:latin typeface="Times New Roman" pitchFamily="18" charset="0"/>
              </a:rPr>
              <a:t>k</a:t>
            </a:r>
            <a:r>
              <a:rPr lang="en-US" altLang="zh-CN" sz="2000" b="1">
                <a:latin typeface="Times New Roman" pitchFamily="18" charset="0"/>
              </a:rPr>
              <a:t>]</a:t>
            </a:r>
            <a:r>
              <a:rPr lang="zh-CN" altLang="en-US" sz="2000" b="1">
                <a:latin typeface="Times New Roman" pitchFamily="18" charset="0"/>
              </a:rPr>
              <a:t>循环码中前</a:t>
            </a:r>
            <a:r>
              <a:rPr lang="en-US" altLang="zh-CN" sz="2000" b="1" i="1">
                <a:latin typeface="Times New Roman" pitchFamily="18" charset="0"/>
              </a:rPr>
              <a:t>i</a:t>
            </a:r>
            <a:r>
              <a:rPr lang="zh-CN" altLang="en-US" sz="2000" b="1">
                <a:latin typeface="Times New Roman" pitchFamily="18" charset="0"/>
              </a:rPr>
              <a:t>位信息位为</a:t>
            </a:r>
            <a:r>
              <a:rPr lang="en-US" altLang="zh-CN" sz="2000" b="1">
                <a:latin typeface="Times New Roman" pitchFamily="18" charset="0"/>
              </a:rPr>
              <a:t>0</a:t>
            </a:r>
            <a:r>
              <a:rPr lang="zh-CN" altLang="en-US" sz="2000" b="1">
                <a:latin typeface="Times New Roman" pitchFamily="18" charset="0"/>
              </a:rPr>
              <a:t>的码字，得到一个</a:t>
            </a:r>
            <a:r>
              <a:rPr lang="en-US" altLang="zh-CN" sz="2000" b="1">
                <a:latin typeface="Times New Roman" pitchFamily="18" charset="0"/>
              </a:rPr>
              <a:t>[</a:t>
            </a:r>
            <a:r>
              <a:rPr lang="en-US" altLang="zh-CN" sz="2000" b="1" i="1">
                <a:latin typeface="Times New Roman" pitchFamily="18" charset="0"/>
              </a:rPr>
              <a:t>n-i</a:t>
            </a:r>
            <a:r>
              <a:rPr lang="en-US" altLang="zh-CN" sz="2000" b="1">
                <a:latin typeface="Times New Roman" pitchFamily="18" charset="0"/>
              </a:rPr>
              <a:t>, </a:t>
            </a:r>
            <a:r>
              <a:rPr lang="en-US" altLang="zh-CN" sz="2000" b="1" i="1">
                <a:latin typeface="Times New Roman" pitchFamily="18" charset="0"/>
              </a:rPr>
              <a:t>k-i</a:t>
            </a:r>
            <a:r>
              <a:rPr lang="en-US" altLang="zh-CN" sz="2000" b="1">
                <a:latin typeface="Times New Roman" pitchFamily="18" charset="0"/>
              </a:rPr>
              <a:t>]</a:t>
            </a:r>
            <a:r>
              <a:rPr lang="zh-CN" altLang="en-US" sz="2000" b="1">
                <a:latin typeface="Times New Roman" pitchFamily="18" charset="0"/>
              </a:rPr>
              <a:t>缩短循环码</a:t>
            </a:r>
          </a:p>
          <a:p>
            <a:pPr lvl="1">
              <a:lnSpc>
                <a:spcPct val="90000"/>
              </a:lnSpc>
            </a:pPr>
            <a:endParaRPr lang="zh-CN" altLang="en-US" sz="20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zh-CN" altLang="en-US" sz="2400">
                <a:latin typeface="Times New Roman" pitchFamily="18" charset="0"/>
              </a:rPr>
              <a:t>准循环码</a:t>
            </a:r>
          </a:p>
          <a:p>
            <a:pPr lvl="1">
              <a:lnSpc>
                <a:spcPct val="90000"/>
              </a:lnSpc>
            </a:pPr>
            <a:r>
              <a:rPr lang="zh-CN" altLang="en-US" sz="2000" b="1">
                <a:latin typeface="Times New Roman" pitchFamily="18" charset="0"/>
              </a:rPr>
              <a:t>一个</a:t>
            </a:r>
            <a:r>
              <a:rPr lang="en-US" altLang="zh-CN" sz="2000" b="1">
                <a:latin typeface="Times New Roman" pitchFamily="18" charset="0"/>
              </a:rPr>
              <a:t>[</a:t>
            </a:r>
            <a:r>
              <a:rPr lang="en-US" altLang="zh-CN" sz="2000" b="1" i="1">
                <a:latin typeface="Times New Roman" pitchFamily="18" charset="0"/>
              </a:rPr>
              <a:t>mn</a:t>
            </a:r>
            <a:r>
              <a:rPr lang="en-US" altLang="zh-CN" sz="2000" b="1" baseline="-25000">
                <a:latin typeface="Times New Roman" pitchFamily="18" charset="0"/>
              </a:rPr>
              <a:t>0</a:t>
            </a:r>
            <a:r>
              <a:rPr lang="en-US" altLang="zh-CN" sz="2000" b="1">
                <a:latin typeface="Times New Roman" pitchFamily="18" charset="0"/>
              </a:rPr>
              <a:t>, </a:t>
            </a:r>
            <a:r>
              <a:rPr lang="en-US" altLang="zh-CN" sz="2000" b="1" i="1">
                <a:latin typeface="Times New Roman" pitchFamily="18" charset="0"/>
              </a:rPr>
              <a:t>mk</a:t>
            </a:r>
            <a:r>
              <a:rPr lang="en-US" altLang="zh-CN" sz="2000" b="1" baseline="-25000">
                <a:latin typeface="Times New Roman" pitchFamily="18" charset="0"/>
              </a:rPr>
              <a:t>0</a:t>
            </a:r>
            <a:r>
              <a:rPr lang="en-US" altLang="zh-CN" sz="2000" b="1">
                <a:latin typeface="Times New Roman" pitchFamily="18" charset="0"/>
              </a:rPr>
              <a:t>]</a:t>
            </a:r>
            <a:r>
              <a:rPr lang="zh-CN" altLang="en-US" sz="2000" b="1">
                <a:latin typeface="Times New Roman" pitchFamily="18" charset="0"/>
              </a:rPr>
              <a:t>线性分组码，若它的任一码字左移或右移循环移位</a:t>
            </a:r>
            <a:r>
              <a:rPr lang="en-US" altLang="zh-CN" sz="2000" b="1" i="1">
                <a:latin typeface="Times New Roman" pitchFamily="18" charset="0"/>
              </a:rPr>
              <a:t>n</a:t>
            </a:r>
            <a:r>
              <a:rPr lang="en-US" altLang="zh-CN" sz="2000" b="1" baseline="-25000">
                <a:latin typeface="Times New Roman" pitchFamily="18" charset="0"/>
              </a:rPr>
              <a:t>0</a:t>
            </a:r>
            <a:r>
              <a:rPr lang="zh-CN" altLang="en-US" sz="2000" b="1">
                <a:latin typeface="Times New Roman" pitchFamily="18" charset="0"/>
              </a:rPr>
              <a:t>次后，得到的码仍是该码的一个码字，则称这类码为</a:t>
            </a:r>
            <a:r>
              <a:rPr lang="zh-CN" altLang="en-US" sz="2000" b="1">
                <a:solidFill>
                  <a:srgbClr val="FF0000"/>
                </a:solidFill>
                <a:latin typeface="Times New Roman" pitchFamily="18" charset="0"/>
              </a:rPr>
              <a:t>准循环码</a:t>
            </a:r>
          </a:p>
          <a:p>
            <a:pPr>
              <a:lnSpc>
                <a:spcPct val="90000"/>
              </a:lnSpc>
            </a:pPr>
            <a:endParaRPr lang="zh-CN" altLang="en-US" sz="20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zh-CN" altLang="en-US" sz="2400">
                <a:latin typeface="Times New Roman" pitchFamily="18" charset="0"/>
              </a:rPr>
              <a:t>双环循环码</a:t>
            </a:r>
          </a:p>
          <a:p>
            <a:pPr lvl="1">
              <a:lnSpc>
                <a:spcPct val="90000"/>
              </a:lnSpc>
            </a:pPr>
            <a:r>
              <a:rPr lang="zh-CN" altLang="en-US" sz="2000" b="1">
                <a:latin typeface="Times New Roman" pitchFamily="18" charset="0"/>
              </a:rPr>
              <a:t>由两个循环矩阵</a:t>
            </a:r>
            <a:r>
              <a:rPr lang="en-US" altLang="zh-CN" sz="2000" b="1" i="1">
                <a:latin typeface="Times New Roman" pitchFamily="18" charset="0"/>
              </a:rPr>
              <a:t>I</a:t>
            </a:r>
            <a:r>
              <a:rPr lang="en-US" altLang="zh-CN" sz="2000" b="1" i="1" baseline="-25000">
                <a:latin typeface="Times New Roman" pitchFamily="18" charset="0"/>
              </a:rPr>
              <a:t>k</a:t>
            </a:r>
            <a:r>
              <a:rPr lang="zh-CN" altLang="en-US" sz="2000" b="1">
                <a:latin typeface="Times New Roman" pitchFamily="18" charset="0"/>
              </a:rPr>
              <a:t>和</a:t>
            </a:r>
            <a:r>
              <a:rPr lang="en-US" altLang="zh-CN" sz="2000" b="1" i="1">
                <a:latin typeface="Times New Roman" pitchFamily="18" charset="0"/>
              </a:rPr>
              <a:t>P</a:t>
            </a:r>
            <a:r>
              <a:rPr lang="zh-CN" altLang="en-US" sz="2000" b="1">
                <a:latin typeface="Times New Roman" pitchFamily="18" charset="0"/>
              </a:rPr>
              <a:t>阵组成的</a:t>
            </a:r>
            <a:r>
              <a:rPr lang="en-US" altLang="zh-CN" sz="2000" b="1" i="1">
                <a:latin typeface="Times New Roman" pitchFamily="18" charset="0"/>
              </a:rPr>
              <a:t>G</a:t>
            </a:r>
            <a:r>
              <a:rPr lang="en-US" altLang="zh-CN" sz="2000" b="1">
                <a:latin typeface="Times New Roman" pitchFamily="18" charset="0"/>
              </a:rPr>
              <a:t>=[</a:t>
            </a:r>
            <a:r>
              <a:rPr lang="en-US" altLang="zh-CN" sz="2000" b="1" i="1">
                <a:latin typeface="Times New Roman" pitchFamily="18" charset="0"/>
              </a:rPr>
              <a:t>I</a:t>
            </a:r>
            <a:r>
              <a:rPr lang="en-US" altLang="zh-CN" sz="2000" b="1" i="1" baseline="-25000">
                <a:latin typeface="Times New Roman" pitchFamily="18" charset="0"/>
              </a:rPr>
              <a:t>k </a:t>
            </a:r>
            <a:r>
              <a:rPr lang="en-US" altLang="zh-CN" sz="2000" b="1" i="1">
                <a:latin typeface="Times New Roman" pitchFamily="18" charset="0"/>
              </a:rPr>
              <a:t>P</a:t>
            </a:r>
            <a:r>
              <a:rPr lang="en-US" altLang="zh-CN" sz="2000" b="1">
                <a:latin typeface="Times New Roman" pitchFamily="18" charset="0"/>
              </a:rPr>
              <a:t>]</a:t>
            </a:r>
            <a:r>
              <a:rPr lang="zh-CN" altLang="en-US" sz="2000" b="1">
                <a:latin typeface="Times New Roman" pitchFamily="18" charset="0"/>
              </a:rPr>
              <a:t>生成的码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[8, 4]</a:t>
            </a:r>
            <a:r>
              <a:rPr lang="zh-CN" altLang="en-US"/>
              <a:t>码双循环码形式</a:t>
            </a:r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[8, 4]</a:t>
            </a:r>
            <a:r>
              <a:rPr lang="zh-CN" altLang="en-US"/>
              <a:t>码准循环码形式（</a:t>
            </a:r>
            <a:r>
              <a:rPr lang="en-US" altLang="zh-CN" b="0" i="1"/>
              <a:t>n</a:t>
            </a:r>
            <a:r>
              <a:rPr lang="en-US" altLang="zh-CN" b="0" baseline="-25000"/>
              <a:t>0</a:t>
            </a:r>
            <a:r>
              <a:rPr lang="en-US" altLang="zh-CN"/>
              <a:t>=2</a:t>
            </a:r>
            <a:r>
              <a:rPr lang="zh-CN" altLang="en-US"/>
              <a:t>）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763713" y="4365625"/>
          <a:ext cx="5184775" cy="1784350"/>
        </p:xfrm>
        <a:graphic>
          <a:graphicData uri="http://schemas.openxmlformats.org/presentationml/2006/ole">
            <p:oleObj spid="_x0000_s32772" name="Equation" r:id="rId3" imgW="2349500" imgH="812800" progId="Equation.DSMT4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2051050" y="1916113"/>
          <a:ext cx="4176713" cy="1706562"/>
        </p:xfrm>
        <a:graphic>
          <a:graphicData uri="http://schemas.openxmlformats.org/presentationml/2006/ole">
            <p:oleObj spid="_x0000_s32773" name="Equation" r:id="rId4" imgW="1981200" imgH="812800" progId="Equation.DSMT4">
              <p:embed/>
            </p:oleObj>
          </a:graphicData>
        </a:graphic>
      </p:graphicFrame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2619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8728" y="3000372"/>
            <a:ext cx="6624638" cy="685800"/>
          </a:xfrm>
        </p:spPr>
        <p:txBody>
          <a:bodyPr/>
          <a:lstStyle/>
          <a:p>
            <a:r>
              <a:rPr lang="zh-CN" altLang="en-US" dirty="0" smtClean="0"/>
              <a:t>循环码的编码电路</a:t>
            </a:r>
            <a:endParaRPr lang="zh-CN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258888" y="1801813"/>
          <a:ext cx="4656137" cy="588962"/>
        </p:xfrm>
        <a:graphic>
          <a:graphicData uri="http://schemas.openxmlformats.org/presentationml/2006/ole">
            <p:oleObj spid="_x0000_s105474" name="公式" r:id="rId3" imgW="1803240" imgH="22860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258888" y="2522538"/>
          <a:ext cx="4491037" cy="588962"/>
        </p:xfrm>
        <a:graphic>
          <a:graphicData uri="http://schemas.openxmlformats.org/presentationml/2006/ole">
            <p:oleObj spid="_x0000_s105475" name="公式" r:id="rId4" imgW="1739880" imgH="228600" progId="Equation.3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258888" y="3459163"/>
          <a:ext cx="6686550" cy="2849562"/>
        </p:xfrm>
        <a:graphic>
          <a:graphicData uri="http://schemas.openxmlformats.org/presentationml/2006/ole">
            <p:oleObj spid="_x0000_s105476" name="公式" r:id="rId5" imgW="2590560" imgH="1104840" progId="Equation.3">
              <p:embed/>
            </p:oleObj>
          </a:graphicData>
        </a:graphic>
      </p:graphicFrame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476375" y="188913"/>
            <a:ext cx="6335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600">
                <a:solidFill>
                  <a:srgbClr val="FF0000"/>
                </a:solidFill>
              </a:rPr>
              <a:t>多项式乘法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68313" y="1125538"/>
            <a:ext cx="7848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6"/>
              </a:buBlip>
            </a:pPr>
            <a:r>
              <a:rPr lang="zh-CN" altLang="en-US" sz="2800">
                <a:solidFill>
                  <a:srgbClr val="0000FF"/>
                </a:solidFill>
              </a:rPr>
              <a:t>多项式乘法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0825" y="1412875"/>
            <a:ext cx="8475663" cy="3090863"/>
            <a:chOff x="180" y="913"/>
            <a:chExt cx="5339" cy="1947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81" y="913"/>
              <a:ext cx="4938" cy="1915"/>
              <a:chOff x="357" y="472"/>
              <a:chExt cx="4938" cy="1915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952" y="2018"/>
                <a:ext cx="681" cy="340"/>
                <a:chOff x="952" y="2018"/>
                <a:chExt cx="681" cy="340"/>
              </a:xfrm>
            </p:grpSpPr>
            <p:sp>
              <p:nvSpPr>
                <p:cNvPr id="35845" name="Rectangle 5"/>
                <p:cNvSpPr>
                  <a:spLocks noChangeArrowheads="1"/>
                </p:cNvSpPr>
                <p:nvPr/>
              </p:nvSpPr>
              <p:spPr bwMode="auto">
                <a:xfrm>
                  <a:off x="952" y="2018"/>
                  <a:ext cx="340" cy="3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846" name="Line 6"/>
                <p:cNvSpPr>
                  <a:spLocks noChangeShapeType="1"/>
                </p:cNvSpPr>
                <p:nvPr/>
              </p:nvSpPr>
              <p:spPr bwMode="auto">
                <a:xfrm>
                  <a:off x="1292" y="2190"/>
                  <a:ext cx="34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633" y="2029"/>
                <a:ext cx="681" cy="340"/>
                <a:chOff x="952" y="2018"/>
                <a:chExt cx="681" cy="340"/>
              </a:xfrm>
            </p:grpSpPr>
            <p:sp>
              <p:nvSpPr>
                <p:cNvPr id="35848" name="Rectangle 8"/>
                <p:cNvSpPr>
                  <a:spLocks noChangeArrowheads="1"/>
                </p:cNvSpPr>
                <p:nvPr/>
              </p:nvSpPr>
              <p:spPr bwMode="auto">
                <a:xfrm>
                  <a:off x="952" y="2018"/>
                  <a:ext cx="340" cy="3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849" name="Line 9"/>
                <p:cNvSpPr>
                  <a:spLocks noChangeShapeType="1"/>
                </p:cNvSpPr>
                <p:nvPr/>
              </p:nvSpPr>
              <p:spPr bwMode="auto">
                <a:xfrm>
                  <a:off x="1292" y="2190"/>
                  <a:ext cx="34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5850" name="Line 10"/>
              <p:cNvSpPr>
                <a:spLocks noChangeShapeType="1"/>
              </p:cNvSpPr>
              <p:nvPr/>
            </p:nvSpPr>
            <p:spPr bwMode="auto">
              <a:xfrm>
                <a:off x="2323" y="2197"/>
                <a:ext cx="3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6" name="Group 11"/>
              <p:cNvGrpSpPr>
                <a:grpSpLocks/>
              </p:cNvGrpSpPr>
              <p:nvPr/>
            </p:nvGrpSpPr>
            <p:grpSpPr bwMode="auto">
              <a:xfrm>
                <a:off x="2988" y="2047"/>
                <a:ext cx="681" cy="340"/>
                <a:chOff x="952" y="2018"/>
                <a:chExt cx="681" cy="340"/>
              </a:xfrm>
            </p:grpSpPr>
            <p:sp>
              <p:nvSpPr>
                <p:cNvPr id="35852" name="Rectangle 12"/>
                <p:cNvSpPr>
                  <a:spLocks noChangeArrowheads="1"/>
                </p:cNvSpPr>
                <p:nvPr/>
              </p:nvSpPr>
              <p:spPr bwMode="auto">
                <a:xfrm>
                  <a:off x="952" y="2018"/>
                  <a:ext cx="340" cy="3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853" name="Line 13"/>
                <p:cNvSpPr>
                  <a:spLocks noChangeShapeType="1"/>
                </p:cNvSpPr>
                <p:nvPr/>
              </p:nvSpPr>
              <p:spPr bwMode="auto">
                <a:xfrm>
                  <a:off x="1292" y="2190"/>
                  <a:ext cx="34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5854" name="Rectangle 14"/>
              <p:cNvSpPr>
                <a:spLocks noChangeArrowheads="1"/>
              </p:cNvSpPr>
              <p:nvPr/>
            </p:nvSpPr>
            <p:spPr bwMode="auto">
              <a:xfrm>
                <a:off x="3668" y="2047"/>
                <a:ext cx="340" cy="3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55" name="Line 15"/>
              <p:cNvSpPr>
                <a:spLocks noChangeShapeType="1"/>
              </p:cNvSpPr>
              <p:nvPr/>
            </p:nvSpPr>
            <p:spPr bwMode="auto">
              <a:xfrm flipV="1">
                <a:off x="4008" y="2217"/>
                <a:ext cx="3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4132" y="1334"/>
                <a:ext cx="372" cy="372"/>
                <a:chOff x="3334" y="3039"/>
                <a:chExt cx="372" cy="372"/>
              </a:xfrm>
            </p:grpSpPr>
            <p:sp>
              <p:nvSpPr>
                <p:cNvPr id="35857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3334" y="3039"/>
                  <a:ext cx="372" cy="37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85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89" y="3067"/>
                  <a:ext cx="27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b="0" i="1">
                      <a:latin typeface="Times New Roman" pitchFamily="18" charset="0"/>
                    </a:rPr>
                    <a:t>b</a:t>
                  </a:r>
                  <a:r>
                    <a:rPr lang="en-US" altLang="zh-CN" b="0" baseline="-25000">
                      <a:latin typeface="Times New Roman" pitchFamily="18" charset="0"/>
                    </a:rPr>
                    <a:t>0</a:t>
                  </a:r>
                </a:p>
              </p:txBody>
            </p:sp>
          </p:grpSp>
          <p:sp>
            <p:nvSpPr>
              <p:cNvPr id="35859" name="Line 19"/>
              <p:cNvSpPr>
                <a:spLocks noChangeShapeType="1"/>
              </p:cNvSpPr>
              <p:nvPr/>
            </p:nvSpPr>
            <p:spPr bwMode="auto">
              <a:xfrm flipV="1">
                <a:off x="4320" y="1696"/>
                <a:ext cx="0" cy="5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60" name="Line 20"/>
              <p:cNvSpPr>
                <a:spLocks noChangeShapeType="1"/>
              </p:cNvSpPr>
              <p:nvPr/>
            </p:nvSpPr>
            <p:spPr bwMode="auto">
              <a:xfrm flipV="1">
                <a:off x="4320" y="941"/>
                <a:ext cx="0" cy="3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8" name="Group 21"/>
              <p:cNvGrpSpPr>
                <a:grpSpLocks noChangeAspect="1"/>
              </p:cNvGrpSpPr>
              <p:nvPr/>
            </p:nvGrpSpPr>
            <p:grpSpPr bwMode="auto">
              <a:xfrm>
                <a:off x="4198" y="676"/>
                <a:ext cx="256" cy="256"/>
                <a:chOff x="2568" y="3577"/>
                <a:chExt cx="595" cy="596"/>
              </a:xfrm>
            </p:grpSpPr>
            <p:sp>
              <p:nvSpPr>
                <p:cNvPr id="35862" name="Oval 22"/>
                <p:cNvSpPr>
                  <a:spLocks noChangeAspect="1" noChangeArrowheads="1"/>
                </p:cNvSpPr>
                <p:nvPr/>
              </p:nvSpPr>
              <p:spPr bwMode="auto">
                <a:xfrm>
                  <a:off x="2568" y="3577"/>
                  <a:ext cx="576" cy="57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863" name="Line 23"/>
                <p:cNvSpPr>
                  <a:spLocks noChangeAspect="1" noChangeShapeType="1"/>
                </p:cNvSpPr>
                <p:nvPr/>
              </p:nvSpPr>
              <p:spPr bwMode="auto">
                <a:xfrm>
                  <a:off x="2568" y="3889"/>
                  <a:ext cx="5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64" name="Line 24"/>
                <p:cNvSpPr>
                  <a:spLocks noChangeAspect="1" noChangeShapeType="1"/>
                </p:cNvSpPr>
                <p:nvPr/>
              </p:nvSpPr>
              <p:spPr bwMode="auto">
                <a:xfrm>
                  <a:off x="2852" y="3577"/>
                  <a:ext cx="0" cy="5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3323" y="1333"/>
                <a:ext cx="372" cy="372"/>
                <a:chOff x="3334" y="3039"/>
                <a:chExt cx="372" cy="372"/>
              </a:xfrm>
            </p:grpSpPr>
            <p:sp>
              <p:nvSpPr>
                <p:cNvPr id="35866" name="Oval 26"/>
                <p:cNvSpPr>
                  <a:spLocks noChangeAspect="1" noChangeArrowheads="1"/>
                </p:cNvSpPr>
                <p:nvPr/>
              </p:nvSpPr>
              <p:spPr bwMode="auto">
                <a:xfrm>
                  <a:off x="3334" y="3039"/>
                  <a:ext cx="372" cy="37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86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389" y="3067"/>
                  <a:ext cx="27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b="0" i="1">
                      <a:latin typeface="Times New Roman" pitchFamily="18" charset="0"/>
                    </a:rPr>
                    <a:t>b</a:t>
                  </a:r>
                  <a:r>
                    <a:rPr lang="en-US" altLang="zh-CN" b="0" baseline="-25000">
                      <a:latin typeface="Times New Roman" pitchFamily="18" charset="0"/>
                    </a:rPr>
                    <a:t>1</a:t>
                  </a:r>
                </a:p>
              </p:txBody>
            </p:sp>
          </p:grpSp>
          <p:sp>
            <p:nvSpPr>
              <p:cNvPr id="35868" name="Line 28"/>
              <p:cNvSpPr>
                <a:spLocks noChangeShapeType="1"/>
              </p:cNvSpPr>
              <p:nvPr/>
            </p:nvSpPr>
            <p:spPr bwMode="auto">
              <a:xfrm flipV="1">
                <a:off x="3511" y="1695"/>
                <a:ext cx="0" cy="5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69" name="Line 29"/>
              <p:cNvSpPr>
                <a:spLocks noChangeShapeType="1"/>
              </p:cNvSpPr>
              <p:nvPr/>
            </p:nvSpPr>
            <p:spPr bwMode="auto">
              <a:xfrm flipV="1">
                <a:off x="3511" y="913"/>
                <a:ext cx="0" cy="4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0" name="Group 30"/>
              <p:cNvGrpSpPr>
                <a:grpSpLocks noChangeAspect="1"/>
              </p:cNvGrpSpPr>
              <p:nvPr/>
            </p:nvGrpSpPr>
            <p:grpSpPr bwMode="auto">
              <a:xfrm>
                <a:off x="3384" y="677"/>
                <a:ext cx="256" cy="256"/>
                <a:chOff x="2568" y="3577"/>
                <a:chExt cx="595" cy="596"/>
              </a:xfrm>
            </p:grpSpPr>
            <p:sp>
              <p:nvSpPr>
                <p:cNvPr id="35871" name="Oval 31"/>
                <p:cNvSpPr>
                  <a:spLocks noChangeAspect="1" noChangeArrowheads="1"/>
                </p:cNvSpPr>
                <p:nvPr/>
              </p:nvSpPr>
              <p:spPr bwMode="auto">
                <a:xfrm>
                  <a:off x="2568" y="3577"/>
                  <a:ext cx="576" cy="57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872" name="Line 32"/>
                <p:cNvSpPr>
                  <a:spLocks noChangeAspect="1" noChangeShapeType="1"/>
                </p:cNvSpPr>
                <p:nvPr/>
              </p:nvSpPr>
              <p:spPr bwMode="auto">
                <a:xfrm>
                  <a:off x="2568" y="3889"/>
                  <a:ext cx="5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73" name="Line 33"/>
                <p:cNvSpPr>
                  <a:spLocks noChangeAspect="1" noChangeShapeType="1"/>
                </p:cNvSpPr>
                <p:nvPr/>
              </p:nvSpPr>
              <p:spPr bwMode="auto">
                <a:xfrm>
                  <a:off x="2852" y="3577"/>
                  <a:ext cx="0" cy="5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5874" name="Line 34"/>
              <p:cNvSpPr>
                <a:spLocks noChangeShapeType="1"/>
              </p:cNvSpPr>
              <p:nvPr/>
            </p:nvSpPr>
            <p:spPr bwMode="auto">
              <a:xfrm>
                <a:off x="2710" y="2197"/>
                <a:ext cx="28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1" name="Group 35"/>
              <p:cNvGrpSpPr>
                <a:grpSpLocks/>
              </p:cNvGrpSpPr>
              <p:nvPr/>
            </p:nvGrpSpPr>
            <p:grpSpPr bwMode="auto">
              <a:xfrm>
                <a:off x="2653" y="1308"/>
                <a:ext cx="372" cy="372"/>
                <a:chOff x="3334" y="3039"/>
                <a:chExt cx="372" cy="372"/>
              </a:xfrm>
            </p:grpSpPr>
            <p:sp>
              <p:nvSpPr>
                <p:cNvPr id="35876" name="Oval 36"/>
                <p:cNvSpPr>
                  <a:spLocks noChangeAspect="1" noChangeArrowheads="1"/>
                </p:cNvSpPr>
                <p:nvPr/>
              </p:nvSpPr>
              <p:spPr bwMode="auto">
                <a:xfrm>
                  <a:off x="3334" y="3039"/>
                  <a:ext cx="372" cy="37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87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389" y="3067"/>
                  <a:ext cx="27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b="0" i="1">
                      <a:latin typeface="Times New Roman" pitchFamily="18" charset="0"/>
                    </a:rPr>
                    <a:t>b</a:t>
                  </a:r>
                  <a:r>
                    <a:rPr lang="en-US" altLang="zh-CN" b="0" baseline="-25000">
                      <a:latin typeface="Times New Roman" pitchFamily="18" charset="0"/>
                    </a:rPr>
                    <a:t>2</a:t>
                  </a:r>
                </a:p>
              </p:txBody>
            </p:sp>
          </p:grpSp>
          <p:sp>
            <p:nvSpPr>
              <p:cNvPr id="35878" name="Line 38"/>
              <p:cNvSpPr>
                <a:spLocks noChangeShapeType="1"/>
              </p:cNvSpPr>
              <p:nvPr/>
            </p:nvSpPr>
            <p:spPr bwMode="auto">
              <a:xfrm flipV="1">
                <a:off x="2841" y="1679"/>
                <a:ext cx="0" cy="5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79" name="Line 39"/>
              <p:cNvSpPr>
                <a:spLocks noChangeShapeType="1"/>
              </p:cNvSpPr>
              <p:nvPr/>
            </p:nvSpPr>
            <p:spPr bwMode="auto">
              <a:xfrm flipV="1">
                <a:off x="2841" y="934"/>
                <a:ext cx="0" cy="3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2" name="Group 40"/>
              <p:cNvGrpSpPr>
                <a:grpSpLocks noChangeAspect="1"/>
              </p:cNvGrpSpPr>
              <p:nvPr/>
            </p:nvGrpSpPr>
            <p:grpSpPr bwMode="auto">
              <a:xfrm>
                <a:off x="2714" y="679"/>
                <a:ext cx="256" cy="256"/>
                <a:chOff x="2568" y="3577"/>
                <a:chExt cx="595" cy="596"/>
              </a:xfrm>
            </p:grpSpPr>
            <p:sp>
              <p:nvSpPr>
                <p:cNvPr id="35881" name="Oval 41"/>
                <p:cNvSpPr>
                  <a:spLocks noChangeAspect="1" noChangeArrowheads="1"/>
                </p:cNvSpPr>
                <p:nvPr/>
              </p:nvSpPr>
              <p:spPr bwMode="auto">
                <a:xfrm>
                  <a:off x="2568" y="3577"/>
                  <a:ext cx="576" cy="57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882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2568" y="3889"/>
                  <a:ext cx="5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83" name="Line 43"/>
                <p:cNvSpPr>
                  <a:spLocks noChangeAspect="1" noChangeShapeType="1"/>
                </p:cNvSpPr>
                <p:nvPr/>
              </p:nvSpPr>
              <p:spPr bwMode="auto">
                <a:xfrm>
                  <a:off x="2852" y="3577"/>
                  <a:ext cx="0" cy="5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5884" name="Oval 44"/>
              <p:cNvSpPr>
                <a:spLocks noChangeAspect="1" noChangeArrowheads="1"/>
              </p:cNvSpPr>
              <p:nvPr/>
            </p:nvSpPr>
            <p:spPr bwMode="auto">
              <a:xfrm>
                <a:off x="1944" y="1299"/>
                <a:ext cx="372" cy="3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85" name="Text Box 45"/>
              <p:cNvSpPr txBox="1">
                <a:spLocks noChangeArrowheads="1"/>
              </p:cNvSpPr>
              <p:nvPr/>
            </p:nvSpPr>
            <p:spPr bwMode="auto">
              <a:xfrm>
                <a:off x="1963" y="1327"/>
                <a:ext cx="3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b="0" i="1">
                    <a:latin typeface="Times New Roman" pitchFamily="18" charset="0"/>
                  </a:rPr>
                  <a:t>b</a:t>
                </a:r>
                <a:r>
                  <a:rPr lang="en-US" altLang="zh-CN" b="0" i="1" baseline="-25000">
                    <a:latin typeface="Times New Roman" pitchFamily="18" charset="0"/>
                  </a:rPr>
                  <a:t>r</a:t>
                </a:r>
                <a:r>
                  <a:rPr lang="en-US" altLang="zh-CN" b="0" baseline="-25000">
                    <a:latin typeface="Times New Roman" pitchFamily="18" charset="0"/>
                  </a:rPr>
                  <a:t>-2</a:t>
                </a:r>
              </a:p>
            </p:txBody>
          </p:sp>
          <p:sp>
            <p:nvSpPr>
              <p:cNvPr id="35886" name="Line 46"/>
              <p:cNvSpPr>
                <a:spLocks noChangeShapeType="1"/>
              </p:cNvSpPr>
              <p:nvPr/>
            </p:nvSpPr>
            <p:spPr bwMode="auto">
              <a:xfrm flipV="1">
                <a:off x="2132" y="1679"/>
                <a:ext cx="0" cy="5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87" name="Line 47"/>
              <p:cNvSpPr>
                <a:spLocks noChangeShapeType="1"/>
              </p:cNvSpPr>
              <p:nvPr/>
            </p:nvSpPr>
            <p:spPr bwMode="auto">
              <a:xfrm flipV="1">
                <a:off x="2132" y="925"/>
                <a:ext cx="0" cy="3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3" name="Group 48"/>
              <p:cNvGrpSpPr>
                <a:grpSpLocks noChangeAspect="1"/>
              </p:cNvGrpSpPr>
              <p:nvPr/>
            </p:nvGrpSpPr>
            <p:grpSpPr bwMode="auto">
              <a:xfrm>
                <a:off x="2005" y="670"/>
                <a:ext cx="256" cy="256"/>
                <a:chOff x="2568" y="3577"/>
                <a:chExt cx="595" cy="596"/>
              </a:xfrm>
            </p:grpSpPr>
            <p:sp>
              <p:nvSpPr>
                <p:cNvPr id="35889" name="Oval 49"/>
                <p:cNvSpPr>
                  <a:spLocks noChangeAspect="1" noChangeArrowheads="1"/>
                </p:cNvSpPr>
                <p:nvPr/>
              </p:nvSpPr>
              <p:spPr bwMode="auto">
                <a:xfrm>
                  <a:off x="2568" y="3577"/>
                  <a:ext cx="576" cy="57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890" name="Line 50"/>
                <p:cNvSpPr>
                  <a:spLocks noChangeAspect="1" noChangeShapeType="1"/>
                </p:cNvSpPr>
                <p:nvPr/>
              </p:nvSpPr>
              <p:spPr bwMode="auto">
                <a:xfrm>
                  <a:off x="2568" y="3889"/>
                  <a:ext cx="5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91" name="Line 51"/>
                <p:cNvSpPr>
                  <a:spLocks noChangeAspect="1" noChangeShapeType="1"/>
                </p:cNvSpPr>
                <p:nvPr/>
              </p:nvSpPr>
              <p:spPr bwMode="auto">
                <a:xfrm>
                  <a:off x="2852" y="3577"/>
                  <a:ext cx="0" cy="5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4" name="Group 52"/>
              <p:cNvGrpSpPr>
                <a:grpSpLocks/>
              </p:cNvGrpSpPr>
              <p:nvPr/>
            </p:nvGrpSpPr>
            <p:grpSpPr bwMode="auto">
              <a:xfrm>
                <a:off x="1264" y="1281"/>
                <a:ext cx="372" cy="372"/>
                <a:chOff x="3334" y="3039"/>
                <a:chExt cx="372" cy="372"/>
              </a:xfrm>
            </p:grpSpPr>
            <p:sp>
              <p:nvSpPr>
                <p:cNvPr id="35893" name="Oval 53"/>
                <p:cNvSpPr>
                  <a:spLocks noChangeAspect="1" noChangeArrowheads="1"/>
                </p:cNvSpPr>
                <p:nvPr/>
              </p:nvSpPr>
              <p:spPr bwMode="auto">
                <a:xfrm>
                  <a:off x="3334" y="3039"/>
                  <a:ext cx="372" cy="37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894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389" y="3067"/>
                  <a:ext cx="27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b="0" i="1">
                      <a:latin typeface="Times New Roman" pitchFamily="18" charset="0"/>
                    </a:rPr>
                    <a:t>b</a:t>
                  </a:r>
                  <a:r>
                    <a:rPr lang="en-US" altLang="zh-CN" b="0" baseline="-25000">
                      <a:latin typeface="Times New Roman" pitchFamily="18" charset="0"/>
                    </a:rPr>
                    <a:t>1</a:t>
                  </a:r>
                </a:p>
              </p:txBody>
            </p:sp>
          </p:grpSp>
          <p:sp>
            <p:nvSpPr>
              <p:cNvPr id="35895" name="Line 55"/>
              <p:cNvSpPr>
                <a:spLocks noChangeShapeType="1"/>
              </p:cNvSpPr>
              <p:nvPr/>
            </p:nvSpPr>
            <p:spPr bwMode="auto">
              <a:xfrm flipV="1">
                <a:off x="1452" y="1670"/>
                <a:ext cx="0" cy="5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96" name="Line 56"/>
              <p:cNvSpPr>
                <a:spLocks noChangeShapeType="1"/>
              </p:cNvSpPr>
              <p:nvPr/>
            </p:nvSpPr>
            <p:spPr bwMode="auto">
              <a:xfrm flipV="1">
                <a:off x="1452" y="916"/>
                <a:ext cx="0" cy="3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5" name="Group 57"/>
              <p:cNvGrpSpPr>
                <a:grpSpLocks noChangeAspect="1"/>
              </p:cNvGrpSpPr>
              <p:nvPr/>
            </p:nvGrpSpPr>
            <p:grpSpPr bwMode="auto">
              <a:xfrm>
                <a:off x="1325" y="661"/>
                <a:ext cx="256" cy="256"/>
                <a:chOff x="2568" y="3577"/>
                <a:chExt cx="595" cy="596"/>
              </a:xfrm>
            </p:grpSpPr>
            <p:sp>
              <p:nvSpPr>
                <p:cNvPr id="35898" name="Oval 58"/>
                <p:cNvSpPr>
                  <a:spLocks noChangeAspect="1" noChangeArrowheads="1"/>
                </p:cNvSpPr>
                <p:nvPr/>
              </p:nvSpPr>
              <p:spPr bwMode="auto">
                <a:xfrm>
                  <a:off x="2568" y="3577"/>
                  <a:ext cx="576" cy="57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899" name="Line 59"/>
                <p:cNvSpPr>
                  <a:spLocks noChangeAspect="1" noChangeShapeType="1"/>
                </p:cNvSpPr>
                <p:nvPr/>
              </p:nvSpPr>
              <p:spPr bwMode="auto">
                <a:xfrm>
                  <a:off x="2568" y="3889"/>
                  <a:ext cx="5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900" name="Line 60"/>
                <p:cNvSpPr>
                  <a:spLocks noChangeAspect="1" noChangeShapeType="1"/>
                </p:cNvSpPr>
                <p:nvPr/>
              </p:nvSpPr>
              <p:spPr bwMode="auto">
                <a:xfrm>
                  <a:off x="2852" y="3577"/>
                  <a:ext cx="0" cy="5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5901" name="Oval 61"/>
              <p:cNvSpPr>
                <a:spLocks noChangeAspect="1" noChangeArrowheads="1"/>
              </p:cNvSpPr>
              <p:nvPr/>
            </p:nvSpPr>
            <p:spPr bwMode="auto">
              <a:xfrm>
                <a:off x="1264" y="1281"/>
                <a:ext cx="372" cy="3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902" name="Text Box 62"/>
              <p:cNvSpPr txBox="1">
                <a:spLocks noChangeArrowheads="1"/>
              </p:cNvSpPr>
              <p:nvPr/>
            </p:nvSpPr>
            <p:spPr bwMode="auto">
              <a:xfrm>
                <a:off x="1265" y="1309"/>
                <a:ext cx="3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b="0" i="1">
                    <a:latin typeface="Times New Roman" pitchFamily="18" charset="0"/>
                  </a:rPr>
                  <a:t>b</a:t>
                </a:r>
                <a:r>
                  <a:rPr lang="en-US" altLang="zh-CN" b="0" i="1" baseline="-25000">
                    <a:latin typeface="Times New Roman" pitchFamily="18" charset="0"/>
                  </a:rPr>
                  <a:t>r</a:t>
                </a:r>
                <a:r>
                  <a:rPr lang="en-US" altLang="zh-CN" b="0" baseline="-25000">
                    <a:latin typeface="Times New Roman" pitchFamily="18" charset="0"/>
                  </a:rPr>
                  <a:t>-1</a:t>
                </a:r>
              </a:p>
            </p:txBody>
          </p:sp>
          <p:grpSp>
            <p:nvGrpSpPr>
              <p:cNvPr id="16" name="Group 63"/>
              <p:cNvGrpSpPr>
                <a:grpSpLocks/>
              </p:cNvGrpSpPr>
              <p:nvPr/>
            </p:nvGrpSpPr>
            <p:grpSpPr bwMode="auto">
              <a:xfrm>
                <a:off x="612" y="1281"/>
                <a:ext cx="372" cy="372"/>
                <a:chOff x="3334" y="3039"/>
                <a:chExt cx="372" cy="372"/>
              </a:xfrm>
            </p:grpSpPr>
            <p:sp>
              <p:nvSpPr>
                <p:cNvPr id="35904" name="Oval 64"/>
                <p:cNvSpPr>
                  <a:spLocks noChangeAspect="1" noChangeArrowheads="1"/>
                </p:cNvSpPr>
                <p:nvPr/>
              </p:nvSpPr>
              <p:spPr bwMode="auto">
                <a:xfrm>
                  <a:off x="3334" y="3039"/>
                  <a:ext cx="372" cy="37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905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389" y="3067"/>
                  <a:ext cx="27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b="0" i="1">
                      <a:latin typeface="Times New Roman" pitchFamily="18" charset="0"/>
                    </a:rPr>
                    <a:t>b</a:t>
                  </a:r>
                  <a:r>
                    <a:rPr lang="en-US" altLang="zh-CN" b="0" baseline="-25000">
                      <a:latin typeface="Times New Roman" pitchFamily="18" charset="0"/>
                    </a:rPr>
                    <a:t>1</a:t>
                  </a:r>
                </a:p>
              </p:txBody>
            </p:sp>
          </p:grpSp>
          <p:sp>
            <p:nvSpPr>
              <p:cNvPr id="35906" name="Line 66"/>
              <p:cNvSpPr>
                <a:spLocks noChangeShapeType="1"/>
              </p:cNvSpPr>
              <p:nvPr/>
            </p:nvSpPr>
            <p:spPr bwMode="auto">
              <a:xfrm flipV="1">
                <a:off x="800" y="1661"/>
                <a:ext cx="0" cy="5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07" name="Line 67"/>
              <p:cNvSpPr>
                <a:spLocks noChangeShapeType="1"/>
              </p:cNvSpPr>
              <p:nvPr/>
            </p:nvSpPr>
            <p:spPr bwMode="auto">
              <a:xfrm flipV="1">
                <a:off x="800" y="799"/>
                <a:ext cx="0" cy="4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7" name="Group 68"/>
              <p:cNvGrpSpPr>
                <a:grpSpLocks/>
              </p:cNvGrpSpPr>
              <p:nvPr/>
            </p:nvGrpSpPr>
            <p:grpSpPr bwMode="auto">
              <a:xfrm>
                <a:off x="612" y="1281"/>
                <a:ext cx="372" cy="372"/>
                <a:chOff x="3334" y="3039"/>
                <a:chExt cx="372" cy="372"/>
              </a:xfrm>
            </p:grpSpPr>
            <p:sp>
              <p:nvSpPr>
                <p:cNvPr id="35909" name="Oval 69"/>
                <p:cNvSpPr>
                  <a:spLocks noChangeAspect="1" noChangeArrowheads="1"/>
                </p:cNvSpPr>
                <p:nvPr/>
              </p:nvSpPr>
              <p:spPr bwMode="auto">
                <a:xfrm>
                  <a:off x="3334" y="3039"/>
                  <a:ext cx="372" cy="37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910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389" y="3067"/>
                  <a:ext cx="26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zh-CN" b="0" i="1">
                      <a:latin typeface="Times New Roman" pitchFamily="18" charset="0"/>
                    </a:rPr>
                    <a:t>b</a:t>
                  </a:r>
                  <a:r>
                    <a:rPr lang="en-US" altLang="zh-CN" b="0" i="1" baseline="-25000">
                      <a:latin typeface="Times New Roman" pitchFamily="18" charset="0"/>
                    </a:rPr>
                    <a:t>r</a:t>
                  </a:r>
                </a:p>
              </p:txBody>
            </p:sp>
          </p:grpSp>
          <p:sp>
            <p:nvSpPr>
              <p:cNvPr id="35911" name="Line 71"/>
              <p:cNvSpPr>
                <a:spLocks noChangeShapeType="1"/>
              </p:cNvSpPr>
              <p:nvPr/>
            </p:nvSpPr>
            <p:spPr bwMode="auto">
              <a:xfrm>
                <a:off x="357" y="2188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12" name="Line 72"/>
              <p:cNvSpPr>
                <a:spLocks noChangeShapeType="1"/>
              </p:cNvSpPr>
              <p:nvPr/>
            </p:nvSpPr>
            <p:spPr bwMode="auto">
              <a:xfrm>
                <a:off x="791" y="790"/>
                <a:ext cx="5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13" name="Line 73"/>
              <p:cNvSpPr>
                <a:spLocks noChangeShapeType="1"/>
              </p:cNvSpPr>
              <p:nvPr/>
            </p:nvSpPr>
            <p:spPr bwMode="auto">
              <a:xfrm>
                <a:off x="1576" y="799"/>
                <a:ext cx="4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14" name="Line 74"/>
              <p:cNvSpPr>
                <a:spLocks noChangeShapeType="1"/>
              </p:cNvSpPr>
              <p:nvPr/>
            </p:nvSpPr>
            <p:spPr bwMode="auto">
              <a:xfrm>
                <a:off x="2256" y="799"/>
                <a:ext cx="4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15" name="Line 75"/>
              <p:cNvSpPr>
                <a:spLocks noChangeShapeType="1"/>
              </p:cNvSpPr>
              <p:nvPr/>
            </p:nvSpPr>
            <p:spPr bwMode="auto">
              <a:xfrm>
                <a:off x="2965" y="808"/>
                <a:ext cx="3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16" name="Line 76"/>
              <p:cNvSpPr>
                <a:spLocks noChangeShapeType="1"/>
              </p:cNvSpPr>
              <p:nvPr/>
            </p:nvSpPr>
            <p:spPr bwMode="auto">
              <a:xfrm>
                <a:off x="3645" y="799"/>
                <a:ext cx="5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17" name="Line 77"/>
              <p:cNvSpPr>
                <a:spLocks noChangeShapeType="1"/>
              </p:cNvSpPr>
              <p:nvPr/>
            </p:nvSpPr>
            <p:spPr bwMode="auto">
              <a:xfrm>
                <a:off x="4459" y="808"/>
                <a:ext cx="4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918" name="Text Box 78"/>
              <p:cNvSpPr txBox="1">
                <a:spLocks noChangeArrowheads="1"/>
              </p:cNvSpPr>
              <p:nvPr/>
            </p:nvSpPr>
            <p:spPr bwMode="auto">
              <a:xfrm>
                <a:off x="4454" y="472"/>
                <a:ext cx="84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zh-CN" altLang="en-US" b="0">
                    <a:latin typeface="Times New Roman" pitchFamily="18" charset="0"/>
                  </a:rPr>
                  <a:t>输出</a:t>
                </a:r>
                <a:r>
                  <a:rPr lang="en-US" altLang="zh-CN" b="0" i="1">
                    <a:latin typeface="Times New Roman" pitchFamily="18" charset="0"/>
                  </a:rPr>
                  <a:t>C</a:t>
                </a:r>
                <a:r>
                  <a:rPr lang="en-US" altLang="zh-CN" b="0">
                    <a:latin typeface="Times New Roman" pitchFamily="18" charset="0"/>
                  </a:rPr>
                  <a:t>(</a:t>
                </a:r>
                <a:r>
                  <a:rPr lang="en-US" altLang="zh-CN" b="0" i="1">
                    <a:latin typeface="Times New Roman" pitchFamily="18" charset="0"/>
                  </a:rPr>
                  <a:t>x</a:t>
                </a:r>
                <a:r>
                  <a:rPr lang="en-US" altLang="zh-CN" b="0">
                    <a:latin typeface="Times New Roman" pitchFamily="18" charset="0"/>
                  </a:rPr>
                  <a:t>)</a:t>
                </a:r>
              </a:p>
            </p:txBody>
          </p:sp>
        </p:grpSp>
        <p:sp>
          <p:nvSpPr>
            <p:cNvPr id="35919" name="Text Box 79"/>
            <p:cNvSpPr txBox="1">
              <a:spLocks noChangeArrowheads="1"/>
            </p:cNvSpPr>
            <p:nvPr/>
          </p:nvSpPr>
          <p:spPr bwMode="auto">
            <a:xfrm>
              <a:off x="211" y="2289"/>
              <a:ext cx="71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CN" altLang="en-US" b="0">
                  <a:latin typeface="Times New Roman" pitchFamily="18" charset="0"/>
                </a:rPr>
                <a:t>输入</a:t>
              </a:r>
              <a:r>
                <a:rPr lang="en-US" altLang="zh-CN" b="0" i="1">
                  <a:latin typeface="Times New Roman" pitchFamily="18" charset="0"/>
                </a:rPr>
                <a:t>A</a:t>
              </a:r>
              <a:r>
                <a:rPr lang="en-US" altLang="zh-CN" b="0">
                  <a:latin typeface="Times New Roman" pitchFamily="18" charset="0"/>
                </a:rPr>
                <a:t>(</a:t>
              </a:r>
              <a:r>
                <a:rPr lang="en-US" altLang="zh-CN" b="0" i="1">
                  <a:latin typeface="Times New Roman" pitchFamily="18" charset="0"/>
                </a:rPr>
                <a:t>x</a:t>
              </a:r>
              <a:r>
                <a:rPr lang="en-US" altLang="zh-CN" b="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35920" name="Text Box 80"/>
            <p:cNvSpPr txBox="1">
              <a:spLocks noChangeArrowheads="1"/>
            </p:cNvSpPr>
            <p:nvPr/>
          </p:nvSpPr>
          <p:spPr bwMode="auto">
            <a:xfrm>
              <a:off x="180" y="2591"/>
              <a:ext cx="89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2800" b="0" i="1">
                  <a:latin typeface="Times New Roman" pitchFamily="18" charset="0"/>
                </a:rPr>
                <a:t>a</a:t>
              </a:r>
              <a:r>
                <a:rPr lang="en-US" altLang="zh-CN" sz="2800" b="0" baseline="-25000">
                  <a:latin typeface="Times New Roman" pitchFamily="18" charset="0"/>
                </a:rPr>
                <a:t>0</a:t>
              </a:r>
              <a:r>
                <a:rPr lang="en-US" altLang="zh-CN" sz="2800" b="0">
                  <a:latin typeface="Times New Roman" pitchFamily="18" charset="0"/>
                </a:rPr>
                <a:t>,</a:t>
              </a:r>
              <a:r>
                <a:rPr lang="en-US" altLang="zh-CN" sz="2800" b="0" i="1">
                  <a:latin typeface="Times New Roman" pitchFamily="18" charset="0"/>
                </a:rPr>
                <a:t>a</a:t>
              </a:r>
              <a:r>
                <a:rPr lang="en-US" altLang="zh-CN" sz="2800" b="0" baseline="-25000">
                  <a:latin typeface="Times New Roman" pitchFamily="18" charset="0"/>
                </a:rPr>
                <a:t>1</a:t>
              </a:r>
              <a:r>
                <a:rPr lang="en-US" altLang="zh-CN" sz="2800" b="0">
                  <a:latin typeface="Times New Roman" pitchFamily="18" charset="0"/>
                </a:rPr>
                <a:t>,</a:t>
              </a:r>
              <a:r>
                <a:rPr lang="en-US" altLang="zh-CN" sz="2800" b="0">
                  <a:latin typeface="Arial"/>
                </a:rPr>
                <a:t>…</a:t>
              </a:r>
              <a:r>
                <a:rPr lang="en-US" altLang="zh-CN" sz="2800" b="0" i="1">
                  <a:latin typeface="Times New Roman" pitchFamily="18" charset="0"/>
                </a:rPr>
                <a:t>a</a:t>
              </a:r>
              <a:r>
                <a:rPr lang="en-US" altLang="zh-CN" sz="2800" b="0" i="1" baseline="-25000">
                  <a:latin typeface="Times New Roman" pitchFamily="18" charset="0"/>
                </a:rPr>
                <a:t>k</a:t>
              </a:r>
            </a:p>
          </p:txBody>
        </p:sp>
      </p:grpSp>
      <p:sp>
        <p:nvSpPr>
          <p:cNvPr id="35921" name="Text Box 81"/>
          <p:cNvSpPr txBox="1">
            <a:spLocks noChangeArrowheads="1"/>
          </p:cNvSpPr>
          <p:nvPr/>
        </p:nvSpPr>
        <p:spPr bwMode="auto">
          <a:xfrm>
            <a:off x="2006600" y="4959350"/>
            <a:ext cx="56594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800" b="0">
                <a:latin typeface="Times New Roman" pitchFamily="18" charset="0"/>
              </a:rPr>
              <a:t>              </a:t>
            </a:r>
            <a:r>
              <a:rPr lang="zh-CN" altLang="en-US" sz="2800">
                <a:latin typeface="Times New Roman" pitchFamily="18" charset="0"/>
              </a:rPr>
              <a:t>乘</a:t>
            </a:r>
            <a:r>
              <a:rPr lang="en-US" altLang="zh-CN" sz="2800" i="1">
                <a:latin typeface="Times New Roman" pitchFamily="18" charset="0"/>
              </a:rPr>
              <a:t>B</a:t>
            </a:r>
            <a:r>
              <a:rPr lang="en-US" altLang="zh-CN" sz="2800">
                <a:latin typeface="Times New Roman" pitchFamily="18" charset="0"/>
              </a:rPr>
              <a:t>(</a:t>
            </a:r>
            <a:r>
              <a:rPr lang="en-US" altLang="zh-CN" sz="2800" i="1">
                <a:latin typeface="Times New Roman" pitchFamily="18" charset="0"/>
              </a:rPr>
              <a:t>x</a:t>
            </a:r>
            <a:r>
              <a:rPr lang="en-US" altLang="zh-CN" sz="2800">
                <a:latin typeface="Times New Roman" pitchFamily="18" charset="0"/>
              </a:rPr>
              <a:t>)</a:t>
            </a:r>
            <a:r>
              <a:rPr lang="zh-CN" altLang="en-US" sz="2800">
                <a:latin typeface="Times New Roman" pitchFamily="18" charset="0"/>
              </a:rPr>
              <a:t>运算电路</a:t>
            </a:r>
          </a:p>
          <a:p>
            <a:pPr algn="l"/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利用校验多项式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h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编码时会用到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1476375" y="188913"/>
            <a:ext cx="6335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600">
                <a:solidFill>
                  <a:srgbClr val="FF0000"/>
                </a:solidFill>
              </a:rPr>
              <a:t>多项式乘法电路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定义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latin typeface="Times New Roman" pitchFamily="18" charset="0"/>
              </a:rPr>
              <a:t>设</a:t>
            </a:r>
            <a:r>
              <a:rPr lang="en-US" altLang="zh-CN" i="1">
                <a:latin typeface="Times New Roman" pitchFamily="18" charset="0"/>
              </a:rPr>
              <a:t>C</a:t>
            </a:r>
            <a:r>
              <a:rPr lang="en-US" altLang="zh-CN" i="1" baseline="-25000">
                <a:latin typeface="Times New Roman" pitchFamily="18" charset="0"/>
              </a:rPr>
              <a:t>H</a:t>
            </a:r>
            <a:r>
              <a:rPr lang="zh-CN" altLang="en-US">
                <a:latin typeface="Times New Roman" pitchFamily="18" charset="0"/>
              </a:rPr>
              <a:t>是一个</a:t>
            </a:r>
            <a:r>
              <a:rPr lang="en-US" altLang="zh-CN">
                <a:latin typeface="Times New Roman" pitchFamily="18" charset="0"/>
              </a:rPr>
              <a:t>[</a:t>
            </a:r>
            <a:r>
              <a:rPr lang="en-US" altLang="zh-CN" i="1">
                <a:latin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</a:rPr>
              <a:t>.</a:t>
            </a:r>
            <a:r>
              <a:rPr lang="en-US" altLang="zh-CN" i="1">
                <a:latin typeface="Times New Roman" pitchFamily="18" charset="0"/>
              </a:rPr>
              <a:t>k</a:t>
            </a:r>
            <a:r>
              <a:rPr lang="en-US" altLang="zh-CN">
                <a:latin typeface="Times New Roman" pitchFamily="18" charset="0"/>
              </a:rPr>
              <a:t>]</a:t>
            </a:r>
            <a:r>
              <a:rPr lang="zh-CN" altLang="en-US">
                <a:latin typeface="Times New Roman" pitchFamily="18" charset="0"/>
              </a:rPr>
              <a:t>线性分组码，</a:t>
            </a:r>
            <a:r>
              <a:rPr lang="en-US" altLang="zh-CN" i="1">
                <a:latin typeface="Times New Roman" pitchFamily="18" charset="0"/>
              </a:rPr>
              <a:t>C</a:t>
            </a:r>
            <a:r>
              <a:rPr lang="en-US" altLang="zh-CN" baseline="-25000">
                <a:latin typeface="Times New Roman" pitchFamily="18" charset="0"/>
              </a:rPr>
              <a:t>1</a:t>
            </a:r>
            <a:r>
              <a:rPr lang="zh-CN" altLang="en-US">
                <a:latin typeface="Times New Roman" pitchFamily="18" charset="0"/>
              </a:rPr>
              <a:t>是其中的一个码字，若</a:t>
            </a:r>
            <a:r>
              <a:rPr lang="en-US" altLang="zh-CN" i="1">
                <a:latin typeface="Times New Roman" pitchFamily="18" charset="0"/>
              </a:rPr>
              <a:t>C</a:t>
            </a:r>
            <a:r>
              <a:rPr lang="en-US" altLang="zh-CN" baseline="-25000">
                <a:latin typeface="Times New Roman" pitchFamily="18" charset="0"/>
              </a:rPr>
              <a:t>1</a:t>
            </a:r>
            <a:r>
              <a:rPr lang="zh-CN" altLang="en-US">
                <a:latin typeface="Times New Roman" pitchFamily="18" charset="0"/>
              </a:rPr>
              <a:t>的左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zh-CN" altLang="en-US">
                <a:latin typeface="Times New Roman" pitchFamily="18" charset="0"/>
              </a:rPr>
              <a:t>右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循环移位得到的</a:t>
            </a:r>
            <a:r>
              <a:rPr lang="en-US" altLang="zh-CN" i="1">
                <a:latin typeface="Times New Roman" pitchFamily="18" charset="0"/>
              </a:rPr>
              <a:t>n</a:t>
            </a:r>
            <a:r>
              <a:rPr lang="zh-CN" altLang="en-US">
                <a:latin typeface="Times New Roman" pitchFamily="18" charset="0"/>
              </a:rPr>
              <a:t>维向量也是</a:t>
            </a:r>
            <a:r>
              <a:rPr lang="en-US" altLang="zh-CN" i="1">
                <a:latin typeface="Times New Roman" pitchFamily="18" charset="0"/>
              </a:rPr>
              <a:t>C</a:t>
            </a:r>
            <a:r>
              <a:rPr lang="en-US" altLang="zh-CN" i="1" baseline="-25000">
                <a:latin typeface="Times New Roman" pitchFamily="18" charset="0"/>
              </a:rPr>
              <a:t>H</a:t>
            </a:r>
            <a:r>
              <a:rPr lang="zh-CN" altLang="en-US">
                <a:latin typeface="Times New Roman" pitchFamily="18" charset="0"/>
              </a:rPr>
              <a:t>中的一个码字，则称</a:t>
            </a:r>
            <a:r>
              <a:rPr lang="en-US" altLang="zh-CN" i="1">
                <a:latin typeface="Times New Roman" pitchFamily="18" charset="0"/>
              </a:rPr>
              <a:t>C</a:t>
            </a:r>
            <a:r>
              <a:rPr lang="en-US" altLang="zh-CN" i="1" baseline="-25000">
                <a:latin typeface="Times New Roman" pitchFamily="18" charset="0"/>
              </a:rPr>
              <a:t>H</a:t>
            </a:r>
            <a:r>
              <a:rPr lang="zh-CN" altLang="en-US">
                <a:latin typeface="Times New Roman" pitchFamily="18" charset="0"/>
              </a:rPr>
              <a:t>是循环码。</a:t>
            </a:r>
          </a:p>
          <a:p>
            <a:endParaRPr lang="zh-CN" altLang="en-US">
              <a:latin typeface="Times New Roman" pitchFamily="18" charset="0"/>
            </a:endParaRPr>
          </a:p>
          <a:p>
            <a:r>
              <a:rPr lang="en-US" altLang="zh-CN">
                <a:latin typeface="Times New Roman" pitchFamily="18" charset="0"/>
              </a:rPr>
              <a:t>(alternative)</a:t>
            </a:r>
            <a:r>
              <a:rPr lang="zh-CN" altLang="en-US">
                <a:latin typeface="Times New Roman" pitchFamily="18" charset="0"/>
              </a:rPr>
              <a:t>设              是</a:t>
            </a:r>
            <a:r>
              <a:rPr lang="en-US" altLang="zh-CN" i="1">
                <a:latin typeface="Times New Roman" pitchFamily="18" charset="0"/>
              </a:rPr>
              <a:t>n</a:t>
            </a:r>
            <a:r>
              <a:rPr lang="zh-CN" altLang="en-US">
                <a:latin typeface="Times New Roman" pitchFamily="18" charset="0"/>
              </a:rPr>
              <a:t>维空间的一个</a:t>
            </a:r>
            <a:r>
              <a:rPr lang="en-US" altLang="zh-CN" i="1">
                <a:latin typeface="Times New Roman" pitchFamily="18" charset="0"/>
              </a:rPr>
              <a:t>k</a:t>
            </a:r>
            <a:r>
              <a:rPr lang="zh-CN" altLang="en-US">
                <a:latin typeface="Times New Roman" pitchFamily="18" charset="0"/>
              </a:rPr>
              <a:t>维子空间，若对任一</a:t>
            </a:r>
          </a:p>
          <a:p>
            <a:endParaRPr lang="zh-CN" altLang="en-US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zh-CN" altLang="en-US">
                <a:latin typeface="Times New Roman" pitchFamily="18" charset="0"/>
              </a:rPr>
              <a:t>    恒有</a:t>
            </a:r>
          </a:p>
          <a:p>
            <a:endParaRPr lang="zh-CN" altLang="en-US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zh-CN" altLang="en-US">
                <a:latin typeface="Times New Roman" pitchFamily="18" charset="0"/>
              </a:rPr>
              <a:t>    则称</a:t>
            </a:r>
            <a:r>
              <a:rPr lang="en-US" altLang="zh-CN" i="1">
                <a:latin typeface="Times New Roman" pitchFamily="18" charset="0"/>
              </a:rPr>
              <a:t>V</a:t>
            </a:r>
            <a:r>
              <a:rPr lang="en-US" altLang="zh-CN" i="1" baseline="-25000">
                <a:latin typeface="Times New Roman" pitchFamily="18" charset="0"/>
              </a:rPr>
              <a:t>n,k</a:t>
            </a:r>
            <a:r>
              <a:rPr lang="zh-CN" altLang="en-US">
                <a:latin typeface="Times New Roman" pitchFamily="18" charset="0"/>
              </a:rPr>
              <a:t>为循环子空间或循环码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132138" y="3068638"/>
          <a:ext cx="1152525" cy="582612"/>
        </p:xfrm>
        <a:graphic>
          <a:graphicData uri="http://schemas.openxmlformats.org/presentationml/2006/ole">
            <p:oleObj spid="_x0000_s9220" name="公式" r:id="rId3" imgW="507960" imgH="21564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2484438" y="4149725"/>
          <a:ext cx="3703637" cy="515938"/>
        </p:xfrm>
        <a:graphic>
          <a:graphicData uri="http://schemas.openxmlformats.org/presentationml/2006/ole">
            <p:oleObj spid="_x0000_s9221" name="公式" r:id="rId4" imgW="1549080" imgH="21564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2195513" y="4868863"/>
          <a:ext cx="4494212" cy="515937"/>
        </p:xfrm>
        <a:graphic>
          <a:graphicData uri="http://schemas.openxmlformats.org/presentationml/2006/ole">
            <p:oleObj spid="_x0000_s9222" name="公式" r:id="rId5" imgW="18795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4257675" y="2166938"/>
            <a:ext cx="6302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125" y="3055938"/>
            <a:ext cx="590550" cy="590550"/>
            <a:chOff x="3334" y="3039"/>
            <a:chExt cx="372" cy="372"/>
          </a:xfrm>
        </p:grpSpPr>
        <p:sp>
          <p:nvSpPr>
            <p:cNvPr id="36868" name="Oval 4"/>
            <p:cNvSpPr>
              <a:spLocks noChangeAspect="1" noChangeArrowheads="1"/>
            </p:cNvSpPr>
            <p:nvPr/>
          </p:nvSpPr>
          <p:spPr bwMode="auto">
            <a:xfrm>
              <a:off x="3334" y="3039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69" name="Text Box 5"/>
            <p:cNvSpPr txBox="1">
              <a:spLocks noChangeArrowheads="1"/>
            </p:cNvSpPr>
            <p:nvPr/>
          </p:nvSpPr>
          <p:spPr bwMode="auto">
            <a:xfrm>
              <a:off x="3389" y="3067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b</a:t>
              </a:r>
              <a:r>
                <a:rPr lang="en-US" altLang="zh-CN" b="0" baseline="-25000"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1044575" y="3630613"/>
            <a:ext cx="0" cy="820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1050" y="2970213"/>
            <a:ext cx="590550" cy="590550"/>
            <a:chOff x="3334" y="3039"/>
            <a:chExt cx="372" cy="372"/>
          </a:xfrm>
        </p:grpSpPr>
        <p:sp>
          <p:nvSpPr>
            <p:cNvPr id="36872" name="Oval 8"/>
            <p:cNvSpPr>
              <a:spLocks noChangeAspect="1" noChangeArrowheads="1"/>
            </p:cNvSpPr>
            <p:nvPr/>
          </p:nvSpPr>
          <p:spPr bwMode="auto">
            <a:xfrm>
              <a:off x="3334" y="3039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73" name="Text Box 9"/>
            <p:cNvSpPr txBox="1">
              <a:spLocks noChangeArrowheads="1"/>
            </p:cNvSpPr>
            <p:nvPr/>
          </p:nvSpPr>
          <p:spPr bwMode="auto">
            <a:xfrm>
              <a:off x="3389" y="3067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b</a:t>
              </a:r>
              <a:r>
                <a:rPr lang="en-US" altLang="zh-CN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2328863" y="3562350"/>
            <a:ext cx="0" cy="892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V="1">
            <a:off x="2328863" y="2320925"/>
            <a:ext cx="0" cy="658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489325" y="2973388"/>
            <a:ext cx="590550" cy="590550"/>
            <a:chOff x="3334" y="3039"/>
            <a:chExt cx="372" cy="372"/>
          </a:xfrm>
        </p:grpSpPr>
        <p:sp>
          <p:nvSpPr>
            <p:cNvPr id="36877" name="Oval 13"/>
            <p:cNvSpPr>
              <a:spLocks noChangeAspect="1" noChangeArrowheads="1"/>
            </p:cNvSpPr>
            <p:nvPr/>
          </p:nvSpPr>
          <p:spPr bwMode="auto">
            <a:xfrm>
              <a:off x="3334" y="3039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78" name="Text Box 14"/>
            <p:cNvSpPr txBox="1">
              <a:spLocks noChangeArrowheads="1"/>
            </p:cNvSpPr>
            <p:nvPr/>
          </p:nvSpPr>
          <p:spPr bwMode="auto">
            <a:xfrm>
              <a:off x="3389" y="3067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b</a:t>
              </a:r>
              <a:r>
                <a:rPr lang="en-US" altLang="zh-CN" b="0" baseline="-250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36879" name="Line 15"/>
          <p:cNvSpPr>
            <a:spLocks noChangeShapeType="1"/>
          </p:cNvSpPr>
          <p:nvPr/>
        </p:nvSpPr>
        <p:spPr bwMode="auto">
          <a:xfrm flipV="1">
            <a:off x="3787775" y="3562350"/>
            <a:ext cx="0" cy="892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V="1">
            <a:off x="3787775" y="2379663"/>
            <a:ext cx="0" cy="585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6881" name="Oval 17"/>
          <p:cNvSpPr>
            <a:spLocks noChangeAspect="1" noChangeArrowheads="1"/>
          </p:cNvSpPr>
          <p:nvPr/>
        </p:nvSpPr>
        <p:spPr bwMode="auto">
          <a:xfrm>
            <a:off x="4557713" y="2944813"/>
            <a:ext cx="590550" cy="590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4587875" y="2989263"/>
            <a:ext cx="58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b="0" i="1">
                <a:latin typeface="Times New Roman" pitchFamily="18" charset="0"/>
              </a:rPr>
              <a:t>b</a:t>
            </a:r>
            <a:r>
              <a:rPr lang="en-US" altLang="zh-CN" b="0" i="1" baseline="-25000">
                <a:latin typeface="Times New Roman" pitchFamily="18" charset="0"/>
              </a:rPr>
              <a:t>r</a:t>
            </a:r>
            <a:r>
              <a:rPr lang="en-US" altLang="zh-CN" b="0" baseline="-25000">
                <a:latin typeface="Times New Roman" pitchFamily="18" charset="0"/>
              </a:rPr>
              <a:t>-2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V="1">
            <a:off x="4841875" y="3538538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 flipV="1">
            <a:off x="4856163" y="2351088"/>
            <a:ext cx="0" cy="585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056313" y="3000375"/>
            <a:ext cx="590550" cy="590550"/>
            <a:chOff x="3334" y="3039"/>
            <a:chExt cx="372" cy="372"/>
          </a:xfrm>
        </p:grpSpPr>
        <p:sp>
          <p:nvSpPr>
            <p:cNvPr id="36886" name="Oval 22"/>
            <p:cNvSpPr>
              <a:spLocks noChangeAspect="1" noChangeArrowheads="1"/>
            </p:cNvSpPr>
            <p:nvPr/>
          </p:nvSpPr>
          <p:spPr bwMode="auto">
            <a:xfrm>
              <a:off x="3334" y="3039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87" name="Text Box 23"/>
            <p:cNvSpPr txBox="1">
              <a:spLocks noChangeArrowheads="1"/>
            </p:cNvSpPr>
            <p:nvPr/>
          </p:nvSpPr>
          <p:spPr bwMode="auto">
            <a:xfrm>
              <a:off x="3389" y="3067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b</a:t>
              </a:r>
              <a:r>
                <a:rPr lang="en-US" altLang="zh-CN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36888" name="Line 24"/>
          <p:cNvSpPr>
            <a:spLocks noChangeShapeType="1"/>
          </p:cNvSpPr>
          <p:nvPr/>
        </p:nvSpPr>
        <p:spPr bwMode="auto">
          <a:xfrm flipV="1">
            <a:off x="6354763" y="3603625"/>
            <a:ext cx="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 flipV="1">
            <a:off x="6354763" y="2363788"/>
            <a:ext cx="0" cy="585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6890" name="Oval 26"/>
          <p:cNvSpPr>
            <a:spLocks noChangeAspect="1" noChangeArrowheads="1"/>
          </p:cNvSpPr>
          <p:nvPr/>
        </p:nvSpPr>
        <p:spPr bwMode="auto">
          <a:xfrm>
            <a:off x="6056313" y="3000375"/>
            <a:ext cx="590550" cy="590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6057900" y="3044825"/>
            <a:ext cx="58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b="0" i="1">
                <a:latin typeface="Times New Roman" pitchFamily="18" charset="0"/>
              </a:rPr>
              <a:t>b</a:t>
            </a:r>
            <a:r>
              <a:rPr lang="en-US" altLang="zh-CN" b="0" i="1" baseline="-25000">
                <a:latin typeface="Times New Roman" pitchFamily="18" charset="0"/>
              </a:rPr>
              <a:t>r</a:t>
            </a:r>
            <a:r>
              <a:rPr lang="en-US" altLang="zh-CN" b="0" baseline="-25000">
                <a:latin typeface="Times New Roman" pitchFamily="18" charset="0"/>
              </a:rPr>
              <a:t>-1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7497763" y="3062288"/>
            <a:ext cx="590550" cy="590550"/>
            <a:chOff x="3334" y="3039"/>
            <a:chExt cx="372" cy="372"/>
          </a:xfrm>
        </p:grpSpPr>
        <p:sp>
          <p:nvSpPr>
            <p:cNvPr id="36893" name="Oval 29"/>
            <p:cNvSpPr>
              <a:spLocks noChangeAspect="1" noChangeArrowheads="1"/>
            </p:cNvSpPr>
            <p:nvPr/>
          </p:nvSpPr>
          <p:spPr bwMode="auto">
            <a:xfrm>
              <a:off x="3334" y="3039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94" name="Text Box 30"/>
            <p:cNvSpPr txBox="1">
              <a:spLocks noChangeArrowheads="1"/>
            </p:cNvSpPr>
            <p:nvPr/>
          </p:nvSpPr>
          <p:spPr bwMode="auto">
            <a:xfrm>
              <a:off x="3389" y="3067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b</a:t>
              </a:r>
              <a:r>
                <a:rPr lang="en-US" altLang="zh-CN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36895" name="Line 31"/>
          <p:cNvSpPr>
            <a:spLocks noChangeShapeType="1"/>
          </p:cNvSpPr>
          <p:nvPr/>
        </p:nvSpPr>
        <p:spPr bwMode="auto">
          <a:xfrm flipV="1">
            <a:off x="7796213" y="3665538"/>
            <a:ext cx="0" cy="820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6896" name="Line 32"/>
          <p:cNvSpPr>
            <a:spLocks noChangeShapeType="1"/>
          </p:cNvSpPr>
          <p:nvPr/>
        </p:nvSpPr>
        <p:spPr bwMode="auto">
          <a:xfrm flipV="1">
            <a:off x="7796213" y="2354263"/>
            <a:ext cx="0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7497763" y="3062288"/>
            <a:ext cx="590550" cy="590550"/>
            <a:chOff x="3334" y="3039"/>
            <a:chExt cx="372" cy="372"/>
          </a:xfrm>
        </p:grpSpPr>
        <p:sp>
          <p:nvSpPr>
            <p:cNvPr id="36898" name="Oval 34"/>
            <p:cNvSpPr>
              <a:spLocks noChangeAspect="1" noChangeArrowheads="1"/>
            </p:cNvSpPr>
            <p:nvPr/>
          </p:nvSpPr>
          <p:spPr bwMode="auto">
            <a:xfrm>
              <a:off x="3334" y="3039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99" name="Text Box 35"/>
            <p:cNvSpPr txBox="1">
              <a:spLocks noChangeArrowheads="1"/>
            </p:cNvSpPr>
            <p:nvPr/>
          </p:nvSpPr>
          <p:spPr bwMode="auto">
            <a:xfrm>
              <a:off x="3389" y="3067"/>
              <a:ext cx="2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b</a:t>
              </a:r>
              <a:r>
                <a:rPr lang="en-US" altLang="zh-CN" b="0" i="1" baseline="-25000">
                  <a:latin typeface="Times New Roman" pitchFamily="18" charset="0"/>
                </a:rPr>
                <a:t>r</a:t>
              </a:r>
            </a:p>
          </p:txBody>
        </p:sp>
      </p:grpSp>
      <p:sp>
        <p:nvSpPr>
          <p:cNvPr id="36900" name="Line 36"/>
          <p:cNvSpPr>
            <a:spLocks noChangeShapeType="1"/>
          </p:cNvSpPr>
          <p:nvPr/>
        </p:nvSpPr>
        <p:spPr bwMode="auto">
          <a:xfrm>
            <a:off x="476250" y="4483100"/>
            <a:ext cx="944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7808913" y="1557338"/>
            <a:ext cx="1335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 b="0">
                <a:latin typeface="Times New Roman" pitchFamily="18" charset="0"/>
              </a:rPr>
              <a:t>输出</a:t>
            </a:r>
            <a:r>
              <a:rPr lang="en-US" altLang="zh-CN" b="0" i="1">
                <a:latin typeface="Times New Roman" pitchFamily="18" charset="0"/>
              </a:rPr>
              <a:t>C</a:t>
            </a:r>
            <a:r>
              <a:rPr lang="en-US" altLang="zh-CN" b="0">
                <a:latin typeface="Times New Roman" pitchFamily="18" charset="0"/>
              </a:rPr>
              <a:t>(</a:t>
            </a:r>
            <a:r>
              <a:rPr lang="en-US" altLang="zh-CN" b="0" i="1">
                <a:latin typeface="Times New Roman" pitchFamily="18" charset="0"/>
              </a:rPr>
              <a:t>x</a:t>
            </a:r>
            <a:r>
              <a:rPr lang="en-US" altLang="zh-CN" b="0">
                <a:latin typeface="Times New Roman" pitchFamily="18" charset="0"/>
              </a:rPr>
              <a:t>)</a:t>
            </a:r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206375" y="3987800"/>
            <a:ext cx="1133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zh-CN" altLang="en-US" b="0">
                <a:latin typeface="Times New Roman" pitchFamily="18" charset="0"/>
              </a:rPr>
              <a:t>输入</a:t>
            </a:r>
            <a:r>
              <a:rPr lang="en-US" altLang="zh-CN" b="0" i="1">
                <a:latin typeface="Times New Roman" pitchFamily="18" charset="0"/>
              </a:rPr>
              <a:t>A</a:t>
            </a:r>
            <a:r>
              <a:rPr lang="en-US" altLang="zh-CN" b="0">
                <a:latin typeface="Times New Roman" pitchFamily="18" charset="0"/>
              </a:rPr>
              <a:t>(</a:t>
            </a:r>
            <a:r>
              <a:rPr lang="en-US" altLang="zh-CN" b="0" i="1">
                <a:latin typeface="Times New Roman" pitchFamily="18" charset="0"/>
              </a:rPr>
              <a:t>x</a:t>
            </a:r>
            <a:r>
              <a:rPr lang="en-US" altLang="zh-CN" b="0">
                <a:latin typeface="Times New Roman" pitchFamily="18" charset="0"/>
              </a:rPr>
              <a:t>)</a:t>
            </a:r>
          </a:p>
        </p:txBody>
      </p:sp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250825" y="4527550"/>
            <a:ext cx="14144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CN" sz="2800" b="0" i="1">
                <a:latin typeface="Times New Roman" pitchFamily="18" charset="0"/>
              </a:rPr>
              <a:t>a</a:t>
            </a:r>
            <a:r>
              <a:rPr lang="en-US" altLang="zh-CN" sz="2800" b="0" baseline="-25000">
                <a:latin typeface="Times New Roman" pitchFamily="18" charset="0"/>
              </a:rPr>
              <a:t>0</a:t>
            </a:r>
            <a:r>
              <a:rPr lang="en-US" altLang="zh-CN" sz="2800" b="0">
                <a:latin typeface="Times New Roman" pitchFamily="18" charset="0"/>
              </a:rPr>
              <a:t>,</a:t>
            </a:r>
            <a:r>
              <a:rPr lang="en-US" altLang="zh-CN" sz="2800" b="0" i="1">
                <a:latin typeface="Times New Roman" pitchFamily="18" charset="0"/>
              </a:rPr>
              <a:t>a</a:t>
            </a:r>
            <a:r>
              <a:rPr lang="en-US" altLang="zh-CN" sz="2800" b="0" baseline="-25000">
                <a:latin typeface="Times New Roman" pitchFamily="18" charset="0"/>
              </a:rPr>
              <a:t>1</a:t>
            </a:r>
            <a:r>
              <a:rPr lang="en-US" altLang="zh-CN" sz="2800" b="0">
                <a:latin typeface="Times New Roman" pitchFamily="18" charset="0"/>
              </a:rPr>
              <a:t>,</a:t>
            </a:r>
            <a:r>
              <a:rPr lang="en-US" altLang="zh-CN" sz="2800" b="0">
                <a:latin typeface="Arial"/>
              </a:rPr>
              <a:t>…</a:t>
            </a:r>
            <a:r>
              <a:rPr lang="en-US" altLang="zh-CN" sz="2800" b="0" i="1">
                <a:latin typeface="Times New Roman" pitchFamily="18" charset="0"/>
              </a:rPr>
              <a:t>a</a:t>
            </a:r>
            <a:r>
              <a:rPr lang="en-US" altLang="zh-CN" sz="2800" b="0" i="1" baseline="-25000">
                <a:latin typeface="Times New Roman" pitchFamily="18" charset="0"/>
              </a:rPr>
              <a:t>k</a:t>
            </a:r>
          </a:p>
        </p:txBody>
      </p: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1331913" y="1851025"/>
            <a:ext cx="1439862" cy="539750"/>
            <a:chOff x="839" y="3067"/>
            <a:chExt cx="907" cy="340"/>
          </a:xfrm>
        </p:grpSpPr>
        <p:sp>
          <p:nvSpPr>
            <p:cNvPr id="36905" name="Rectangle 41"/>
            <p:cNvSpPr>
              <a:spLocks noChangeArrowheads="1"/>
            </p:cNvSpPr>
            <p:nvPr/>
          </p:nvSpPr>
          <p:spPr bwMode="auto">
            <a:xfrm>
              <a:off x="839" y="3067"/>
              <a:ext cx="340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 flipV="1">
              <a:off x="1179" y="3237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9" name="Group 43"/>
            <p:cNvGrpSpPr>
              <a:grpSpLocks noChangeAspect="1"/>
            </p:cNvGrpSpPr>
            <p:nvPr/>
          </p:nvGrpSpPr>
          <p:grpSpPr bwMode="auto">
            <a:xfrm>
              <a:off x="1349" y="3106"/>
              <a:ext cx="256" cy="256"/>
              <a:chOff x="2568" y="3577"/>
              <a:chExt cx="595" cy="596"/>
            </a:xfrm>
          </p:grpSpPr>
          <p:sp>
            <p:nvSpPr>
              <p:cNvPr id="36908" name="Oval 44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909" name="Line 45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0" name="Line 46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6911" name="Line 47"/>
            <p:cNvSpPr>
              <a:spLocks noChangeShapeType="1"/>
            </p:cNvSpPr>
            <p:nvPr/>
          </p:nvSpPr>
          <p:spPr bwMode="auto">
            <a:xfrm>
              <a:off x="1604" y="3237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2771775" y="1897063"/>
            <a:ext cx="1439863" cy="539750"/>
            <a:chOff x="839" y="3067"/>
            <a:chExt cx="907" cy="340"/>
          </a:xfrm>
        </p:grpSpPr>
        <p:sp>
          <p:nvSpPr>
            <p:cNvPr id="36913" name="Rectangle 49"/>
            <p:cNvSpPr>
              <a:spLocks noChangeArrowheads="1"/>
            </p:cNvSpPr>
            <p:nvPr/>
          </p:nvSpPr>
          <p:spPr bwMode="auto">
            <a:xfrm>
              <a:off x="839" y="3067"/>
              <a:ext cx="340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914" name="Line 50"/>
            <p:cNvSpPr>
              <a:spLocks noChangeShapeType="1"/>
            </p:cNvSpPr>
            <p:nvPr/>
          </p:nvSpPr>
          <p:spPr bwMode="auto">
            <a:xfrm flipV="1">
              <a:off x="1179" y="3237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" name="Group 51"/>
            <p:cNvGrpSpPr>
              <a:grpSpLocks noChangeAspect="1"/>
            </p:cNvGrpSpPr>
            <p:nvPr/>
          </p:nvGrpSpPr>
          <p:grpSpPr bwMode="auto">
            <a:xfrm>
              <a:off x="1349" y="3106"/>
              <a:ext cx="256" cy="256"/>
              <a:chOff x="2568" y="3577"/>
              <a:chExt cx="595" cy="596"/>
            </a:xfrm>
          </p:grpSpPr>
          <p:sp>
            <p:nvSpPr>
              <p:cNvPr id="36916" name="Oval 52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917" name="Line 53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8" name="Line 54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6919" name="Line 55"/>
            <p:cNvSpPr>
              <a:spLocks noChangeShapeType="1"/>
            </p:cNvSpPr>
            <p:nvPr/>
          </p:nvSpPr>
          <p:spPr bwMode="auto">
            <a:xfrm>
              <a:off x="1604" y="3237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" name="Group 56"/>
          <p:cNvGrpSpPr>
            <a:grpSpLocks/>
          </p:cNvGrpSpPr>
          <p:nvPr/>
        </p:nvGrpSpPr>
        <p:grpSpPr bwMode="auto">
          <a:xfrm>
            <a:off x="5337175" y="1912938"/>
            <a:ext cx="1439863" cy="539750"/>
            <a:chOff x="839" y="3067"/>
            <a:chExt cx="907" cy="340"/>
          </a:xfrm>
        </p:grpSpPr>
        <p:sp>
          <p:nvSpPr>
            <p:cNvPr id="36921" name="Rectangle 57"/>
            <p:cNvSpPr>
              <a:spLocks noChangeArrowheads="1"/>
            </p:cNvSpPr>
            <p:nvPr/>
          </p:nvSpPr>
          <p:spPr bwMode="auto">
            <a:xfrm>
              <a:off x="839" y="3067"/>
              <a:ext cx="340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922" name="Line 58"/>
            <p:cNvSpPr>
              <a:spLocks noChangeShapeType="1"/>
            </p:cNvSpPr>
            <p:nvPr/>
          </p:nvSpPr>
          <p:spPr bwMode="auto">
            <a:xfrm flipV="1">
              <a:off x="1179" y="3237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3" name="Group 59"/>
            <p:cNvGrpSpPr>
              <a:grpSpLocks noChangeAspect="1"/>
            </p:cNvGrpSpPr>
            <p:nvPr/>
          </p:nvGrpSpPr>
          <p:grpSpPr bwMode="auto">
            <a:xfrm>
              <a:off x="1349" y="3106"/>
              <a:ext cx="256" cy="256"/>
              <a:chOff x="2568" y="3577"/>
              <a:chExt cx="595" cy="596"/>
            </a:xfrm>
          </p:grpSpPr>
          <p:sp>
            <p:nvSpPr>
              <p:cNvPr id="36924" name="Oval 60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925" name="Line 61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26" name="Line 62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6927" name="Line 63"/>
            <p:cNvSpPr>
              <a:spLocks noChangeShapeType="1"/>
            </p:cNvSpPr>
            <p:nvPr/>
          </p:nvSpPr>
          <p:spPr bwMode="auto">
            <a:xfrm>
              <a:off x="1604" y="3237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6777038" y="1927225"/>
            <a:ext cx="1439862" cy="539750"/>
            <a:chOff x="839" y="3067"/>
            <a:chExt cx="907" cy="340"/>
          </a:xfrm>
        </p:grpSpPr>
        <p:sp>
          <p:nvSpPr>
            <p:cNvPr id="36929" name="Rectangle 65"/>
            <p:cNvSpPr>
              <a:spLocks noChangeArrowheads="1"/>
            </p:cNvSpPr>
            <p:nvPr/>
          </p:nvSpPr>
          <p:spPr bwMode="auto">
            <a:xfrm>
              <a:off x="839" y="3067"/>
              <a:ext cx="340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930" name="Line 66"/>
            <p:cNvSpPr>
              <a:spLocks noChangeShapeType="1"/>
            </p:cNvSpPr>
            <p:nvPr/>
          </p:nvSpPr>
          <p:spPr bwMode="auto">
            <a:xfrm flipV="1">
              <a:off x="1179" y="3237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5" name="Group 67"/>
            <p:cNvGrpSpPr>
              <a:grpSpLocks noChangeAspect="1"/>
            </p:cNvGrpSpPr>
            <p:nvPr/>
          </p:nvGrpSpPr>
          <p:grpSpPr bwMode="auto">
            <a:xfrm>
              <a:off x="1349" y="3106"/>
              <a:ext cx="256" cy="256"/>
              <a:chOff x="2568" y="3577"/>
              <a:chExt cx="595" cy="596"/>
            </a:xfrm>
          </p:grpSpPr>
          <p:sp>
            <p:nvSpPr>
              <p:cNvPr id="36932" name="Oval 68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933" name="Line 69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4" name="Line 70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6935" name="Line 71"/>
            <p:cNvSpPr>
              <a:spLocks noChangeShapeType="1"/>
            </p:cNvSpPr>
            <p:nvPr/>
          </p:nvSpPr>
          <p:spPr bwMode="auto">
            <a:xfrm>
              <a:off x="1604" y="3237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" name="Group 72"/>
          <p:cNvGrpSpPr>
            <a:grpSpLocks noChangeAspect="1"/>
          </p:cNvGrpSpPr>
          <p:nvPr/>
        </p:nvGrpSpPr>
        <p:grpSpPr bwMode="auto">
          <a:xfrm>
            <a:off x="4662488" y="1955800"/>
            <a:ext cx="406400" cy="406400"/>
            <a:chOff x="2568" y="3577"/>
            <a:chExt cx="595" cy="596"/>
          </a:xfrm>
        </p:grpSpPr>
        <p:sp>
          <p:nvSpPr>
            <p:cNvPr id="36937" name="Oval 73"/>
            <p:cNvSpPr>
              <a:spLocks noChangeAspect="1" noChangeArrowheads="1"/>
            </p:cNvSpPr>
            <p:nvPr/>
          </p:nvSpPr>
          <p:spPr bwMode="auto">
            <a:xfrm>
              <a:off x="2568" y="3577"/>
              <a:ext cx="576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938" name="Line 74"/>
            <p:cNvSpPr>
              <a:spLocks noChangeAspect="1" noChangeShapeType="1"/>
            </p:cNvSpPr>
            <p:nvPr/>
          </p:nvSpPr>
          <p:spPr bwMode="auto">
            <a:xfrm>
              <a:off x="2568" y="3889"/>
              <a:ext cx="5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39" name="Line 75"/>
            <p:cNvSpPr>
              <a:spLocks noChangeAspect="1" noChangeShapeType="1"/>
            </p:cNvSpPr>
            <p:nvPr/>
          </p:nvSpPr>
          <p:spPr bwMode="auto">
            <a:xfrm>
              <a:off x="2852" y="3577"/>
              <a:ext cx="0" cy="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6940" name="Line 76"/>
          <p:cNvSpPr>
            <a:spLocks noChangeShapeType="1"/>
          </p:cNvSpPr>
          <p:nvPr/>
        </p:nvSpPr>
        <p:spPr bwMode="auto">
          <a:xfrm>
            <a:off x="5067300" y="2166938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6941" name="Line 77"/>
          <p:cNvSpPr>
            <a:spLocks noChangeShapeType="1"/>
          </p:cNvSpPr>
          <p:nvPr/>
        </p:nvSpPr>
        <p:spPr bwMode="auto">
          <a:xfrm>
            <a:off x="731838" y="4491038"/>
            <a:ext cx="7065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6942" name="Line 78"/>
          <p:cNvSpPr>
            <a:spLocks noChangeShapeType="1"/>
          </p:cNvSpPr>
          <p:nvPr/>
        </p:nvSpPr>
        <p:spPr bwMode="auto">
          <a:xfrm flipH="1" flipV="1">
            <a:off x="1016000" y="2159000"/>
            <a:ext cx="0" cy="892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6943" name="Line 79"/>
          <p:cNvSpPr>
            <a:spLocks noChangeShapeType="1"/>
          </p:cNvSpPr>
          <p:nvPr/>
        </p:nvSpPr>
        <p:spPr bwMode="auto">
          <a:xfrm>
            <a:off x="1016000" y="2143125"/>
            <a:ext cx="306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6944" name="Text Box 80"/>
          <p:cNvSpPr txBox="1">
            <a:spLocks noChangeArrowheads="1"/>
          </p:cNvSpPr>
          <p:nvPr/>
        </p:nvSpPr>
        <p:spPr bwMode="auto">
          <a:xfrm>
            <a:off x="3357563" y="5411788"/>
            <a:ext cx="2509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>
                <a:latin typeface="Times New Roman" pitchFamily="18" charset="0"/>
              </a:rPr>
              <a:t>乘</a:t>
            </a:r>
            <a:r>
              <a:rPr lang="en-US" altLang="zh-CN" i="1">
                <a:latin typeface="Times New Roman" pitchFamily="18" charset="0"/>
              </a:rPr>
              <a:t>B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运算电路</a:t>
            </a:r>
          </a:p>
        </p:txBody>
      </p:sp>
      <p:sp>
        <p:nvSpPr>
          <p:cNvPr id="36945" name="Text Box 81"/>
          <p:cNvSpPr txBox="1">
            <a:spLocks noChangeArrowheads="1"/>
          </p:cNvSpPr>
          <p:nvPr/>
        </p:nvSpPr>
        <p:spPr bwMode="auto">
          <a:xfrm>
            <a:off x="1328738" y="2370138"/>
            <a:ext cx="4968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CN" b="0" i="1">
                <a:latin typeface="Times New Roman" pitchFamily="18" charset="0"/>
              </a:rPr>
              <a:t>a</a:t>
            </a:r>
            <a:r>
              <a:rPr lang="en-US" altLang="zh-CN" b="0" i="1" baseline="-25000">
                <a:latin typeface="Times New Roman" pitchFamily="18" charset="0"/>
              </a:rPr>
              <a:t>k</a:t>
            </a:r>
            <a:r>
              <a:rPr lang="en-US" altLang="zh-CN" b="0" i="1">
                <a:latin typeface="Times New Roman" pitchFamily="18" charset="0"/>
              </a:rPr>
              <a:t>b</a:t>
            </a:r>
            <a:r>
              <a:rPr lang="en-US" altLang="zh-CN" b="0" baseline="-25000">
                <a:latin typeface="Times New Roman" pitchFamily="18" charset="0"/>
              </a:rPr>
              <a:t>0</a:t>
            </a:r>
          </a:p>
        </p:txBody>
      </p:sp>
      <p:sp>
        <p:nvSpPr>
          <p:cNvPr id="36946" name="Text Box 82"/>
          <p:cNvSpPr txBox="1">
            <a:spLocks noChangeArrowheads="1"/>
          </p:cNvSpPr>
          <p:nvPr/>
        </p:nvSpPr>
        <p:spPr bwMode="auto">
          <a:xfrm>
            <a:off x="2787650" y="2406650"/>
            <a:ext cx="4968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CN" b="0" i="1">
                <a:latin typeface="Times New Roman" pitchFamily="18" charset="0"/>
              </a:rPr>
              <a:t>a</a:t>
            </a:r>
            <a:r>
              <a:rPr lang="en-US" altLang="zh-CN" b="0" i="1" baseline="-25000">
                <a:latin typeface="Times New Roman" pitchFamily="18" charset="0"/>
              </a:rPr>
              <a:t>k</a:t>
            </a:r>
            <a:r>
              <a:rPr lang="en-US" altLang="zh-CN" b="0" i="1">
                <a:latin typeface="Times New Roman" pitchFamily="18" charset="0"/>
              </a:rPr>
              <a:t>b</a:t>
            </a:r>
            <a:r>
              <a:rPr lang="en-US" altLang="zh-CN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947" name="Text Box 83"/>
          <p:cNvSpPr txBox="1">
            <a:spLocks noChangeArrowheads="1"/>
          </p:cNvSpPr>
          <p:nvPr/>
        </p:nvSpPr>
        <p:spPr bwMode="auto">
          <a:xfrm>
            <a:off x="5280025" y="2425700"/>
            <a:ext cx="644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CN" b="0" i="1">
                <a:latin typeface="Times New Roman" pitchFamily="18" charset="0"/>
              </a:rPr>
              <a:t>a</a:t>
            </a:r>
            <a:r>
              <a:rPr lang="en-US" altLang="zh-CN" b="0" i="1" baseline="-25000">
                <a:latin typeface="Times New Roman" pitchFamily="18" charset="0"/>
              </a:rPr>
              <a:t>k</a:t>
            </a:r>
            <a:r>
              <a:rPr lang="en-US" altLang="zh-CN" b="0" i="1">
                <a:latin typeface="Times New Roman" pitchFamily="18" charset="0"/>
              </a:rPr>
              <a:t>b</a:t>
            </a:r>
            <a:r>
              <a:rPr lang="en-US" altLang="zh-CN" b="0" i="1" baseline="-25000">
                <a:latin typeface="Times New Roman" pitchFamily="18" charset="0"/>
              </a:rPr>
              <a:t>r</a:t>
            </a:r>
            <a:r>
              <a:rPr lang="en-US" altLang="zh-CN" b="0" baseline="-25000">
                <a:latin typeface="Times New Roman" pitchFamily="18" charset="0"/>
              </a:rPr>
              <a:t>-2</a:t>
            </a:r>
          </a:p>
        </p:txBody>
      </p:sp>
      <p:sp>
        <p:nvSpPr>
          <p:cNvPr id="36948" name="Text Box 84"/>
          <p:cNvSpPr txBox="1">
            <a:spLocks noChangeArrowheads="1"/>
          </p:cNvSpPr>
          <p:nvPr/>
        </p:nvSpPr>
        <p:spPr bwMode="auto">
          <a:xfrm>
            <a:off x="6746875" y="2438400"/>
            <a:ext cx="644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CN" b="0" i="1">
                <a:latin typeface="Times New Roman" pitchFamily="18" charset="0"/>
              </a:rPr>
              <a:t>a</a:t>
            </a:r>
            <a:r>
              <a:rPr lang="en-US" altLang="zh-CN" b="0" i="1" baseline="-25000">
                <a:latin typeface="Times New Roman" pitchFamily="18" charset="0"/>
              </a:rPr>
              <a:t>k</a:t>
            </a:r>
            <a:r>
              <a:rPr lang="en-US" altLang="zh-CN" b="0" i="1">
                <a:latin typeface="Times New Roman" pitchFamily="18" charset="0"/>
              </a:rPr>
              <a:t>b</a:t>
            </a:r>
            <a:r>
              <a:rPr lang="en-US" altLang="zh-CN" b="0" i="1" baseline="-25000">
                <a:latin typeface="Times New Roman" pitchFamily="18" charset="0"/>
              </a:rPr>
              <a:t>r</a:t>
            </a:r>
            <a:r>
              <a:rPr lang="en-US" altLang="zh-CN" b="0" baseline="-25000">
                <a:latin typeface="Times New Roman" pitchFamily="18" charset="0"/>
              </a:rPr>
              <a:t>-1</a:t>
            </a:r>
          </a:p>
        </p:txBody>
      </p:sp>
      <p:sp>
        <p:nvSpPr>
          <p:cNvPr id="36949" name="Rectangle 85"/>
          <p:cNvSpPr>
            <a:spLocks noChangeArrowheads="1"/>
          </p:cNvSpPr>
          <p:nvPr/>
        </p:nvSpPr>
        <p:spPr bwMode="auto">
          <a:xfrm>
            <a:off x="1476375" y="188913"/>
            <a:ext cx="6335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600">
                <a:solidFill>
                  <a:srgbClr val="FF0000"/>
                </a:solidFill>
              </a:rPr>
              <a:t>多项式乘法电路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多项式除法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多项式除法</a:t>
            </a: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763713" y="1989138"/>
          <a:ext cx="4284662" cy="615950"/>
        </p:xfrm>
        <a:graphic>
          <a:graphicData uri="http://schemas.openxmlformats.org/presentationml/2006/ole">
            <p:oleObj spid="_x0000_s106498" name="Equation" r:id="rId3" imgW="1523339" imgH="215806" progId="Equation.DSMT4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539750" y="2636838"/>
          <a:ext cx="6240463" cy="615950"/>
        </p:xfrm>
        <a:graphic>
          <a:graphicData uri="http://schemas.openxmlformats.org/presentationml/2006/ole">
            <p:oleObj spid="_x0000_s106499" name="Equation" r:id="rId4" imgW="2222500" imgH="215900" progId="Equation.DSMT4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1331913" y="3213100"/>
          <a:ext cx="4471987" cy="615950"/>
        </p:xfrm>
        <a:graphic>
          <a:graphicData uri="http://schemas.openxmlformats.org/presentationml/2006/ole">
            <p:oleObj spid="_x0000_s106500" name="Equation" r:id="rId5" imgW="1586811" imgH="215806" progId="Equation.DSMT4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755650" y="3933825"/>
          <a:ext cx="6207125" cy="722313"/>
        </p:xfrm>
        <a:graphic>
          <a:graphicData uri="http://schemas.openxmlformats.org/presentationml/2006/ole">
            <p:oleObj spid="_x0000_s106501" name="Equation" r:id="rId6" imgW="2209800" imgH="254000" progId="Equation.DSMT4">
              <p:embed/>
            </p:oleObj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611188" y="4652963"/>
          <a:ext cx="7596187" cy="615950"/>
        </p:xfrm>
        <a:graphic>
          <a:graphicData uri="http://schemas.openxmlformats.org/presentationml/2006/ole">
            <p:oleObj spid="_x0000_s106502" name="Equation" r:id="rId7" imgW="2705100" imgH="215900" progId="Equation.DSMT4">
              <p:embed/>
            </p:oleObj>
          </a:graphicData>
        </a:graphic>
      </p:graphicFrame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3776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732588" y="206057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除式 </a:t>
            </a:r>
            <a:r>
              <a:rPr lang="en-US" altLang="zh-CN" i="1">
                <a:latin typeface="Times New Roman" pitchFamily="18" charset="0"/>
              </a:rPr>
              <a:t>B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6732588" y="2636838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商式</a:t>
            </a:r>
            <a:endParaRPr lang="zh-CN" altLang="en-US">
              <a:latin typeface="Times New Roman" pitchFamily="18" charset="0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659563" y="3284538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被除式 </a:t>
            </a:r>
            <a:r>
              <a:rPr lang="en-US" altLang="zh-CN" i="1">
                <a:latin typeface="Times New Roman" pitchFamily="18" charset="0"/>
              </a:rPr>
              <a:t>A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2051050" y="5589588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…              …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1925" y="1535113"/>
            <a:ext cx="8785225" cy="3338512"/>
            <a:chOff x="102" y="967"/>
            <a:chExt cx="5534" cy="2103"/>
          </a:xfrm>
        </p:grpSpPr>
        <p:sp>
          <p:nvSpPr>
            <p:cNvPr id="38915" name="Line 3"/>
            <p:cNvSpPr>
              <a:spLocks noChangeShapeType="1"/>
            </p:cNvSpPr>
            <p:nvPr/>
          </p:nvSpPr>
          <p:spPr bwMode="auto">
            <a:xfrm>
              <a:off x="2635" y="2614"/>
              <a:ext cx="3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264" y="1280"/>
              <a:ext cx="372" cy="1188"/>
              <a:chOff x="1264" y="1280"/>
              <a:chExt cx="372" cy="1188"/>
            </a:xfrm>
          </p:grpSpPr>
          <p:sp>
            <p:nvSpPr>
              <p:cNvPr id="38917" name="Oval 5"/>
              <p:cNvSpPr>
                <a:spLocks noChangeAspect="1" noChangeArrowheads="1"/>
              </p:cNvSpPr>
              <p:nvPr/>
            </p:nvSpPr>
            <p:spPr bwMode="auto">
              <a:xfrm>
                <a:off x="1264" y="1706"/>
                <a:ext cx="372" cy="3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918" name="Text Box 6"/>
              <p:cNvSpPr txBox="1">
                <a:spLocks noChangeArrowheads="1"/>
              </p:cNvSpPr>
              <p:nvPr/>
            </p:nvSpPr>
            <p:spPr bwMode="auto">
              <a:xfrm>
                <a:off x="1292" y="1734"/>
                <a:ext cx="3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b="0" i="1">
                    <a:latin typeface="Times New Roman" pitchFamily="18" charset="0"/>
                  </a:rPr>
                  <a:t>-b</a:t>
                </a:r>
                <a:r>
                  <a:rPr lang="en-US" altLang="zh-CN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8919" name="Line 7"/>
              <p:cNvSpPr>
                <a:spLocks noChangeShapeType="1"/>
              </p:cNvSpPr>
              <p:nvPr/>
            </p:nvSpPr>
            <p:spPr bwMode="auto">
              <a:xfrm flipH="1" flipV="1">
                <a:off x="1452" y="2084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0" name="Line 8"/>
              <p:cNvSpPr>
                <a:spLocks noChangeShapeType="1"/>
              </p:cNvSpPr>
              <p:nvPr/>
            </p:nvSpPr>
            <p:spPr bwMode="auto">
              <a:xfrm flipV="1">
                <a:off x="1445" y="1280"/>
                <a:ext cx="0" cy="4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4525" y="1706"/>
              <a:ext cx="372" cy="372"/>
              <a:chOff x="3334" y="3039"/>
              <a:chExt cx="372" cy="372"/>
            </a:xfrm>
          </p:grpSpPr>
          <p:sp>
            <p:nvSpPr>
              <p:cNvPr id="38922" name="Oval 10"/>
              <p:cNvSpPr>
                <a:spLocks noChangeAspect="1" noChangeArrowheads="1"/>
              </p:cNvSpPr>
              <p:nvPr/>
            </p:nvSpPr>
            <p:spPr bwMode="auto">
              <a:xfrm>
                <a:off x="3334" y="3039"/>
                <a:ext cx="372" cy="3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923" name="Text Box 11"/>
              <p:cNvSpPr txBox="1">
                <a:spLocks noChangeArrowheads="1"/>
              </p:cNvSpPr>
              <p:nvPr/>
            </p:nvSpPr>
            <p:spPr bwMode="auto">
              <a:xfrm>
                <a:off x="3389" y="3067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b="0" i="1">
                    <a:latin typeface="Times New Roman" pitchFamily="18" charset="0"/>
                  </a:rPr>
                  <a:t>b</a:t>
                </a:r>
                <a:r>
                  <a:rPr lang="en-US" altLang="zh-CN" b="0" baseline="-250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 flipV="1">
              <a:off x="4713" y="2086"/>
              <a:ext cx="0" cy="5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 flipV="1">
              <a:off x="4712" y="1281"/>
              <a:ext cx="0" cy="4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6" name="Oval 14"/>
            <p:cNvSpPr>
              <a:spLocks noChangeAspect="1" noChangeArrowheads="1"/>
            </p:cNvSpPr>
            <p:nvPr/>
          </p:nvSpPr>
          <p:spPr bwMode="auto">
            <a:xfrm>
              <a:off x="4525" y="1706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27" name="Text Box 15"/>
            <p:cNvSpPr txBox="1">
              <a:spLocks noChangeArrowheads="1"/>
            </p:cNvSpPr>
            <p:nvPr/>
          </p:nvSpPr>
          <p:spPr bwMode="auto">
            <a:xfrm>
              <a:off x="4607" y="1770"/>
              <a:ext cx="25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b</a:t>
              </a:r>
              <a:r>
                <a:rPr lang="en-US" altLang="zh-CN" b="0" i="1" baseline="-25000">
                  <a:latin typeface="Times New Roman" pitchFamily="18" charset="0"/>
                </a:rPr>
                <a:t>r</a:t>
              </a:r>
              <a:r>
                <a:rPr lang="en-US" altLang="zh-CN" b="0" baseline="300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>
              <a:off x="240" y="2605"/>
              <a:ext cx="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9" name="Text Box 17"/>
            <p:cNvSpPr txBox="1">
              <a:spLocks noChangeArrowheads="1"/>
            </p:cNvSpPr>
            <p:nvPr/>
          </p:nvSpPr>
          <p:spPr bwMode="auto">
            <a:xfrm>
              <a:off x="4751" y="967"/>
              <a:ext cx="88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CN" altLang="en-US" b="0">
                  <a:latin typeface="Times New Roman" pitchFamily="18" charset="0"/>
                </a:rPr>
                <a:t>输出商</a:t>
              </a:r>
              <a:r>
                <a:rPr lang="en-US" altLang="zh-CN" b="0" i="1">
                  <a:latin typeface="Times New Roman" pitchFamily="18" charset="0"/>
                </a:rPr>
                <a:t>q</a:t>
              </a:r>
              <a:r>
                <a:rPr lang="en-US" altLang="zh-CN" b="0">
                  <a:latin typeface="Times New Roman" pitchFamily="18" charset="0"/>
                </a:rPr>
                <a:t>(</a:t>
              </a:r>
              <a:r>
                <a:rPr lang="en-US" altLang="zh-CN" b="0" i="1">
                  <a:latin typeface="Times New Roman" pitchFamily="18" charset="0"/>
                </a:rPr>
                <a:t>x</a:t>
              </a:r>
              <a:r>
                <a:rPr lang="en-US" altLang="zh-CN" b="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38930" name="Text Box 18"/>
            <p:cNvSpPr txBox="1">
              <a:spLocks noChangeArrowheads="1"/>
            </p:cNvSpPr>
            <p:nvPr/>
          </p:nvSpPr>
          <p:spPr bwMode="auto">
            <a:xfrm>
              <a:off x="102" y="2840"/>
              <a:ext cx="71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CN" altLang="en-US" b="0">
                  <a:latin typeface="Times New Roman" pitchFamily="18" charset="0"/>
                </a:rPr>
                <a:t>输入</a:t>
              </a:r>
              <a:r>
                <a:rPr lang="en-US" altLang="zh-CN" b="0" i="1">
                  <a:latin typeface="Times New Roman" pitchFamily="18" charset="0"/>
                </a:rPr>
                <a:t>A</a:t>
              </a:r>
              <a:r>
                <a:rPr lang="en-US" altLang="zh-CN" b="0">
                  <a:latin typeface="Times New Roman" pitchFamily="18" charset="0"/>
                </a:rPr>
                <a:t>(</a:t>
              </a:r>
              <a:r>
                <a:rPr lang="en-US" altLang="zh-CN" b="0" i="1">
                  <a:latin typeface="Times New Roman" pitchFamily="18" charset="0"/>
                </a:rPr>
                <a:t>x</a:t>
              </a:r>
              <a:r>
                <a:rPr lang="en-US" altLang="zh-CN" b="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38931" name="Rectangle 19"/>
            <p:cNvSpPr>
              <a:spLocks noChangeArrowheads="1"/>
            </p:cNvSpPr>
            <p:nvPr/>
          </p:nvSpPr>
          <p:spPr bwMode="auto">
            <a:xfrm>
              <a:off x="820" y="2434"/>
              <a:ext cx="340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32" name="Line 20"/>
            <p:cNvSpPr>
              <a:spLocks noChangeShapeType="1"/>
            </p:cNvSpPr>
            <p:nvPr/>
          </p:nvSpPr>
          <p:spPr bwMode="auto">
            <a:xfrm flipV="1">
              <a:off x="1160" y="2604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" name="Group 21"/>
            <p:cNvGrpSpPr>
              <a:grpSpLocks noChangeAspect="1"/>
            </p:cNvGrpSpPr>
            <p:nvPr/>
          </p:nvGrpSpPr>
          <p:grpSpPr bwMode="auto">
            <a:xfrm>
              <a:off x="1330" y="2473"/>
              <a:ext cx="256" cy="256"/>
              <a:chOff x="2568" y="3577"/>
              <a:chExt cx="595" cy="596"/>
            </a:xfrm>
          </p:grpSpPr>
          <p:sp>
            <p:nvSpPr>
              <p:cNvPr id="38934" name="Oval 22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935" name="Line 23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36" name="Line 24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8937" name="Line 25"/>
            <p:cNvSpPr>
              <a:spLocks noChangeShapeType="1"/>
            </p:cNvSpPr>
            <p:nvPr/>
          </p:nvSpPr>
          <p:spPr bwMode="auto">
            <a:xfrm>
              <a:off x="1585" y="2604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078" y="2445"/>
              <a:ext cx="907" cy="340"/>
              <a:chOff x="839" y="3067"/>
              <a:chExt cx="907" cy="340"/>
            </a:xfrm>
          </p:grpSpPr>
          <p:sp>
            <p:nvSpPr>
              <p:cNvPr id="38939" name="Rectangle 27"/>
              <p:cNvSpPr>
                <a:spLocks noChangeArrowheads="1"/>
              </p:cNvSpPr>
              <p:nvPr/>
            </p:nvSpPr>
            <p:spPr bwMode="auto">
              <a:xfrm>
                <a:off x="839" y="3067"/>
                <a:ext cx="340" cy="3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940" name="Line 28"/>
              <p:cNvSpPr>
                <a:spLocks noChangeShapeType="1"/>
              </p:cNvSpPr>
              <p:nvPr/>
            </p:nvSpPr>
            <p:spPr bwMode="auto">
              <a:xfrm flipV="1">
                <a:off x="1179" y="3237"/>
                <a:ext cx="17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" name="Group 29"/>
              <p:cNvGrpSpPr>
                <a:grpSpLocks noChangeAspect="1"/>
              </p:cNvGrpSpPr>
              <p:nvPr/>
            </p:nvGrpSpPr>
            <p:grpSpPr bwMode="auto">
              <a:xfrm>
                <a:off x="1349" y="3106"/>
                <a:ext cx="256" cy="256"/>
                <a:chOff x="2568" y="3577"/>
                <a:chExt cx="595" cy="596"/>
              </a:xfrm>
            </p:grpSpPr>
            <p:sp>
              <p:nvSpPr>
                <p:cNvPr id="38942" name="Oval 30"/>
                <p:cNvSpPr>
                  <a:spLocks noChangeAspect="1" noChangeArrowheads="1"/>
                </p:cNvSpPr>
                <p:nvPr/>
              </p:nvSpPr>
              <p:spPr bwMode="auto">
                <a:xfrm>
                  <a:off x="2568" y="3577"/>
                  <a:ext cx="576" cy="57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8943" name="Line 31"/>
                <p:cNvSpPr>
                  <a:spLocks noChangeAspect="1" noChangeShapeType="1"/>
                </p:cNvSpPr>
                <p:nvPr/>
              </p:nvSpPr>
              <p:spPr bwMode="auto">
                <a:xfrm>
                  <a:off x="2568" y="3889"/>
                  <a:ext cx="5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944" name="Line 32"/>
                <p:cNvSpPr>
                  <a:spLocks noChangeAspect="1" noChangeShapeType="1"/>
                </p:cNvSpPr>
                <p:nvPr/>
              </p:nvSpPr>
              <p:spPr bwMode="auto">
                <a:xfrm>
                  <a:off x="2852" y="3577"/>
                  <a:ext cx="0" cy="5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8945" name="Line 33"/>
              <p:cNvSpPr>
                <a:spLocks noChangeShapeType="1"/>
              </p:cNvSpPr>
              <p:nvPr/>
            </p:nvSpPr>
            <p:spPr bwMode="auto">
              <a:xfrm>
                <a:off x="1604" y="3237"/>
                <a:ext cx="14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8946" name="Rectangle 34"/>
            <p:cNvSpPr>
              <a:spLocks noChangeArrowheads="1"/>
            </p:cNvSpPr>
            <p:nvPr/>
          </p:nvSpPr>
          <p:spPr bwMode="auto">
            <a:xfrm>
              <a:off x="3986" y="2442"/>
              <a:ext cx="340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47" name="Line 35"/>
            <p:cNvSpPr>
              <a:spLocks noChangeShapeType="1"/>
            </p:cNvSpPr>
            <p:nvPr/>
          </p:nvSpPr>
          <p:spPr bwMode="auto">
            <a:xfrm flipV="1">
              <a:off x="4326" y="2614"/>
              <a:ext cx="3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8" name="Line 36"/>
            <p:cNvSpPr>
              <a:spLocks noChangeShapeType="1"/>
            </p:cNvSpPr>
            <p:nvPr/>
          </p:nvSpPr>
          <p:spPr bwMode="auto">
            <a:xfrm>
              <a:off x="2908" y="2614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9" name="Rectangle 37"/>
            <p:cNvSpPr>
              <a:spLocks noChangeArrowheads="1"/>
            </p:cNvSpPr>
            <p:nvPr/>
          </p:nvSpPr>
          <p:spPr bwMode="auto">
            <a:xfrm>
              <a:off x="1718" y="2433"/>
              <a:ext cx="340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50" name="Line 38"/>
            <p:cNvSpPr>
              <a:spLocks noChangeShapeType="1"/>
            </p:cNvSpPr>
            <p:nvPr/>
          </p:nvSpPr>
          <p:spPr bwMode="auto">
            <a:xfrm flipV="1">
              <a:off x="2058" y="2603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" name="Group 39"/>
            <p:cNvGrpSpPr>
              <a:grpSpLocks noChangeAspect="1"/>
            </p:cNvGrpSpPr>
            <p:nvPr/>
          </p:nvGrpSpPr>
          <p:grpSpPr bwMode="auto">
            <a:xfrm>
              <a:off x="2228" y="2472"/>
              <a:ext cx="256" cy="256"/>
              <a:chOff x="2568" y="3577"/>
              <a:chExt cx="595" cy="596"/>
            </a:xfrm>
          </p:grpSpPr>
          <p:sp>
            <p:nvSpPr>
              <p:cNvPr id="38952" name="Oval 40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953" name="Line 41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54" name="Line 42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8955" name="Line 43"/>
            <p:cNvSpPr>
              <a:spLocks noChangeShapeType="1"/>
            </p:cNvSpPr>
            <p:nvPr/>
          </p:nvSpPr>
          <p:spPr bwMode="auto">
            <a:xfrm>
              <a:off x="2483" y="2612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2170" y="1293"/>
              <a:ext cx="372" cy="1188"/>
              <a:chOff x="1264" y="1280"/>
              <a:chExt cx="372" cy="1188"/>
            </a:xfrm>
          </p:grpSpPr>
          <p:sp>
            <p:nvSpPr>
              <p:cNvPr id="38957" name="Oval 45"/>
              <p:cNvSpPr>
                <a:spLocks noChangeAspect="1" noChangeArrowheads="1"/>
              </p:cNvSpPr>
              <p:nvPr/>
            </p:nvSpPr>
            <p:spPr bwMode="auto">
              <a:xfrm>
                <a:off x="1264" y="1706"/>
                <a:ext cx="372" cy="3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958" name="Text Box 46"/>
              <p:cNvSpPr txBox="1">
                <a:spLocks noChangeArrowheads="1"/>
              </p:cNvSpPr>
              <p:nvPr/>
            </p:nvSpPr>
            <p:spPr bwMode="auto">
              <a:xfrm>
                <a:off x="1292" y="1734"/>
                <a:ext cx="3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b="0" i="1">
                    <a:latin typeface="Times New Roman" pitchFamily="18" charset="0"/>
                  </a:rPr>
                  <a:t>-b</a:t>
                </a:r>
                <a:r>
                  <a:rPr lang="en-US" altLang="zh-CN" b="0" baseline="-25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8959" name="Line 47"/>
              <p:cNvSpPr>
                <a:spLocks noChangeShapeType="1"/>
              </p:cNvSpPr>
              <p:nvPr/>
            </p:nvSpPr>
            <p:spPr bwMode="auto">
              <a:xfrm flipH="1" flipV="1">
                <a:off x="1452" y="2084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60" name="Line 48"/>
              <p:cNvSpPr>
                <a:spLocks noChangeShapeType="1"/>
              </p:cNvSpPr>
              <p:nvPr/>
            </p:nvSpPr>
            <p:spPr bwMode="auto">
              <a:xfrm flipV="1">
                <a:off x="1445" y="1280"/>
                <a:ext cx="0" cy="4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8961" name="Oval 49"/>
            <p:cNvSpPr>
              <a:spLocks noChangeAspect="1" noChangeArrowheads="1"/>
            </p:cNvSpPr>
            <p:nvPr/>
          </p:nvSpPr>
          <p:spPr bwMode="auto">
            <a:xfrm>
              <a:off x="3523" y="1736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62" name="Text Box 50"/>
            <p:cNvSpPr txBox="1">
              <a:spLocks noChangeArrowheads="1"/>
            </p:cNvSpPr>
            <p:nvPr/>
          </p:nvSpPr>
          <p:spPr bwMode="auto">
            <a:xfrm>
              <a:off x="3551" y="1764"/>
              <a:ext cx="31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-b</a:t>
              </a:r>
              <a:r>
                <a:rPr lang="en-US" altLang="zh-CN" b="0" i="1" baseline="-25000">
                  <a:latin typeface="Times New Roman" pitchFamily="18" charset="0"/>
                </a:rPr>
                <a:t>r</a:t>
              </a:r>
              <a:r>
                <a:rPr lang="en-US" altLang="zh-CN" b="0" baseline="-250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38963" name="Line 51"/>
            <p:cNvSpPr>
              <a:spLocks noChangeShapeType="1"/>
            </p:cNvSpPr>
            <p:nvPr/>
          </p:nvSpPr>
          <p:spPr bwMode="auto">
            <a:xfrm flipH="1" flipV="1">
              <a:off x="3711" y="211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64" name="Line 52"/>
            <p:cNvSpPr>
              <a:spLocks noChangeShapeType="1"/>
            </p:cNvSpPr>
            <p:nvPr/>
          </p:nvSpPr>
          <p:spPr bwMode="auto">
            <a:xfrm flipV="1">
              <a:off x="3704" y="1301"/>
              <a:ext cx="0" cy="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" name="Group 53"/>
            <p:cNvGrpSpPr>
              <a:grpSpLocks noChangeAspect="1"/>
            </p:cNvGrpSpPr>
            <p:nvPr/>
          </p:nvGrpSpPr>
          <p:grpSpPr bwMode="auto">
            <a:xfrm>
              <a:off x="414" y="2470"/>
              <a:ext cx="256" cy="256"/>
              <a:chOff x="2568" y="3577"/>
              <a:chExt cx="595" cy="596"/>
            </a:xfrm>
          </p:grpSpPr>
          <p:sp>
            <p:nvSpPr>
              <p:cNvPr id="38966" name="Oval 54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967" name="Line 55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68" name="Line 56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8969" name="Line 57"/>
            <p:cNvSpPr>
              <a:spLocks noChangeShapeType="1"/>
            </p:cNvSpPr>
            <p:nvPr/>
          </p:nvSpPr>
          <p:spPr bwMode="auto">
            <a:xfrm>
              <a:off x="640" y="2603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" name="Group 58"/>
            <p:cNvGrpSpPr>
              <a:grpSpLocks/>
            </p:cNvGrpSpPr>
            <p:nvPr/>
          </p:nvGrpSpPr>
          <p:grpSpPr bwMode="auto">
            <a:xfrm>
              <a:off x="357" y="1298"/>
              <a:ext cx="372" cy="1188"/>
              <a:chOff x="1264" y="1280"/>
              <a:chExt cx="372" cy="1188"/>
            </a:xfrm>
          </p:grpSpPr>
          <p:sp>
            <p:nvSpPr>
              <p:cNvPr id="38971" name="Oval 59"/>
              <p:cNvSpPr>
                <a:spLocks noChangeAspect="1" noChangeArrowheads="1"/>
              </p:cNvSpPr>
              <p:nvPr/>
            </p:nvSpPr>
            <p:spPr bwMode="auto">
              <a:xfrm>
                <a:off x="1264" y="1706"/>
                <a:ext cx="372" cy="3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972" name="Text Box 60"/>
              <p:cNvSpPr txBox="1">
                <a:spLocks noChangeArrowheads="1"/>
              </p:cNvSpPr>
              <p:nvPr/>
            </p:nvSpPr>
            <p:spPr bwMode="auto">
              <a:xfrm>
                <a:off x="1292" y="1734"/>
                <a:ext cx="3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b="0" i="1">
                    <a:latin typeface="Times New Roman" pitchFamily="18" charset="0"/>
                  </a:rPr>
                  <a:t>-b</a:t>
                </a:r>
                <a:r>
                  <a:rPr lang="en-US" altLang="zh-CN" b="0" baseline="-250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38973" name="Line 61"/>
              <p:cNvSpPr>
                <a:spLocks noChangeShapeType="1"/>
              </p:cNvSpPr>
              <p:nvPr/>
            </p:nvSpPr>
            <p:spPr bwMode="auto">
              <a:xfrm flipH="1" flipV="1">
                <a:off x="1452" y="2084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74" name="Line 62"/>
              <p:cNvSpPr>
                <a:spLocks noChangeShapeType="1"/>
              </p:cNvSpPr>
              <p:nvPr/>
            </p:nvSpPr>
            <p:spPr bwMode="auto">
              <a:xfrm flipV="1">
                <a:off x="1445" y="1280"/>
                <a:ext cx="0" cy="4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8975" name="Line 63"/>
            <p:cNvSpPr>
              <a:spLocks noChangeShapeType="1"/>
            </p:cNvSpPr>
            <p:nvPr/>
          </p:nvSpPr>
          <p:spPr bwMode="auto">
            <a:xfrm>
              <a:off x="536" y="1292"/>
              <a:ext cx="45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76" name="Line 64"/>
            <p:cNvSpPr>
              <a:spLocks noChangeShapeType="1"/>
            </p:cNvSpPr>
            <p:nvPr/>
          </p:nvSpPr>
          <p:spPr bwMode="auto">
            <a:xfrm flipH="1">
              <a:off x="4392" y="1290"/>
              <a:ext cx="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8977" name="Text Box 65"/>
          <p:cNvSpPr txBox="1">
            <a:spLocks noChangeArrowheads="1"/>
          </p:cNvSpPr>
          <p:nvPr/>
        </p:nvSpPr>
        <p:spPr bwMode="auto">
          <a:xfrm>
            <a:off x="3132138" y="5049838"/>
            <a:ext cx="2519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>
                <a:latin typeface="Times New Roman" pitchFamily="18" charset="0"/>
              </a:rPr>
              <a:t>除</a:t>
            </a:r>
            <a:r>
              <a:rPr lang="en-US" altLang="zh-CN" i="1">
                <a:latin typeface="Times New Roman" pitchFamily="18" charset="0"/>
              </a:rPr>
              <a:t>B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运算电路</a:t>
            </a:r>
          </a:p>
        </p:txBody>
      </p:sp>
      <p:sp>
        <p:nvSpPr>
          <p:cNvPr id="38978" name="Text Box 66"/>
          <p:cNvSpPr txBox="1">
            <a:spLocks noChangeArrowheads="1"/>
          </p:cNvSpPr>
          <p:nvPr/>
        </p:nvSpPr>
        <p:spPr bwMode="auto">
          <a:xfrm>
            <a:off x="128588" y="4797425"/>
            <a:ext cx="14144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CN" sz="2800" b="0" i="1">
                <a:latin typeface="Times New Roman" pitchFamily="18" charset="0"/>
              </a:rPr>
              <a:t>a</a:t>
            </a:r>
            <a:r>
              <a:rPr lang="en-US" altLang="zh-CN" sz="2800" b="0" baseline="-25000">
                <a:latin typeface="Times New Roman" pitchFamily="18" charset="0"/>
              </a:rPr>
              <a:t>0</a:t>
            </a:r>
            <a:r>
              <a:rPr lang="en-US" altLang="zh-CN" sz="2800" b="0">
                <a:latin typeface="Times New Roman" pitchFamily="18" charset="0"/>
              </a:rPr>
              <a:t>,</a:t>
            </a:r>
            <a:r>
              <a:rPr lang="en-US" altLang="zh-CN" sz="2800" b="0" i="1">
                <a:latin typeface="Times New Roman" pitchFamily="18" charset="0"/>
              </a:rPr>
              <a:t>a</a:t>
            </a:r>
            <a:r>
              <a:rPr lang="en-US" altLang="zh-CN" sz="2800" b="0" baseline="-25000">
                <a:latin typeface="Times New Roman" pitchFamily="18" charset="0"/>
              </a:rPr>
              <a:t>1</a:t>
            </a:r>
            <a:r>
              <a:rPr lang="en-US" altLang="zh-CN" sz="2800" b="0">
                <a:latin typeface="Times New Roman" pitchFamily="18" charset="0"/>
              </a:rPr>
              <a:t>,</a:t>
            </a:r>
            <a:r>
              <a:rPr lang="en-US" altLang="zh-CN" sz="2800" b="0">
                <a:latin typeface="Arial"/>
              </a:rPr>
              <a:t>…</a:t>
            </a:r>
            <a:r>
              <a:rPr lang="en-US" altLang="zh-CN" sz="2800" b="0" i="1">
                <a:latin typeface="Times New Roman" pitchFamily="18" charset="0"/>
              </a:rPr>
              <a:t>a</a:t>
            </a:r>
            <a:r>
              <a:rPr lang="en-US" altLang="zh-CN" sz="2800" b="0" i="1" baseline="-25000">
                <a:latin typeface="Times New Roman" pitchFamily="18" charset="0"/>
              </a:rPr>
              <a:t>k</a:t>
            </a:r>
          </a:p>
        </p:txBody>
      </p:sp>
      <p:sp>
        <p:nvSpPr>
          <p:cNvPr id="38979" name="Text Box 67"/>
          <p:cNvSpPr txBox="1">
            <a:spLocks noChangeArrowheads="1"/>
          </p:cNvSpPr>
          <p:nvPr/>
        </p:nvSpPr>
        <p:spPr bwMode="auto">
          <a:xfrm>
            <a:off x="971550" y="5734050"/>
            <a:ext cx="709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除式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构成电路，被除式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的系数依次送入电路</a:t>
            </a:r>
          </a:p>
        </p:txBody>
      </p:sp>
      <p:sp>
        <p:nvSpPr>
          <p:cNvPr id="38980" name="Rectangle 68"/>
          <p:cNvSpPr>
            <a:spLocks noChangeArrowheads="1"/>
          </p:cNvSpPr>
          <p:nvPr/>
        </p:nvSpPr>
        <p:spPr bwMode="auto">
          <a:xfrm>
            <a:off x="1476375" y="188913"/>
            <a:ext cx="6335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600">
                <a:solidFill>
                  <a:srgbClr val="FF0000"/>
                </a:solidFill>
              </a:rPr>
              <a:t>多项式除法电路</a:t>
            </a:r>
          </a:p>
        </p:txBody>
      </p:sp>
      <p:sp>
        <p:nvSpPr>
          <p:cNvPr id="38981" name="Text Box 69"/>
          <p:cNvSpPr txBox="1">
            <a:spLocks noChangeArrowheads="1"/>
          </p:cNvSpPr>
          <p:nvPr/>
        </p:nvSpPr>
        <p:spPr bwMode="auto">
          <a:xfrm>
            <a:off x="1187450" y="4437063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i="1">
                <a:latin typeface="Times New Roman" pitchFamily="18" charset="0"/>
              </a:rPr>
              <a:t>a</a:t>
            </a:r>
            <a:r>
              <a:rPr lang="en-US" altLang="zh-CN" sz="1600" i="1" baseline="-25000">
                <a:latin typeface="Times New Roman" pitchFamily="18" charset="0"/>
              </a:rPr>
              <a:t>k-r</a:t>
            </a:r>
            <a:r>
              <a:rPr lang="en-US" altLang="zh-CN" sz="1600" baseline="-25000">
                <a:latin typeface="Times New Roman" pitchFamily="18" charset="0"/>
              </a:rPr>
              <a:t>+1</a:t>
            </a:r>
          </a:p>
        </p:txBody>
      </p:sp>
      <p:sp>
        <p:nvSpPr>
          <p:cNvPr id="38982" name="Text Box 70"/>
          <p:cNvSpPr txBox="1">
            <a:spLocks noChangeArrowheads="1"/>
          </p:cNvSpPr>
          <p:nvPr/>
        </p:nvSpPr>
        <p:spPr bwMode="auto">
          <a:xfrm>
            <a:off x="2555875" y="4437063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i="1">
                <a:latin typeface="Times New Roman" pitchFamily="18" charset="0"/>
              </a:rPr>
              <a:t>a</a:t>
            </a:r>
            <a:r>
              <a:rPr lang="en-US" altLang="zh-CN" sz="1600" i="1" baseline="-25000">
                <a:latin typeface="Times New Roman" pitchFamily="18" charset="0"/>
              </a:rPr>
              <a:t>k-r</a:t>
            </a:r>
            <a:r>
              <a:rPr lang="en-US" altLang="zh-CN" sz="1600" baseline="-25000">
                <a:latin typeface="Times New Roman" pitchFamily="18" charset="0"/>
              </a:rPr>
              <a:t>+2</a:t>
            </a:r>
          </a:p>
        </p:txBody>
      </p:sp>
      <p:sp>
        <p:nvSpPr>
          <p:cNvPr id="38983" name="Text Box 71"/>
          <p:cNvSpPr txBox="1">
            <a:spLocks noChangeArrowheads="1"/>
          </p:cNvSpPr>
          <p:nvPr/>
        </p:nvSpPr>
        <p:spPr bwMode="auto">
          <a:xfrm>
            <a:off x="4716463" y="4508500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i="1">
                <a:latin typeface="Times New Roman" pitchFamily="18" charset="0"/>
              </a:rPr>
              <a:t>a</a:t>
            </a:r>
            <a:r>
              <a:rPr lang="en-US" altLang="zh-CN" sz="1600" i="1" baseline="-25000">
                <a:latin typeface="Times New Roman" pitchFamily="18" charset="0"/>
              </a:rPr>
              <a:t>k-</a:t>
            </a:r>
            <a:r>
              <a:rPr lang="en-US" altLang="zh-CN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984" name="Text Box 72"/>
          <p:cNvSpPr txBox="1">
            <a:spLocks noChangeArrowheads="1"/>
          </p:cNvSpPr>
          <p:nvPr/>
        </p:nvSpPr>
        <p:spPr bwMode="auto">
          <a:xfrm>
            <a:off x="6156325" y="4508500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i="1">
                <a:latin typeface="Times New Roman" pitchFamily="18" charset="0"/>
              </a:rPr>
              <a:t>a</a:t>
            </a:r>
            <a:r>
              <a:rPr lang="en-US" altLang="zh-CN" sz="1600" i="1" baseline="-25000">
                <a:latin typeface="Times New Roman" pitchFamily="18" charset="0"/>
              </a:rPr>
              <a:t>k</a:t>
            </a:r>
            <a:endParaRPr lang="en-US" altLang="zh-CN" sz="1600" baseline="-25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850" y="1289050"/>
            <a:ext cx="8316913" cy="5092700"/>
            <a:chOff x="204" y="510"/>
            <a:chExt cx="5239" cy="3208"/>
          </a:xfrm>
        </p:grpSpPr>
        <p:sp>
          <p:nvSpPr>
            <p:cNvPr id="39939" name="Line 3"/>
            <p:cNvSpPr>
              <a:spLocks noChangeShapeType="1"/>
            </p:cNvSpPr>
            <p:nvPr/>
          </p:nvSpPr>
          <p:spPr bwMode="auto">
            <a:xfrm>
              <a:off x="2691" y="1855"/>
              <a:ext cx="3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26" y="2415"/>
              <a:ext cx="372" cy="372"/>
              <a:chOff x="3334" y="3039"/>
              <a:chExt cx="372" cy="372"/>
            </a:xfrm>
          </p:grpSpPr>
          <p:sp>
            <p:nvSpPr>
              <p:cNvPr id="39941" name="Oval 5"/>
              <p:cNvSpPr>
                <a:spLocks noChangeAspect="1" noChangeArrowheads="1"/>
              </p:cNvSpPr>
              <p:nvPr/>
            </p:nvSpPr>
            <p:spPr bwMode="auto">
              <a:xfrm>
                <a:off x="3334" y="3039"/>
                <a:ext cx="372" cy="3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42" name="Text Box 6"/>
              <p:cNvSpPr txBox="1">
                <a:spLocks noChangeArrowheads="1"/>
              </p:cNvSpPr>
              <p:nvPr/>
            </p:nvSpPr>
            <p:spPr bwMode="auto">
              <a:xfrm>
                <a:off x="3389" y="3067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b="0" i="1">
                    <a:latin typeface="Times New Roman" pitchFamily="18" charset="0"/>
                  </a:rPr>
                  <a:t>h</a:t>
                </a:r>
                <a:r>
                  <a:rPr lang="en-US" altLang="zh-CN" b="0" baseline="-25000">
                    <a:latin typeface="Times New Roman" pitchFamily="18" charset="0"/>
                  </a:rPr>
                  <a:t>0</a:t>
                </a:r>
              </a:p>
            </p:txBody>
          </p:sp>
        </p:grpSp>
        <p:sp>
          <p:nvSpPr>
            <p:cNvPr id="39943" name="Line 7"/>
            <p:cNvSpPr>
              <a:spLocks noChangeShapeType="1"/>
            </p:cNvSpPr>
            <p:nvPr/>
          </p:nvSpPr>
          <p:spPr bwMode="auto">
            <a:xfrm flipV="1">
              <a:off x="514" y="2777"/>
              <a:ext cx="0" cy="5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301" y="2361"/>
              <a:ext cx="372" cy="372"/>
              <a:chOff x="3334" y="3039"/>
              <a:chExt cx="372" cy="372"/>
            </a:xfrm>
          </p:grpSpPr>
          <p:sp>
            <p:nvSpPr>
              <p:cNvPr id="39945" name="Oval 9"/>
              <p:cNvSpPr>
                <a:spLocks noChangeAspect="1" noChangeArrowheads="1"/>
              </p:cNvSpPr>
              <p:nvPr/>
            </p:nvSpPr>
            <p:spPr bwMode="auto">
              <a:xfrm>
                <a:off x="3334" y="3039"/>
                <a:ext cx="372" cy="3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46" name="Text Box 10"/>
              <p:cNvSpPr txBox="1">
                <a:spLocks noChangeArrowheads="1"/>
              </p:cNvSpPr>
              <p:nvPr/>
            </p:nvSpPr>
            <p:spPr bwMode="auto">
              <a:xfrm>
                <a:off x="3389" y="3067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b="0" i="1">
                    <a:latin typeface="Times New Roman" pitchFamily="18" charset="0"/>
                  </a:rPr>
                  <a:t>h</a:t>
                </a:r>
                <a:r>
                  <a:rPr lang="en-US" altLang="zh-CN" b="0" baseline="-250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9947" name="Line 11"/>
            <p:cNvSpPr>
              <a:spLocks noChangeShapeType="1"/>
            </p:cNvSpPr>
            <p:nvPr/>
          </p:nvSpPr>
          <p:spPr bwMode="auto">
            <a:xfrm flipV="1">
              <a:off x="1472" y="2727"/>
              <a:ext cx="0" cy="5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8" name="Line 12"/>
            <p:cNvSpPr>
              <a:spLocks noChangeShapeType="1"/>
            </p:cNvSpPr>
            <p:nvPr/>
          </p:nvSpPr>
          <p:spPr bwMode="auto">
            <a:xfrm flipV="1">
              <a:off x="1476" y="1952"/>
              <a:ext cx="0" cy="4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2207" y="2363"/>
              <a:ext cx="372" cy="372"/>
              <a:chOff x="3334" y="3039"/>
              <a:chExt cx="372" cy="372"/>
            </a:xfrm>
          </p:grpSpPr>
          <p:sp>
            <p:nvSpPr>
              <p:cNvPr id="39950" name="Oval 14"/>
              <p:cNvSpPr>
                <a:spLocks noChangeAspect="1" noChangeArrowheads="1"/>
              </p:cNvSpPr>
              <p:nvPr/>
            </p:nvSpPr>
            <p:spPr bwMode="auto">
              <a:xfrm>
                <a:off x="3334" y="3039"/>
                <a:ext cx="372" cy="3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51" name="Text Box 15"/>
              <p:cNvSpPr txBox="1">
                <a:spLocks noChangeArrowheads="1"/>
              </p:cNvSpPr>
              <p:nvPr/>
            </p:nvSpPr>
            <p:spPr bwMode="auto">
              <a:xfrm>
                <a:off x="3389" y="3067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b="0" i="1">
                    <a:latin typeface="Times New Roman" pitchFamily="18" charset="0"/>
                  </a:rPr>
                  <a:t>h</a:t>
                </a:r>
                <a:r>
                  <a:rPr lang="en-US" altLang="zh-CN" b="0" baseline="-250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39952" name="Line 16"/>
            <p:cNvSpPr>
              <a:spLocks noChangeShapeType="1"/>
            </p:cNvSpPr>
            <p:nvPr/>
          </p:nvSpPr>
          <p:spPr bwMode="auto">
            <a:xfrm flipV="1">
              <a:off x="2379" y="2734"/>
              <a:ext cx="0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3" name="Line 17"/>
            <p:cNvSpPr>
              <a:spLocks noChangeShapeType="1"/>
            </p:cNvSpPr>
            <p:nvPr/>
          </p:nvSpPr>
          <p:spPr bwMode="auto">
            <a:xfrm flipV="1">
              <a:off x="2395" y="1989"/>
              <a:ext cx="0" cy="3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4" name="Oval 18"/>
            <p:cNvSpPr>
              <a:spLocks noChangeAspect="1" noChangeArrowheads="1"/>
            </p:cNvSpPr>
            <p:nvPr/>
          </p:nvSpPr>
          <p:spPr bwMode="auto">
            <a:xfrm>
              <a:off x="2880" y="2345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5" name="Text Box 19"/>
            <p:cNvSpPr txBox="1">
              <a:spLocks noChangeArrowheads="1"/>
            </p:cNvSpPr>
            <p:nvPr/>
          </p:nvSpPr>
          <p:spPr bwMode="auto">
            <a:xfrm>
              <a:off x="2899" y="2373"/>
              <a:ext cx="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h</a:t>
              </a:r>
              <a:r>
                <a:rPr lang="en-US" altLang="zh-CN" b="0" i="1" baseline="-25000">
                  <a:latin typeface="Times New Roman" pitchFamily="18" charset="0"/>
                </a:rPr>
                <a:t>r</a:t>
              </a:r>
              <a:r>
                <a:rPr lang="en-US" altLang="zh-CN" b="0" baseline="-250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39956" name="Line 20"/>
            <p:cNvSpPr>
              <a:spLocks noChangeShapeType="1"/>
            </p:cNvSpPr>
            <p:nvPr/>
          </p:nvSpPr>
          <p:spPr bwMode="auto">
            <a:xfrm flipV="1">
              <a:off x="3059" y="2719"/>
              <a:ext cx="0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7" name="Line 21"/>
            <p:cNvSpPr>
              <a:spLocks noChangeShapeType="1"/>
            </p:cNvSpPr>
            <p:nvPr/>
          </p:nvSpPr>
          <p:spPr bwMode="auto">
            <a:xfrm flipV="1">
              <a:off x="3068" y="1971"/>
              <a:ext cx="0" cy="3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3824" y="2380"/>
              <a:ext cx="372" cy="372"/>
              <a:chOff x="3334" y="3039"/>
              <a:chExt cx="372" cy="372"/>
            </a:xfrm>
          </p:grpSpPr>
          <p:sp>
            <p:nvSpPr>
              <p:cNvPr id="39959" name="Oval 23"/>
              <p:cNvSpPr>
                <a:spLocks noChangeAspect="1" noChangeArrowheads="1"/>
              </p:cNvSpPr>
              <p:nvPr/>
            </p:nvSpPr>
            <p:spPr bwMode="auto">
              <a:xfrm>
                <a:off x="3334" y="3039"/>
                <a:ext cx="372" cy="3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60" name="Text Box 24"/>
              <p:cNvSpPr txBox="1">
                <a:spLocks noChangeArrowheads="1"/>
              </p:cNvSpPr>
              <p:nvPr/>
            </p:nvSpPr>
            <p:spPr bwMode="auto">
              <a:xfrm>
                <a:off x="3389" y="3067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b="0" i="1">
                    <a:latin typeface="Times New Roman" pitchFamily="18" charset="0"/>
                  </a:rPr>
                  <a:t>b</a:t>
                </a:r>
                <a:r>
                  <a:rPr lang="en-US" altLang="zh-CN" b="0" baseline="-250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9961" name="Line 25"/>
            <p:cNvSpPr>
              <a:spLocks noChangeShapeType="1"/>
            </p:cNvSpPr>
            <p:nvPr/>
          </p:nvSpPr>
          <p:spPr bwMode="auto">
            <a:xfrm flipV="1">
              <a:off x="4012" y="2760"/>
              <a:ext cx="0" cy="5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62" name="Line 26"/>
            <p:cNvSpPr>
              <a:spLocks noChangeShapeType="1"/>
            </p:cNvSpPr>
            <p:nvPr/>
          </p:nvSpPr>
          <p:spPr bwMode="auto">
            <a:xfrm flipV="1">
              <a:off x="4012" y="1979"/>
              <a:ext cx="0" cy="3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63" name="Oval 27"/>
            <p:cNvSpPr>
              <a:spLocks noChangeAspect="1" noChangeArrowheads="1"/>
            </p:cNvSpPr>
            <p:nvPr/>
          </p:nvSpPr>
          <p:spPr bwMode="auto">
            <a:xfrm>
              <a:off x="3824" y="2380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64" name="Text Box 28"/>
            <p:cNvSpPr txBox="1">
              <a:spLocks noChangeArrowheads="1"/>
            </p:cNvSpPr>
            <p:nvPr/>
          </p:nvSpPr>
          <p:spPr bwMode="auto">
            <a:xfrm>
              <a:off x="3825" y="2408"/>
              <a:ext cx="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h</a:t>
              </a:r>
              <a:r>
                <a:rPr lang="en-US" altLang="zh-CN" b="0" i="1" baseline="-25000">
                  <a:latin typeface="Times New Roman" pitchFamily="18" charset="0"/>
                </a:rPr>
                <a:t>r</a:t>
              </a:r>
              <a:r>
                <a:rPr lang="en-US" altLang="zh-CN" b="0" baseline="-25000">
                  <a:latin typeface="Times New Roman" pitchFamily="18" charset="0"/>
                </a:rPr>
                <a:t>-1</a:t>
              </a:r>
            </a:p>
          </p:txBody>
        </p: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4732" y="2419"/>
              <a:ext cx="372" cy="372"/>
              <a:chOff x="3334" y="3039"/>
              <a:chExt cx="372" cy="372"/>
            </a:xfrm>
          </p:grpSpPr>
          <p:sp>
            <p:nvSpPr>
              <p:cNvPr id="39966" name="Oval 30"/>
              <p:cNvSpPr>
                <a:spLocks noChangeAspect="1" noChangeArrowheads="1"/>
              </p:cNvSpPr>
              <p:nvPr/>
            </p:nvSpPr>
            <p:spPr bwMode="auto">
              <a:xfrm>
                <a:off x="3334" y="3039"/>
                <a:ext cx="372" cy="3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67" name="Text Box 31"/>
              <p:cNvSpPr txBox="1">
                <a:spLocks noChangeArrowheads="1"/>
              </p:cNvSpPr>
              <p:nvPr/>
            </p:nvSpPr>
            <p:spPr bwMode="auto">
              <a:xfrm>
                <a:off x="3389" y="3067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b="0" i="1">
                    <a:latin typeface="Times New Roman" pitchFamily="18" charset="0"/>
                  </a:rPr>
                  <a:t>b</a:t>
                </a:r>
                <a:r>
                  <a:rPr lang="en-US" altLang="zh-CN" b="0" baseline="-250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9968" name="Line 32"/>
            <p:cNvSpPr>
              <a:spLocks noChangeShapeType="1"/>
            </p:cNvSpPr>
            <p:nvPr/>
          </p:nvSpPr>
          <p:spPr bwMode="auto">
            <a:xfrm flipV="1">
              <a:off x="4920" y="2799"/>
              <a:ext cx="0" cy="5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69" name="Line 33"/>
            <p:cNvSpPr>
              <a:spLocks noChangeShapeType="1"/>
            </p:cNvSpPr>
            <p:nvPr/>
          </p:nvSpPr>
          <p:spPr bwMode="auto">
            <a:xfrm flipV="1">
              <a:off x="4920" y="1973"/>
              <a:ext cx="0" cy="4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4732" y="2419"/>
              <a:ext cx="372" cy="372"/>
              <a:chOff x="3334" y="3039"/>
              <a:chExt cx="372" cy="372"/>
            </a:xfrm>
          </p:grpSpPr>
          <p:sp>
            <p:nvSpPr>
              <p:cNvPr id="39971" name="Oval 35"/>
              <p:cNvSpPr>
                <a:spLocks noChangeAspect="1" noChangeArrowheads="1"/>
              </p:cNvSpPr>
              <p:nvPr/>
            </p:nvSpPr>
            <p:spPr bwMode="auto">
              <a:xfrm>
                <a:off x="3334" y="3039"/>
                <a:ext cx="372" cy="3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72" name="Text Box 36"/>
              <p:cNvSpPr txBox="1">
                <a:spLocks noChangeArrowheads="1"/>
              </p:cNvSpPr>
              <p:nvPr/>
            </p:nvSpPr>
            <p:spPr bwMode="auto">
              <a:xfrm>
                <a:off x="3389" y="3067"/>
                <a:ext cx="2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b="0" i="1">
                    <a:latin typeface="Times New Roman" pitchFamily="18" charset="0"/>
                  </a:rPr>
                  <a:t>h</a:t>
                </a:r>
                <a:r>
                  <a:rPr lang="en-US" altLang="zh-CN" b="0" i="1" baseline="-25000">
                    <a:latin typeface="Times New Roman" pitchFamily="18" charset="0"/>
                  </a:rPr>
                  <a:t>r</a:t>
                </a:r>
              </a:p>
            </p:txBody>
          </p:sp>
        </p:grpSp>
        <p:sp>
          <p:nvSpPr>
            <p:cNvPr id="39973" name="Line 37"/>
            <p:cNvSpPr>
              <a:spLocks noChangeShapeType="1"/>
            </p:cNvSpPr>
            <p:nvPr/>
          </p:nvSpPr>
          <p:spPr bwMode="auto">
            <a:xfrm>
              <a:off x="204" y="3321"/>
              <a:ext cx="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74" name="Text Box 38"/>
            <p:cNvSpPr txBox="1">
              <a:spLocks noChangeArrowheads="1"/>
            </p:cNvSpPr>
            <p:nvPr/>
          </p:nvSpPr>
          <p:spPr bwMode="auto">
            <a:xfrm>
              <a:off x="224" y="3379"/>
              <a:ext cx="71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CN" altLang="en-US" b="0">
                  <a:latin typeface="Times New Roman" pitchFamily="18" charset="0"/>
                </a:rPr>
                <a:t>输入</a:t>
              </a:r>
              <a:r>
                <a:rPr lang="en-US" altLang="zh-CN" b="0" i="1">
                  <a:latin typeface="Times New Roman" pitchFamily="18" charset="0"/>
                </a:rPr>
                <a:t>A</a:t>
              </a:r>
              <a:r>
                <a:rPr lang="en-US" altLang="zh-CN" b="0">
                  <a:latin typeface="Times New Roman" pitchFamily="18" charset="0"/>
                </a:rPr>
                <a:t>(</a:t>
              </a:r>
              <a:r>
                <a:rPr lang="en-US" altLang="zh-CN" b="0" i="1">
                  <a:latin typeface="Times New Roman" pitchFamily="18" charset="0"/>
                </a:rPr>
                <a:t>x</a:t>
              </a:r>
              <a:r>
                <a:rPr lang="en-US" altLang="zh-CN" b="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39975" name="Text Box 39"/>
            <p:cNvSpPr txBox="1">
              <a:spLocks noChangeArrowheads="1"/>
            </p:cNvSpPr>
            <p:nvPr/>
          </p:nvSpPr>
          <p:spPr bwMode="auto">
            <a:xfrm>
              <a:off x="521" y="3067"/>
              <a:ext cx="89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2800" b="0" i="1">
                  <a:latin typeface="Times New Roman" pitchFamily="18" charset="0"/>
                </a:rPr>
                <a:t>a</a:t>
              </a:r>
              <a:r>
                <a:rPr lang="en-US" altLang="zh-CN" sz="2800" b="0" baseline="-25000">
                  <a:latin typeface="Times New Roman" pitchFamily="18" charset="0"/>
                </a:rPr>
                <a:t>0</a:t>
              </a:r>
              <a:r>
                <a:rPr lang="en-US" altLang="zh-CN" sz="2800" b="0">
                  <a:latin typeface="Times New Roman" pitchFamily="18" charset="0"/>
                </a:rPr>
                <a:t>,</a:t>
              </a:r>
              <a:r>
                <a:rPr lang="en-US" altLang="zh-CN" sz="2800" b="0" i="1">
                  <a:latin typeface="Times New Roman" pitchFamily="18" charset="0"/>
                </a:rPr>
                <a:t>a</a:t>
              </a:r>
              <a:r>
                <a:rPr lang="en-US" altLang="zh-CN" sz="2800" b="0" baseline="-25000">
                  <a:latin typeface="Times New Roman" pitchFamily="18" charset="0"/>
                </a:rPr>
                <a:t>1</a:t>
              </a:r>
              <a:r>
                <a:rPr lang="en-US" altLang="zh-CN" sz="2800" b="0">
                  <a:latin typeface="Times New Roman" pitchFamily="18" charset="0"/>
                </a:rPr>
                <a:t>,</a:t>
              </a:r>
              <a:r>
                <a:rPr lang="en-US" altLang="zh-CN" sz="2800" b="0">
                  <a:latin typeface="Arial"/>
                </a:rPr>
                <a:t>…</a:t>
              </a:r>
              <a:r>
                <a:rPr lang="en-US" altLang="zh-CN" sz="2800" b="0" i="1">
                  <a:latin typeface="Times New Roman" pitchFamily="18" charset="0"/>
                </a:rPr>
                <a:t>a</a:t>
              </a:r>
              <a:r>
                <a:rPr lang="en-US" altLang="zh-CN" sz="2800" b="0" i="1" baseline="-25000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39976" name="Rectangle 40"/>
            <p:cNvSpPr>
              <a:spLocks noChangeArrowheads="1"/>
            </p:cNvSpPr>
            <p:nvPr/>
          </p:nvSpPr>
          <p:spPr bwMode="auto">
            <a:xfrm>
              <a:off x="848" y="1656"/>
              <a:ext cx="340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77" name="Line 41"/>
            <p:cNvSpPr>
              <a:spLocks noChangeShapeType="1"/>
            </p:cNvSpPr>
            <p:nvPr/>
          </p:nvSpPr>
          <p:spPr bwMode="auto">
            <a:xfrm flipV="1">
              <a:off x="1188" y="1826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9" name="Group 42"/>
            <p:cNvGrpSpPr>
              <a:grpSpLocks noChangeAspect="1"/>
            </p:cNvGrpSpPr>
            <p:nvPr/>
          </p:nvGrpSpPr>
          <p:grpSpPr bwMode="auto">
            <a:xfrm>
              <a:off x="1358" y="1695"/>
              <a:ext cx="256" cy="256"/>
              <a:chOff x="2568" y="3577"/>
              <a:chExt cx="595" cy="596"/>
            </a:xfrm>
          </p:grpSpPr>
          <p:sp>
            <p:nvSpPr>
              <p:cNvPr id="39979" name="Oval 43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80" name="Line 44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81" name="Line 45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9982" name="Line 46"/>
            <p:cNvSpPr>
              <a:spLocks noChangeShapeType="1"/>
            </p:cNvSpPr>
            <p:nvPr/>
          </p:nvSpPr>
          <p:spPr bwMode="auto">
            <a:xfrm>
              <a:off x="1613" y="1826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1755" y="1685"/>
              <a:ext cx="907" cy="340"/>
              <a:chOff x="839" y="3067"/>
              <a:chExt cx="907" cy="340"/>
            </a:xfrm>
          </p:grpSpPr>
          <p:sp>
            <p:nvSpPr>
              <p:cNvPr id="39984" name="Rectangle 48"/>
              <p:cNvSpPr>
                <a:spLocks noChangeArrowheads="1"/>
              </p:cNvSpPr>
              <p:nvPr/>
            </p:nvSpPr>
            <p:spPr bwMode="auto">
              <a:xfrm>
                <a:off x="839" y="3067"/>
                <a:ext cx="340" cy="3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85" name="Line 49"/>
              <p:cNvSpPr>
                <a:spLocks noChangeShapeType="1"/>
              </p:cNvSpPr>
              <p:nvPr/>
            </p:nvSpPr>
            <p:spPr bwMode="auto">
              <a:xfrm flipV="1">
                <a:off x="1179" y="3237"/>
                <a:ext cx="17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1" name="Group 50"/>
              <p:cNvGrpSpPr>
                <a:grpSpLocks noChangeAspect="1"/>
              </p:cNvGrpSpPr>
              <p:nvPr/>
            </p:nvGrpSpPr>
            <p:grpSpPr bwMode="auto">
              <a:xfrm>
                <a:off x="1349" y="3106"/>
                <a:ext cx="256" cy="256"/>
                <a:chOff x="2568" y="3577"/>
                <a:chExt cx="595" cy="596"/>
              </a:xfrm>
            </p:grpSpPr>
            <p:sp>
              <p:nvSpPr>
                <p:cNvPr id="39987" name="Oval 51"/>
                <p:cNvSpPr>
                  <a:spLocks noChangeAspect="1" noChangeArrowheads="1"/>
                </p:cNvSpPr>
                <p:nvPr/>
              </p:nvSpPr>
              <p:spPr bwMode="auto">
                <a:xfrm>
                  <a:off x="2568" y="3577"/>
                  <a:ext cx="576" cy="57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9988" name="Line 52"/>
                <p:cNvSpPr>
                  <a:spLocks noChangeAspect="1" noChangeShapeType="1"/>
                </p:cNvSpPr>
                <p:nvPr/>
              </p:nvSpPr>
              <p:spPr bwMode="auto">
                <a:xfrm>
                  <a:off x="2568" y="3889"/>
                  <a:ext cx="5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89" name="Line 53"/>
                <p:cNvSpPr>
                  <a:spLocks noChangeAspect="1" noChangeShapeType="1"/>
                </p:cNvSpPr>
                <p:nvPr/>
              </p:nvSpPr>
              <p:spPr bwMode="auto">
                <a:xfrm>
                  <a:off x="2852" y="3577"/>
                  <a:ext cx="0" cy="5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9990" name="Line 54"/>
              <p:cNvSpPr>
                <a:spLocks noChangeShapeType="1"/>
              </p:cNvSpPr>
              <p:nvPr/>
            </p:nvSpPr>
            <p:spPr bwMode="auto">
              <a:xfrm>
                <a:off x="1604" y="3237"/>
                <a:ext cx="14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2" name="Group 55"/>
            <p:cNvGrpSpPr>
              <a:grpSpLocks/>
            </p:cNvGrpSpPr>
            <p:nvPr/>
          </p:nvGrpSpPr>
          <p:grpSpPr bwMode="auto">
            <a:xfrm>
              <a:off x="3371" y="1695"/>
              <a:ext cx="907" cy="340"/>
              <a:chOff x="839" y="3067"/>
              <a:chExt cx="907" cy="340"/>
            </a:xfrm>
          </p:grpSpPr>
          <p:sp>
            <p:nvSpPr>
              <p:cNvPr id="39992" name="Rectangle 56"/>
              <p:cNvSpPr>
                <a:spLocks noChangeArrowheads="1"/>
              </p:cNvSpPr>
              <p:nvPr/>
            </p:nvSpPr>
            <p:spPr bwMode="auto">
              <a:xfrm>
                <a:off x="839" y="3067"/>
                <a:ext cx="340" cy="3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93" name="Line 57"/>
              <p:cNvSpPr>
                <a:spLocks noChangeShapeType="1"/>
              </p:cNvSpPr>
              <p:nvPr/>
            </p:nvSpPr>
            <p:spPr bwMode="auto">
              <a:xfrm flipV="1">
                <a:off x="1179" y="3237"/>
                <a:ext cx="17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3" name="Group 58"/>
              <p:cNvGrpSpPr>
                <a:grpSpLocks noChangeAspect="1"/>
              </p:cNvGrpSpPr>
              <p:nvPr/>
            </p:nvGrpSpPr>
            <p:grpSpPr bwMode="auto">
              <a:xfrm>
                <a:off x="1349" y="3106"/>
                <a:ext cx="256" cy="256"/>
                <a:chOff x="2568" y="3577"/>
                <a:chExt cx="595" cy="596"/>
              </a:xfrm>
            </p:grpSpPr>
            <p:sp>
              <p:nvSpPr>
                <p:cNvPr id="39995" name="Oval 59"/>
                <p:cNvSpPr>
                  <a:spLocks noChangeAspect="1" noChangeArrowheads="1"/>
                </p:cNvSpPr>
                <p:nvPr/>
              </p:nvSpPr>
              <p:spPr bwMode="auto">
                <a:xfrm>
                  <a:off x="2568" y="3577"/>
                  <a:ext cx="576" cy="57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9996" name="Line 60"/>
                <p:cNvSpPr>
                  <a:spLocks noChangeAspect="1" noChangeShapeType="1"/>
                </p:cNvSpPr>
                <p:nvPr/>
              </p:nvSpPr>
              <p:spPr bwMode="auto">
                <a:xfrm>
                  <a:off x="2568" y="3889"/>
                  <a:ext cx="5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97" name="Line 61"/>
                <p:cNvSpPr>
                  <a:spLocks noChangeAspect="1" noChangeShapeType="1"/>
                </p:cNvSpPr>
                <p:nvPr/>
              </p:nvSpPr>
              <p:spPr bwMode="auto">
                <a:xfrm>
                  <a:off x="2852" y="3577"/>
                  <a:ext cx="0" cy="5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9998" name="Line 62"/>
              <p:cNvSpPr>
                <a:spLocks noChangeShapeType="1"/>
              </p:cNvSpPr>
              <p:nvPr/>
            </p:nvSpPr>
            <p:spPr bwMode="auto">
              <a:xfrm>
                <a:off x="1604" y="3237"/>
                <a:ext cx="14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9999" name="Rectangle 63"/>
            <p:cNvSpPr>
              <a:spLocks noChangeArrowheads="1"/>
            </p:cNvSpPr>
            <p:nvPr/>
          </p:nvSpPr>
          <p:spPr bwMode="auto">
            <a:xfrm>
              <a:off x="4278" y="1704"/>
              <a:ext cx="340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00" name="Line 64"/>
            <p:cNvSpPr>
              <a:spLocks noChangeShapeType="1"/>
            </p:cNvSpPr>
            <p:nvPr/>
          </p:nvSpPr>
          <p:spPr bwMode="auto">
            <a:xfrm flipV="1">
              <a:off x="4618" y="1874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4" name="Group 65"/>
            <p:cNvGrpSpPr>
              <a:grpSpLocks noChangeAspect="1"/>
            </p:cNvGrpSpPr>
            <p:nvPr/>
          </p:nvGrpSpPr>
          <p:grpSpPr bwMode="auto">
            <a:xfrm>
              <a:off x="4788" y="1743"/>
              <a:ext cx="256" cy="256"/>
              <a:chOff x="2568" y="3577"/>
              <a:chExt cx="595" cy="596"/>
            </a:xfrm>
          </p:grpSpPr>
          <p:sp>
            <p:nvSpPr>
              <p:cNvPr id="40002" name="Oval 66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003" name="Line 67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04" name="Line 68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5" name="Group 69"/>
            <p:cNvGrpSpPr>
              <a:grpSpLocks noChangeAspect="1"/>
            </p:cNvGrpSpPr>
            <p:nvPr/>
          </p:nvGrpSpPr>
          <p:grpSpPr bwMode="auto">
            <a:xfrm>
              <a:off x="2946" y="1722"/>
              <a:ext cx="256" cy="256"/>
              <a:chOff x="2568" y="3577"/>
              <a:chExt cx="595" cy="596"/>
            </a:xfrm>
          </p:grpSpPr>
          <p:sp>
            <p:nvSpPr>
              <p:cNvPr id="40006" name="Oval 70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007" name="Line 71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08" name="Line 72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0009" name="Line 73"/>
            <p:cNvSpPr>
              <a:spLocks noChangeShapeType="1"/>
            </p:cNvSpPr>
            <p:nvPr/>
          </p:nvSpPr>
          <p:spPr bwMode="auto">
            <a:xfrm>
              <a:off x="3201" y="1855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10" name="Line 74"/>
            <p:cNvSpPr>
              <a:spLocks noChangeShapeType="1"/>
            </p:cNvSpPr>
            <p:nvPr/>
          </p:nvSpPr>
          <p:spPr bwMode="auto">
            <a:xfrm>
              <a:off x="470" y="3319"/>
              <a:ext cx="4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11" name="Line 75"/>
            <p:cNvSpPr>
              <a:spLocks noChangeShapeType="1"/>
            </p:cNvSpPr>
            <p:nvPr/>
          </p:nvSpPr>
          <p:spPr bwMode="auto">
            <a:xfrm flipV="1">
              <a:off x="508" y="1949"/>
              <a:ext cx="0" cy="4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12" name="Line 76"/>
            <p:cNvSpPr>
              <a:spLocks noChangeShapeType="1"/>
            </p:cNvSpPr>
            <p:nvPr/>
          </p:nvSpPr>
          <p:spPr bwMode="auto">
            <a:xfrm>
              <a:off x="649" y="1840"/>
              <a:ext cx="1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6" name="Group 77"/>
            <p:cNvGrpSpPr>
              <a:grpSpLocks/>
            </p:cNvGrpSpPr>
            <p:nvPr/>
          </p:nvGrpSpPr>
          <p:grpSpPr bwMode="auto">
            <a:xfrm>
              <a:off x="1292" y="510"/>
              <a:ext cx="372" cy="1188"/>
              <a:chOff x="1264" y="1280"/>
              <a:chExt cx="372" cy="1188"/>
            </a:xfrm>
          </p:grpSpPr>
          <p:sp>
            <p:nvSpPr>
              <p:cNvPr id="40014" name="Oval 78"/>
              <p:cNvSpPr>
                <a:spLocks noChangeAspect="1" noChangeArrowheads="1"/>
              </p:cNvSpPr>
              <p:nvPr/>
            </p:nvSpPr>
            <p:spPr bwMode="auto">
              <a:xfrm>
                <a:off x="1264" y="1706"/>
                <a:ext cx="372" cy="3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015" name="Text Box 79"/>
              <p:cNvSpPr txBox="1">
                <a:spLocks noChangeArrowheads="1"/>
              </p:cNvSpPr>
              <p:nvPr/>
            </p:nvSpPr>
            <p:spPr bwMode="auto">
              <a:xfrm>
                <a:off x="1292" y="1734"/>
                <a:ext cx="3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b="0" i="1">
                    <a:latin typeface="Times New Roman" pitchFamily="18" charset="0"/>
                  </a:rPr>
                  <a:t>-g</a:t>
                </a:r>
                <a:r>
                  <a:rPr lang="en-US" altLang="zh-CN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40016" name="Line 80"/>
              <p:cNvSpPr>
                <a:spLocks noChangeShapeType="1"/>
              </p:cNvSpPr>
              <p:nvPr/>
            </p:nvSpPr>
            <p:spPr bwMode="auto">
              <a:xfrm flipH="1" flipV="1">
                <a:off x="1452" y="2084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17" name="Line 81"/>
              <p:cNvSpPr>
                <a:spLocks noChangeShapeType="1"/>
              </p:cNvSpPr>
              <p:nvPr/>
            </p:nvSpPr>
            <p:spPr bwMode="auto">
              <a:xfrm flipV="1">
                <a:off x="1445" y="1280"/>
                <a:ext cx="0" cy="4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0018" name="Oval 82"/>
            <p:cNvSpPr>
              <a:spLocks noChangeAspect="1" noChangeArrowheads="1"/>
            </p:cNvSpPr>
            <p:nvPr/>
          </p:nvSpPr>
          <p:spPr bwMode="auto">
            <a:xfrm>
              <a:off x="4728" y="855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019" name="Line 83"/>
            <p:cNvSpPr>
              <a:spLocks noChangeShapeType="1"/>
            </p:cNvSpPr>
            <p:nvPr/>
          </p:nvSpPr>
          <p:spPr bwMode="auto">
            <a:xfrm flipV="1">
              <a:off x="4912" y="1235"/>
              <a:ext cx="0" cy="5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20" name="Line 84"/>
            <p:cNvSpPr>
              <a:spLocks noChangeShapeType="1"/>
            </p:cNvSpPr>
            <p:nvPr/>
          </p:nvSpPr>
          <p:spPr bwMode="auto">
            <a:xfrm flipV="1">
              <a:off x="4902" y="516"/>
              <a:ext cx="0" cy="3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21" name="Text Box 85"/>
            <p:cNvSpPr txBox="1">
              <a:spLocks noChangeArrowheads="1"/>
            </p:cNvSpPr>
            <p:nvPr/>
          </p:nvSpPr>
          <p:spPr bwMode="auto">
            <a:xfrm>
              <a:off x="4806" y="919"/>
              <a:ext cx="25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g</a:t>
              </a:r>
              <a:r>
                <a:rPr lang="en-US" altLang="zh-CN" b="0" i="1" baseline="-25000">
                  <a:latin typeface="Times New Roman" pitchFamily="18" charset="0"/>
                </a:rPr>
                <a:t>r</a:t>
              </a:r>
              <a:r>
                <a:rPr lang="en-US" altLang="zh-CN" b="0" baseline="300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40022" name="Text Box 86"/>
            <p:cNvSpPr txBox="1">
              <a:spLocks noChangeArrowheads="1"/>
            </p:cNvSpPr>
            <p:nvPr/>
          </p:nvSpPr>
          <p:spPr bwMode="auto">
            <a:xfrm>
              <a:off x="4558" y="572"/>
              <a:ext cx="88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CN" altLang="en-US" b="0">
                  <a:latin typeface="Times New Roman" pitchFamily="18" charset="0"/>
                </a:rPr>
                <a:t>输出商</a:t>
              </a:r>
              <a:r>
                <a:rPr lang="en-US" altLang="zh-CN" b="0" i="1">
                  <a:latin typeface="Times New Roman" pitchFamily="18" charset="0"/>
                </a:rPr>
                <a:t>q</a:t>
              </a:r>
              <a:r>
                <a:rPr lang="en-US" altLang="zh-CN" b="0">
                  <a:latin typeface="Times New Roman" pitchFamily="18" charset="0"/>
                </a:rPr>
                <a:t>(</a:t>
              </a:r>
              <a:r>
                <a:rPr lang="en-US" altLang="zh-CN" b="0" i="1">
                  <a:latin typeface="Times New Roman" pitchFamily="18" charset="0"/>
                </a:rPr>
                <a:t>x</a:t>
              </a:r>
              <a:r>
                <a:rPr lang="en-US" altLang="zh-CN" b="0">
                  <a:latin typeface="Times New Roman" pitchFamily="18" charset="0"/>
                </a:rPr>
                <a:t>)</a:t>
              </a:r>
            </a:p>
          </p:txBody>
        </p:sp>
        <p:grpSp>
          <p:nvGrpSpPr>
            <p:cNvPr id="17" name="Group 87"/>
            <p:cNvGrpSpPr>
              <a:grpSpLocks/>
            </p:cNvGrpSpPr>
            <p:nvPr/>
          </p:nvGrpSpPr>
          <p:grpSpPr bwMode="auto">
            <a:xfrm>
              <a:off x="2207" y="550"/>
              <a:ext cx="372" cy="1188"/>
              <a:chOff x="1264" y="1280"/>
              <a:chExt cx="372" cy="1188"/>
            </a:xfrm>
          </p:grpSpPr>
          <p:sp>
            <p:nvSpPr>
              <p:cNvPr id="40024" name="Oval 88"/>
              <p:cNvSpPr>
                <a:spLocks noChangeAspect="1" noChangeArrowheads="1"/>
              </p:cNvSpPr>
              <p:nvPr/>
            </p:nvSpPr>
            <p:spPr bwMode="auto">
              <a:xfrm>
                <a:off x="1264" y="1706"/>
                <a:ext cx="372" cy="3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025" name="Text Box 89"/>
              <p:cNvSpPr txBox="1">
                <a:spLocks noChangeArrowheads="1"/>
              </p:cNvSpPr>
              <p:nvPr/>
            </p:nvSpPr>
            <p:spPr bwMode="auto">
              <a:xfrm>
                <a:off x="1292" y="1734"/>
                <a:ext cx="3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b="0" i="1">
                    <a:latin typeface="Times New Roman" pitchFamily="18" charset="0"/>
                  </a:rPr>
                  <a:t>-g</a:t>
                </a:r>
                <a:r>
                  <a:rPr lang="en-US" altLang="zh-CN" b="0" baseline="-25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40026" name="Line 90"/>
              <p:cNvSpPr>
                <a:spLocks noChangeShapeType="1"/>
              </p:cNvSpPr>
              <p:nvPr/>
            </p:nvSpPr>
            <p:spPr bwMode="auto">
              <a:xfrm flipH="1" flipV="1">
                <a:off x="1452" y="2084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27" name="Line 91"/>
              <p:cNvSpPr>
                <a:spLocks noChangeShapeType="1"/>
              </p:cNvSpPr>
              <p:nvPr/>
            </p:nvSpPr>
            <p:spPr bwMode="auto">
              <a:xfrm flipV="1">
                <a:off x="1445" y="1280"/>
                <a:ext cx="0" cy="4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" name="Group 92"/>
            <p:cNvGrpSpPr>
              <a:grpSpLocks/>
            </p:cNvGrpSpPr>
            <p:nvPr/>
          </p:nvGrpSpPr>
          <p:grpSpPr bwMode="auto">
            <a:xfrm>
              <a:off x="332" y="519"/>
              <a:ext cx="372" cy="1188"/>
              <a:chOff x="1264" y="1280"/>
              <a:chExt cx="372" cy="1188"/>
            </a:xfrm>
          </p:grpSpPr>
          <p:sp>
            <p:nvSpPr>
              <p:cNvPr id="40029" name="Oval 93"/>
              <p:cNvSpPr>
                <a:spLocks noChangeAspect="1" noChangeArrowheads="1"/>
              </p:cNvSpPr>
              <p:nvPr/>
            </p:nvSpPr>
            <p:spPr bwMode="auto">
              <a:xfrm>
                <a:off x="1264" y="1706"/>
                <a:ext cx="372" cy="3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030" name="Text Box 94"/>
              <p:cNvSpPr txBox="1">
                <a:spLocks noChangeArrowheads="1"/>
              </p:cNvSpPr>
              <p:nvPr/>
            </p:nvSpPr>
            <p:spPr bwMode="auto">
              <a:xfrm>
                <a:off x="1292" y="1734"/>
                <a:ext cx="3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b="0" i="1">
                    <a:latin typeface="Times New Roman" pitchFamily="18" charset="0"/>
                  </a:rPr>
                  <a:t>-g</a:t>
                </a:r>
                <a:r>
                  <a:rPr lang="en-US" altLang="zh-CN" b="0" baseline="-250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40031" name="Line 95"/>
              <p:cNvSpPr>
                <a:spLocks noChangeShapeType="1"/>
              </p:cNvSpPr>
              <p:nvPr/>
            </p:nvSpPr>
            <p:spPr bwMode="auto">
              <a:xfrm flipH="1" flipV="1">
                <a:off x="1452" y="2084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32" name="Line 96"/>
              <p:cNvSpPr>
                <a:spLocks noChangeShapeType="1"/>
              </p:cNvSpPr>
              <p:nvPr/>
            </p:nvSpPr>
            <p:spPr bwMode="auto">
              <a:xfrm flipV="1">
                <a:off x="1445" y="1280"/>
                <a:ext cx="0" cy="4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0033" name="Line 97"/>
            <p:cNvSpPr>
              <a:spLocks noChangeShapeType="1"/>
            </p:cNvSpPr>
            <p:nvPr/>
          </p:nvSpPr>
          <p:spPr bwMode="auto">
            <a:xfrm>
              <a:off x="508" y="516"/>
              <a:ext cx="47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34" name="Line 98"/>
            <p:cNvSpPr>
              <a:spLocks noChangeShapeType="1"/>
            </p:cNvSpPr>
            <p:nvPr/>
          </p:nvSpPr>
          <p:spPr bwMode="auto">
            <a:xfrm flipH="1">
              <a:off x="4533" y="516"/>
              <a:ext cx="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9" name="Group 99"/>
            <p:cNvGrpSpPr>
              <a:grpSpLocks/>
            </p:cNvGrpSpPr>
            <p:nvPr/>
          </p:nvGrpSpPr>
          <p:grpSpPr bwMode="auto">
            <a:xfrm>
              <a:off x="3812" y="528"/>
              <a:ext cx="372" cy="1197"/>
              <a:chOff x="3803" y="850"/>
              <a:chExt cx="372" cy="1197"/>
            </a:xfrm>
          </p:grpSpPr>
          <p:grpSp>
            <p:nvGrpSpPr>
              <p:cNvPr id="20" name="Group 100"/>
              <p:cNvGrpSpPr>
                <a:grpSpLocks/>
              </p:cNvGrpSpPr>
              <p:nvPr/>
            </p:nvGrpSpPr>
            <p:grpSpPr bwMode="auto">
              <a:xfrm>
                <a:off x="3803" y="850"/>
                <a:ext cx="372" cy="1197"/>
                <a:chOff x="3551" y="538"/>
                <a:chExt cx="372" cy="1197"/>
              </a:xfrm>
            </p:grpSpPr>
            <p:sp>
              <p:nvSpPr>
                <p:cNvPr id="40037" name="Oval 101"/>
                <p:cNvSpPr>
                  <a:spLocks noChangeAspect="1" noChangeArrowheads="1"/>
                </p:cNvSpPr>
                <p:nvPr/>
              </p:nvSpPr>
              <p:spPr bwMode="auto">
                <a:xfrm>
                  <a:off x="3551" y="973"/>
                  <a:ext cx="372" cy="37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0038" name="Line 102"/>
                <p:cNvSpPr>
                  <a:spLocks noChangeShapeType="1"/>
                </p:cNvSpPr>
                <p:nvPr/>
              </p:nvSpPr>
              <p:spPr bwMode="auto">
                <a:xfrm flipH="1" flipV="1">
                  <a:off x="3739" y="1351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arrow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39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3732" y="538"/>
                  <a:ext cx="0" cy="4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arrow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0040" name="Text Box 104"/>
              <p:cNvSpPr txBox="1">
                <a:spLocks noChangeArrowheads="1"/>
              </p:cNvSpPr>
              <p:nvPr/>
            </p:nvSpPr>
            <p:spPr bwMode="auto">
              <a:xfrm>
                <a:off x="3840" y="1334"/>
                <a:ext cx="31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altLang="zh-CN" b="0" i="1">
                    <a:latin typeface="Times New Roman" pitchFamily="18" charset="0"/>
                  </a:rPr>
                  <a:t>-g</a:t>
                </a:r>
                <a:r>
                  <a:rPr lang="en-US" altLang="zh-CN" b="0" i="1" baseline="-25000">
                    <a:latin typeface="Times New Roman" pitchFamily="18" charset="0"/>
                  </a:rPr>
                  <a:t>r</a:t>
                </a:r>
                <a:r>
                  <a:rPr lang="en-US" altLang="zh-CN" b="0" baseline="-25000">
                    <a:latin typeface="Times New Roman" pitchFamily="18" charset="0"/>
                  </a:rPr>
                  <a:t>-1</a:t>
                </a:r>
              </a:p>
            </p:txBody>
          </p:sp>
        </p:grpSp>
        <p:grpSp>
          <p:nvGrpSpPr>
            <p:cNvPr id="21" name="Group 105"/>
            <p:cNvGrpSpPr>
              <a:grpSpLocks/>
            </p:cNvGrpSpPr>
            <p:nvPr/>
          </p:nvGrpSpPr>
          <p:grpSpPr bwMode="auto">
            <a:xfrm>
              <a:off x="2889" y="544"/>
              <a:ext cx="372" cy="1197"/>
              <a:chOff x="3803" y="850"/>
              <a:chExt cx="372" cy="1197"/>
            </a:xfrm>
          </p:grpSpPr>
          <p:grpSp>
            <p:nvGrpSpPr>
              <p:cNvPr id="22" name="Group 106"/>
              <p:cNvGrpSpPr>
                <a:grpSpLocks/>
              </p:cNvGrpSpPr>
              <p:nvPr/>
            </p:nvGrpSpPr>
            <p:grpSpPr bwMode="auto">
              <a:xfrm>
                <a:off x="3803" y="850"/>
                <a:ext cx="372" cy="1197"/>
                <a:chOff x="3551" y="538"/>
                <a:chExt cx="372" cy="1197"/>
              </a:xfrm>
            </p:grpSpPr>
            <p:sp>
              <p:nvSpPr>
                <p:cNvPr id="40043" name="Oval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3551" y="973"/>
                  <a:ext cx="372" cy="37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0044" name="Line 108"/>
                <p:cNvSpPr>
                  <a:spLocks noChangeShapeType="1"/>
                </p:cNvSpPr>
                <p:nvPr/>
              </p:nvSpPr>
              <p:spPr bwMode="auto">
                <a:xfrm flipH="1" flipV="1">
                  <a:off x="3739" y="1351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arrow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045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3732" y="538"/>
                  <a:ext cx="0" cy="4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arrow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0046" name="Text Box 110"/>
              <p:cNvSpPr txBox="1">
                <a:spLocks noChangeArrowheads="1"/>
              </p:cNvSpPr>
              <p:nvPr/>
            </p:nvSpPr>
            <p:spPr bwMode="auto">
              <a:xfrm>
                <a:off x="3840" y="1334"/>
                <a:ext cx="31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altLang="zh-CN" b="0" i="1">
                    <a:latin typeface="Times New Roman" pitchFamily="18" charset="0"/>
                  </a:rPr>
                  <a:t>-g</a:t>
                </a:r>
                <a:r>
                  <a:rPr lang="en-US" altLang="zh-CN" b="0" i="1" baseline="-25000">
                    <a:latin typeface="Times New Roman" pitchFamily="18" charset="0"/>
                  </a:rPr>
                  <a:t>r</a:t>
                </a:r>
                <a:r>
                  <a:rPr lang="en-US" altLang="zh-CN" b="0" baseline="-25000">
                    <a:latin typeface="Times New Roman" pitchFamily="18" charset="0"/>
                  </a:rPr>
                  <a:t>-1</a:t>
                </a:r>
              </a:p>
            </p:txBody>
          </p:sp>
        </p:grpSp>
        <p:grpSp>
          <p:nvGrpSpPr>
            <p:cNvPr id="23" name="Group 111"/>
            <p:cNvGrpSpPr>
              <a:grpSpLocks noChangeAspect="1"/>
            </p:cNvGrpSpPr>
            <p:nvPr/>
          </p:nvGrpSpPr>
          <p:grpSpPr bwMode="auto">
            <a:xfrm>
              <a:off x="393" y="1707"/>
              <a:ext cx="256" cy="256"/>
              <a:chOff x="2568" y="3577"/>
              <a:chExt cx="595" cy="596"/>
            </a:xfrm>
          </p:grpSpPr>
          <p:sp>
            <p:nvSpPr>
              <p:cNvPr id="40048" name="Oval 112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049" name="Line 113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50" name="Line 114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0051" name="Text Box 115"/>
            <p:cNvSpPr txBox="1">
              <a:spLocks noChangeArrowheads="1"/>
            </p:cNvSpPr>
            <p:nvPr/>
          </p:nvSpPr>
          <p:spPr bwMode="auto">
            <a:xfrm>
              <a:off x="2109" y="3430"/>
              <a:ext cx="20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zh-CN" altLang="en-US">
                  <a:latin typeface="Times New Roman" pitchFamily="18" charset="0"/>
                </a:rPr>
                <a:t>乘</a:t>
              </a:r>
              <a:r>
                <a:rPr lang="en-US" altLang="zh-CN" i="1">
                  <a:latin typeface="Times New Roman" pitchFamily="18" charset="0"/>
                </a:rPr>
                <a:t>H</a:t>
              </a:r>
              <a:r>
                <a:rPr lang="en-US" altLang="zh-CN">
                  <a:latin typeface="Times New Roman" pitchFamily="18" charset="0"/>
                </a:rPr>
                <a:t>(</a:t>
              </a:r>
              <a:r>
                <a:rPr lang="en-US" altLang="zh-CN" i="1">
                  <a:latin typeface="Times New Roman" pitchFamily="18" charset="0"/>
                </a:rPr>
                <a:t>x</a:t>
              </a:r>
              <a:r>
                <a:rPr lang="en-US" altLang="zh-CN">
                  <a:latin typeface="Times New Roman" pitchFamily="18" charset="0"/>
                </a:rPr>
                <a:t>), </a:t>
              </a:r>
              <a:r>
                <a:rPr lang="zh-CN" altLang="en-US">
                  <a:latin typeface="Times New Roman" pitchFamily="18" charset="0"/>
                </a:rPr>
                <a:t>除</a:t>
              </a:r>
              <a:r>
                <a:rPr lang="en-US" altLang="zh-CN" i="1">
                  <a:latin typeface="Times New Roman" pitchFamily="18" charset="0"/>
                </a:rPr>
                <a:t>g</a:t>
              </a:r>
              <a:r>
                <a:rPr lang="en-US" altLang="zh-CN">
                  <a:latin typeface="Times New Roman" pitchFamily="18" charset="0"/>
                </a:rPr>
                <a:t>(</a:t>
              </a:r>
              <a:r>
                <a:rPr lang="en-US" altLang="zh-CN" i="1">
                  <a:latin typeface="Times New Roman" pitchFamily="18" charset="0"/>
                </a:rPr>
                <a:t>x</a:t>
              </a:r>
              <a:r>
                <a:rPr lang="en-US" altLang="zh-CN">
                  <a:latin typeface="Times New Roman" pitchFamily="18" charset="0"/>
                </a:rPr>
                <a:t>)</a:t>
              </a:r>
              <a:r>
                <a:rPr lang="zh-CN" altLang="en-US">
                  <a:latin typeface="Times New Roman" pitchFamily="18" charset="0"/>
                </a:rPr>
                <a:t>运算电路</a:t>
              </a:r>
            </a:p>
          </p:txBody>
        </p:sp>
      </p:grpSp>
      <p:sp>
        <p:nvSpPr>
          <p:cNvPr id="40052" name="Rectangle 116"/>
          <p:cNvSpPr>
            <a:spLocks noChangeArrowheads="1"/>
          </p:cNvSpPr>
          <p:nvPr/>
        </p:nvSpPr>
        <p:spPr bwMode="auto">
          <a:xfrm>
            <a:off x="1476375" y="188913"/>
            <a:ext cx="6335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600">
                <a:solidFill>
                  <a:srgbClr val="FF0000"/>
                </a:solidFill>
              </a:rPr>
              <a:t>多项式相乘相除电路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多项式相乘相除电路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当</a:t>
            </a:r>
            <a:r>
              <a:rPr lang="en-US" altLang="zh-CN" i="1"/>
              <a:t>H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</a:t>
            </a:r>
            <a:r>
              <a:rPr lang="zh-CN" altLang="en-US"/>
              <a:t>、</a:t>
            </a:r>
            <a:r>
              <a:rPr lang="en-US" altLang="zh-CN" i="1"/>
              <a:t>G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</a:t>
            </a:r>
            <a:r>
              <a:rPr lang="zh-CN" altLang="en-US"/>
              <a:t>次数不同时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187450" y="1989138"/>
          <a:ext cx="2519363" cy="596900"/>
        </p:xfrm>
        <a:graphic>
          <a:graphicData uri="http://schemas.openxmlformats.org/presentationml/2006/ole">
            <p:oleObj spid="_x0000_s33794" name="Equation" r:id="rId3" imgW="926698" imgH="215806" progId="Equation.DSMT4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3995738" y="1989138"/>
          <a:ext cx="1944687" cy="558800"/>
        </p:xfrm>
        <a:graphic>
          <a:graphicData uri="http://schemas.openxmlformats.org/presentationml/2006/ole">
            <p:oleObj spid="_x0000_s33795" name="Equation" r:id="rId4" imgW="761669" imgH="215806" progId="Equation.DSMT4">
              <p:embed/>
            </p:oleObj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6227763" y="1989138"/>
          <a:ext cx="2447925" cy="581025"/>
        </p:xfrm>
        <a:graphic>
          <a:graphicData uri="http://schemas.openxmlformats.org/presentationml/2006/ole">
            <p:oleObj spid="_x0000_s33796" name="Equation" r:id="rId5" imgW="926698" imgH="215806" progId="Equation.DSMT4">
              <p:embed/>
            </p:oleObj>
          </a:graphicData>
        </a:graphic>
      </p:graphicFrame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3538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628900" y="3933825"/>
            <a:ext cx="5048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547813" y="39338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CN" altLang="en-US"/>
              <a:t>＋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7237413" y="3933825"/>
            <a:ext cx="5048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72" name="Oval 12"/>
          <p:cNvSpPr>
            <a:spLocks noChangeArrowheads="1"/>
          </p:cNvSpPr>
          <p:nvPr/>
        </p:nvSpPr>
        <p:spPr bwMode="auto">
          <a:xfrm>
            <a:off x="3779838" y="39338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CN" altLang="en-US"/>
              <a:t>＋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4860925" y="3933825"/>
            <a:ext cx="5048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74" name="Oval 14"/>
          <p:cNvSpPr>
            <a:spLocks noChangeArrowheads="1"/>
          </p:cNvSpPr>
          <p:nvPr/>
        </p:nvSpPr>
        <p:spPr bwMode="auto">
          <a:xfrm>
            <a:off x="6084888" y="39338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CN" altLang="en-US"/>
              <a:t>＋</a:t>
            </a:r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979613" y="41497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3132138" y="41497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4211638" y="41497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5364163" y="41497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6516688" y="414972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1692275" y="5373688"/>
            <a:ext cx="460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 flipV="1">
            <a:off x="630078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 flipV="1">
            <a:off x="1692275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971550" y="537368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7740650" y="41497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 flipV="1">
            <a:off x="8101013" y="32131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>
            <a:off x="8101013" y="32131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 flipH="1">
            <a:off x="3995738" y="3213100"/>
            <a:ext cx="410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>
            <a:off x="3995738" y="321310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 flipH="1">
            <a:off x="1692275" y="3213100"/>
            <a:ext cx="2303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0990" name="Line 30"/>
          <p:cNvSpPr>
            <a:spLocks noChangeShapeType="1"/>
          </p:cNvSpPr>
          <p:nvPr/>
        </p:nvSpPr>
        <p:spPr bwMode="auto">
          <a:xfrm>
            <a:off x="1692275" y="321310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755650" y="5516563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输入</a:t>
            </a:r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7885113" y="2636838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输出</a:t>
            </a:r>
          </a:p>
        </p:txBody>
      </p:sp>
      <p:sp>
        <p:nvSpPr>
          <p:cNvPr id="40993" name="Text Box 33"/>
          <p:cNvSpPr txBox="1">
            <a:spLocks noChangeArrowheads="1"/>
          </p:cNvSpPr>
          <p:nvPr/>
        </p:nvSpPr>
        <p:spPr bwMode="auto">
          <a:xfrm>
            <a:off x="1763713" y="4868863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Times New Roman" pitchFamily="18" charset="0"/>
              </a:rPr>
              <a:t>1</a:t>
            </a:r>
          </a:p>
        </p:txBody>
      </p:sp>
      <p:sp>
        <p:nvSpPr>
          <p:cNvPr id="40994" name="Text Box 34"/>
          <p:cNvSpPr txBox="1">
            <a:spLocks noChangeArrowheads="1"/>
          </p:cNvSpPr>
          <p:nvPr/>
        </p:nvSpPr>
        <p:spPr bwMode="auto">
          <a:xfrm>
            <a:off x="5795963" y="494188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baseline="30000">
                <a:latin typeface="Times New Roman" pitchFamily="18" charset="0"/>
              </a:rPr>
              <a:t>2</a:t>
            </a:r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1331913" y="3357563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Times New Roman" pitchFamily="18" charset="0"/>
              </a:rPr>
              <a:t>1</a:t>
            </a:r>
          </a:p>
        </p:txBody>
      </p:sp>
      <p:sp>
        <p:nvSpPr>
          <p:cNvPr id="40996" name="Text Box 36"/>
          <p:cNvSpPr txBox="1">
            <a:spLocks noChangeArrowheads="1"/>
          </p:cNvSpPr>
          <p:nvPr/>
        </p:nvSpPr>
        <p:spPr bwMode="auto">
          <a:xfrm>
            <a:off x="7451725" y="33575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baseline="30000">
                <a:latin typeface="Times New Roman" pitchFamily="18" charset="0"/>
              </a:rPr>
              <a:t>3</a:t>
            </a:r>
          </a:p>
        </p:txBody>
      </p:sp>
      <p:sp>
        <p:nvSpPr>
          <p:cNvPr id="40997" name="Text Box 37"/>
          <p:cNvSpPr txBox="1">
            <a:spLocks noChangeArrowheads="1"/>
          </p:cNvSpPr>
          <p:nvPr/>
        </p:nvSpPr>
        <p:spPr bwMode="auto">
          <a:xfrm>
            <a:off x="3348038" y="3357563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latin typeface="Times New Roman" pitchFamily="18" charset="0"/>
              </a:rPr>
              <a:t>x</a:t>
            </a:r>
            <a:endParaRPr lang="en-US" altLang="zh-CN" baseline="30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循环码编码电路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8147050" cy="5184775"/>
          </a:xfrm>
        </p:spPr>
        <p:txBody>
          <a:bodyPr/>
          <a:lstStyle/>
          <a:p>
            <a:r>
              <a:rPr lang="zh-CN" altLang="en-US"/>
              <a:t>循环码编码电路</a:t>
            </a:r>
            <a:endParaRPr lang="zh-CN" altLang="en-US" i="1">
              <a:solidFill>
                <a:schemeClr val="accent2"/>
              </a:solidFill>
            </a:endParaRPr>
          </a:p>
          <a:p>
            <a:endParaRPr lang="zh-CN" altLang="en-US" sz="2400" i="1">
              <a:solidFill>
                <a:schemeClr val="accent2"/>
              </a:solidFill>
            </a:endParaRPr>
          </a:p>
          <a:p>
            <a:endParaRPr lang="zh-CN" altLang="en-US" sz="2400" i="1">
              <a:solidFill>
                <a:schemeClr val="accent2"/>
              </a:solidFill>
            </a:endParaRPr>
          </a:p>
          <a:p>
            <a:endParaRPr lang="zh-CN" altLang="en-US" sz="2400" i="1">
              <a:solidFill>
                <a:schemeClr val="accent2"/>
              </a:solidFill>
            </a:endParaRPr>
          </a:p>
          <a:p>
            <a:endParaRPr lang="zh-CN" altLang="en-US" sz="2400" i="1">
              <a:solidFill>
                <a:schemeClr val="accent2"/>
              </a:solidFill>
            </a:endParaRPr>
          </a:p>
          <a:p>
            <a:endParaRPr lang="zh-CN" altLang="en-US" sz="2400" i="1">
              <a:solidFill>
                <a:schemeClr val="accent2"/>
              </a:solidFill>
            </a:endParaRPr>
          </a:p>
          <a:p>
            <a:r>
              <a:rPr lang="en-US" altLang="zh-CN" i="1"/>
              <a:t>n</a:t>
            </a:r>
            <a:r>
              <a:rPr lang="en-US" altLang="zh-CN"/>
              <a:t>-</a:t>
            </a:r>
            <a:r>
              <a:rPr lang="en-US" altLang="zh-CN" i="1"/>
              <a:t>k</a:t>
            </a:r>
            <a:r>
              <a:rPr lang="en-US" altLang="zh-CN"/>
              <a:t> </a:t>
            </a:r>
            <a:r>
              <a:rPr lang="zh-CN" altLang="en-US"/>
              <a:t>级编码器</a:t>
            </a:r>
          </a:p>
          <a:p>
            <a:pPr lvl="1"/>
            <a:r>
              <a:rPr lang="zh-CN" altLang="en-US" b="1"/>
              <a:t>基本原理：利用生成多项式</a:t>
            </a:r>
            <a:r>
              <a:rPr lang="en-US" altLang="zh-CN" b="1" i="1"/>
              <a:t>g</a:t>
            </a:r>
            <a:r>
              <a:rPr lang="en-US" altLang="zh-CN" b="1"/>
              <a:t>(x)</a:t>
            </a:r>
          </a:p>
          <a:p>
            <a:pPr lvl="1"/>
            <a:r>
              <a:rPr lang="zh-CN" altLang="en-US" b="1"/>
              <a:t>若要求编成</a:t>
            </a:r>
            <a:r>
              <a:rPr lang="zh-CN" altLang="en-US" b="1">
                <a:solidFill>
                  <a:srgbClr val="FF0000"/>
                </a:solidFill>
              </a:rPr>
              <a:t>非系统码</a:t>
            </a:r>
            <a:r>
              <a:rPr lang="zh-CN" altLang="en-US" b="1"/>
              <a:t>形式，则利用</a:t>
            </a:r>
            <a:r>
              <a:rPr lang="zh-CN" altLang="en-US" b="1">
                <a:solidFill>
                  <a:srgbClr val="FF0000"/>
                </a:solidFill>
              </a:rPr>
              <a:t>乘法电路</a:t>
            </a:r>
          </a:p>
          <a:p>
            <a:pPr lvl="1"/>
            <a:r>
              <a:rPr lang="zh-CN" altLang="en-US" b="1"/>
              <a:t>若要求编成</a:t>
            </a:r>
            <a:r>
              <a:rPr lang="zh-CN" altLang="en-US" b="1">
                <a:solidFill>
                  <a:srgbClr val="FF0000"/>
                </a:solidFill>
              </a:rPr>
              <a:t>系统码</a:t>
            </a:r>
            <a:r>
              <a:rPr lang="zh-CN" altLang="en-US" b="1"/>
              <a:t>形式，则利用</a:t>
            </a:r>
            <a:r>
              <a:rPr lang="zh-CN" altLang="en-US" b="1">
                <a:solidFill>
                  <a:srgbClr val="FF0000"/>
                </a:solidFill>
              </a:rPr>
              <a:t>除法电路</a:t>
            </a:r>
          </a:p>
          <a:p>
            <a:endParaRPr lang="en-US" altLang="zh-CN" sz="2400">
              <a:solidFill>
                <a:schemeClr val="tx1"/>
              </a:solidFill>
            </a:endParaRP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39750" y="2060575"/>
          <a:ext cx="7921625" cy="1262063"/>
        </p:xfrm>
        <a:graphic>
          <a:graphicData uri="http://schemas.openxmlformats.org/presentationml/2006/ole">
            <p:oleObj spid="_x0000_s34818" name="Equation" r:id="rId3" imgW="3746160" imgH="596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60350"/>
            <a:ext cx="6335713" cy="685800"/>
          </a:xfrm>
        </p:spPr>
        <p:txBody>
          <a:bodyPr/>
          <a:lstStyle/>
          <a:p>
            <a:r>
              <a:rPr lang="en-US" altLang="zh-CN" i="1"/>
              <a:t>n-k</a:t>
            </a:r>
            <a:r>
              <a:rPr lang="zh-CN" altLang="en-US"/>
              <a:t>级乘法电路</a:t>
            </a:r>
            <a:r>
              <a:rPr lang="en-US" altLang="zh-CN"/>
              <a:t>(</a:t>
            </a:r>
            <a:r>
              <a:rPr lang="zh-CN" altLang="en-US"/>
              <a:t>非系统码形式</a:t>
            </a:r>
            <a:r>
              <a:rPr lang="en-US" altLang="zh-CN"/>
              <a:t>)</a:t>
            </a:r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>
            <p:ph idx="1"/>
          </p:nvPr>
        </p:nvGraphicFramePr>
        <p:xfrm>
          <a:off x="611188" y="2492375"/>
          <a:ext cx="7816850" cy="3006725"/>
        </p:xfrm>
        <a:graphic>
          <a:graphicData uri="http://schemas.openxmlformats.org/presentationml/2006/ole">
            <p:oleObj spid="_x0000_s35842" name="公式" r:id="rId3" imgW="3504960" imgH="825480" progId="Equation.3">
              <p:embed/>
            </p:oleObj>
          </a:graphicData>
        </a:graphic>
      </p:graphicFrame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57200" y="1196975"/>
            <a:ext cx="814705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4"/>
              </a:buBlip>
            </a:pPr>
            <a:r>
              <a:rPr lang="zh-CN" altLang="en-US" sz="2800">
                <a:solidFill>
                  <a:srgbClr val="0000FF"/>
                </a:solidFill>
              </a:rPr>
              <a:t>取</a:t>
            </a:r>
            <a:r>
              <a:rPr lang="en-US" altLang="zh-CN" sz="2800" i="1">
                <a:solidFill>
                  <a:srgbClr val="0000FF"/>
                </a:solidFill>
              </a:rPr>
              <a:t>g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), </a:t>
            </a:r>
            <a:r>
              <a:rPr lang="en-US" altLang="zh-CN" sz="2800" i="1">
                <a:solidFill>
                  <a:srgbClr val="0000FF"/>
                </a:solidFill>
              </a:rPr>
              <a:t>xg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), …, 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 i="1" baseline="30000">
                <a:solidFill>
                  <a:srgbClr val="0000FF"/>
                </a:solidFill>
              </a:rPr>
              <a:t>k-</a:t>
            </a:r>
            <a:r>
              <a:rPr lang="en-US" altLang="zh-CN" sz="2800" baseline="30000">
                <a:solidFill>
                  <a:srgbClr val="0000FF"/>
                </a:solidFill>
              </a:rPr>
              <a:t>1</a:t>
            </a:r>
            <a:r>
              <a:rPr lang="en-US" altLang="zh-CN" sz="2800" i="1">
                <a:solidFill>
                  <a:srgbClr val="0000FF"/>
                </a:solidFill>
              </a:rPr>
              <a:t>g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</a:t>
            </a:r>
            <a:r>
              <a:rPr lang="zh-CN" altLang="en-US" sz="2800">
                <a:solidFill>
                  <a:srgbClr val="0000FF"/>
                </a:solidFill>
              </a:rPr>
              <a:t>的系数可构成生成矩阵</a:t>
            </a:r>
            <a:r>
              <a:rPr lang="en-US" altLang="zh-CN" sz="2800" i="1">
                <a:solidFill>
                  <a:srgbClr val="0000FF"/>
                </a:solidFill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Rectangle 2"/>
          <p:cNvGraphicFramePr>
            <a:graphicFrameLocks/>
          </p:cNvGraphicFramePr>
          <p:nvPr>
            <p:ph sz="half" idx="1"/>
          </p:nvPr>
        </p:nvGraphicFramePr>
        <p:xfrm>
          <a:off x="457200" y="2189163"/>
          <a:ext cx="4033838" cy="3200400"/>
        </p:xfrm>
        <a:graphic>
          <a:graphicData uri="http://schemas.openxmlformats.org/presentationml/2006/ole">
            <p:oleObj spid="_x0000_s36866" name="公式" r:id="rId3" imgW="0" imgH="0" progId="Equation.3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1187450" y="2133600"/>
          <a:ext cx="6003925" cy="4252913"/>
        </p:xfrm>
        <a:graphic>
          <a:graphicData uri="http://schemas.openxmlformats.org/presentationml/2006/ole">
            <p:oleObj spid="_x0000_s36867" name="公式" r:id="rId4" imgW="2145960" imgH="1206360" progId="Equation.3">
              <p:embed/>
            </p:oleObj>
          </a:graphicData>
        </a:graphic>
      </p:graphicFrame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1476375" y="260350"/>
            <a:ext cx="6335713" cy="685800"/>
          </a:xfrm>
          <a:noFill/>
          <a:ln/>
        </p:spPr>
        <p:txBody>
          <a:bodyPr/>
          <a:lstStyle/>
          <a:p>
            <a:r>
              <a:rPr lang="en-US" altLang="zh-CN" i="1"/>
              <a:t>n-k</a:t>
            </a:r>
            <a:r>
              <a:rPr lang="zh-CN" altLang="en-US"/>
              <a:t>级乘法电路</a:t>
            </a:r>
            <a:r>
              <a:rPr lang="en-US" altLang="zh-CN"/>
              <a:t>(</a:t>
            </a:r>
            <a:r>
              <a:rPr lang="zh-CN" altLang="en-US"/>
              <a:t>非系统码形式</a:t>
            </a:r>
            <a:r>
              <a:rPr lang="en-US" altLang="zh-CN"/>
              <a:t>)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57200" y="1196975"/>
            <a:ext cx="814705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5"/>
              </a:buBlip>
            </a:pPr>
            <a:r>
              <a:rPr lang="zh-CN" altLang="en-US" sz="2800">
                <a:solidFill>
                  <a:srgbClr val="0000FF"/>
                </a:solidFill>
              </a:rPr>
              <a:t>若信息序列 </a:t>
            </a:r>
            <a:r>
              <a:rPr lang="en-US" altLang="zh-CN" sz="2800" i="1">
                <a:solidFill>
                  <a:srgbClr val="0000FF"/>
                </a:solidFill>
              </a:rPr>
              <a:t>m</a:t>
            </a:r>
            <a:r>
              <a:rPr lang="en-US" altLang="zh-CN" sz="2800">
                <a:solidFill>
                  <a:srgbClr val="0000FF"/>
                </a:solidFill>
              </a:rPr>
              <a:t>=(</a:t>
            </a:r>
            <a:r>
              <a:rPr lang="en-US" altLang="zh-CN" sz="2800" i="1">
                <a:solidFill>
                  <a:srgbClr val="0000FF"/>
                </a:solidFill>
              </a:rPr>
              <a:t>m</a:t>
            </a:r>
            <a:r>
              <a:rPr lang="en-US" altLang="zh-CN" sz="2800" i="1" baseline="-25000">
                <a:solidFill>
                  <a:srgbClr val="0000FF"/>
                </a:solidFill>
              </a:rPr>
              <a:t>k</a:t>
            </a:r>
            <a:r>
              <a:rPr lang="en-US" altLang="zh-CN" sz="2800" baseline="-25000">
                <a:solidFill>
                  <a:srgbClr val="0000FF"/>
                </a:solidFill>
              </a:rPr>
              <a:t>-1</a:t>
            </a:r>
            <a:r>
              <a:rPr lang="en-US" altLang="zh-CN" sz="2800">
                <a:solidFill>
                  <a:srgbClr val="0000FF"/>
                </a:solidFill>
              </a:rPr>
              <a:t>, </a:t>
            </a:r>
            <a:r>
              <a:rPr lang="en-US" altLang="zh-CN" sz="2800" i="1">
                <a:solidFill>
                  <a:srgbClr val="0000FF"/>
                </a:solidFill>
              </a:rPr>
              <a:t>m</a:t>
            </a:r>
            <a:r>
              <a:rPr lang="en-US" altLang="zh-CN" sz="2800" i="1" baseline="-25000">
                <a:solidFill>
                  <a:srgbClr val="0000FF"/>
                </a:solidFill>
              </a:rPr>
              <a:t>k</a:t>
            </a:r>
            <a:r>
              <a:rPr lang="en-US" altLang="zh-CN" sz="2800" baseline="-25000">
                <a:solidFill>
                  <a:srgbClr val="0000FF"/>
                </a:solidFill>
              </a:rPr>
              <a:t>-2</a:t>
            </a:r>
            <a:r>
              <a:rPr lang="en-US" altLang="zh-CN" sz="2800">
                <a:solidFill>
                  <a:srgbClr val="0000FF"/>
                </a:solidFill>
              </a:rPr>
              <a:t>, …, </a:t>
            </a:r>
            <a:r>
              <a:rPr lang="en-US" altLang="zh-CN" sz="2800" i="1">
                <a:solidFill>
                  <a:srgbClr val="0000FF"/>
                </a:solidFill>
              </a:rPr>
              <a:t>m</a:t>
            </a:r>
            <a:r>
              <a:rPr lang="en-US" altLang="zh-CN" sz="2800" baseline="-25000">
                <a:solidFill>
                  <a:srgbClr val="0000FF"/>
                </a:solidFill>
              </a:rPr>
              <a:t>0</a:t>
            </a:r>
            <a:r>
              <a:rPr lang="en-US" altLang="zh-CN" sz="2800">
                <a:solidFill>
                  <a:srgbClr val="0000FF"/>
                </a:solidFill>
              </a:rPr>
              <a:t>),</a:t>
            </a:r>
            <a:r>
              <a:rPr lang="zh-CN" altLang="en-US" sz="2800">
                <a:solidFill>
                  <a:srgbClr val="0000FF"/>
                </a:solidFill>
              </a:rPr>
              <a:t>则</a:t>
            </a:r>
            <a:r>
              <a:rPr lang="en-US" altLang="zh-CN" sz="2800" i="1">
                <a:solidFill>
                  <a:srgbClr val="0000FF"/>
                </a:solidFill>
              </a:rPr>
              <a:t>mG</a:t>
            </a:r>
            <a:r>
              <a:rPr lang="zh-CN" altLang="en-US" sz="2800">
                <a:solidFill>
                  <a:srgbClr val="0000FF"/>
                </a:solidFill>
              </a:rPr>
              <a:t>对应的</a:t>
            </a:r>
            <a:r>
              <a:rPr lang="en-US" altLang="zh-CN" sz="2800" i="1">
                <a:solidFill>
                  <a:srgbClr val="0000FF"/>
                </a:solidFill>
              </a:rPr>
              <a:t>n</a:t>
            </a:r>
            <a:r>
              <a:rPr lang="zh-CN" altLang="en-US" sz="2800">
                <a:solidFill>
                  <a:srgbClr val="0000FF"/>
                </a:solidFill>
              </a:rPr>
              <a:t>维向量为：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5"/>
              </a:buBlip>
            </a:pPr>
            <a:endParaRPr lang="zh-CN" altLang="en-US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5"/>
              </a:buBlip>
            </a:pPr>
            <a:endParaRPr lang="zh-CN" altLang="en-US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5"/>
              </a:buBlip>
            </a:pPr>
            <a:endParaRPr lang="zh-CN" altLang="en-US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5"/>
              </a:buBlip>
            </a:pPr>
            <a:endParaRPr lang="zh-CN" altLang="en-US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5"/>
              </a:buBlip>
            </a:pPr>
            <a:endParaRPr lang="zh-CN" altLang="en-US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5"/>
              </a:buBlip>
            </a:pPr>
            <a:endParaRPr lang="zh-CN" altLang="en-US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5"/>
              </a:buBlip>
            </a:pPr>
            <a:endParaRPr lang="zh-CN" altLang="en-US" b="0">
              <a:solidFill>
                <a:srgbClr val="990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5"/>
              </a:buBlip>
            </a:pPr>
            <a:r>
              <a:rPr lang="zh-CN" altLang="en-US" sz="2800">
                <a:solidFill>
                  <a:srgbClr val="0000FF"/>
                </a:solidFill>
              </a:rPr>
              <a:t>该</a:t>
            </a:r>
            <a:r>
              <a:rPr lang="en-US" altLang="zh-CN" sz="2800" i="1">
                <a:solidFill>
                  <a:srgbClr val="0000FF"/>
                </a:solidFill>
              </a:rPr>
              <a:t>n</a:t>
            </a:r>
            <a:r>
              <a:rPr lang="zh-CN" altLang="en-US" sz="2800">
                <a:solidFill>
                  <a:srgbClr val="0000FF"/>
                </a:solidFill>
              </a:rPr>
              <a:t>维向量正是多项式</a:t>
            </a:r>
            <a:r>
              <a:rPr lang="en-US" altLang="zh-CN" sz="2800" i="1">
                <a:solidFill>
                  <a:srgbClr val="0000FF"/>
                </a:solidFill>
              </a:rPr>
              <a:t>m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</a:t>
            </a:r>
            <a:r>
              <a:rPr lang="en-US" altLang="zh-CN" sz="2800" i="1">
                <a:solidFill>
                  <a:srgbClr val="0000FF"/>
                </a:solidFill>
              </a:rPr>
              <a:t>g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</a:t>
            </a:r>
            <a:r>
              <a:rPr lang="zh-CN" altLang="en-US" sz="2800">
                <a:solidFill>
                  <a:srgbClr val="0000FF"/>
                </a:solidFill>
              </a:rPr>
              <a:t>的系数</a:t>
            </a:r>
            <a:endParaRPr lang="zh-CN" altLang="en-US" sz="2800" i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/>
          <p:cNvSpPr>
            <a:spLocks noChangeShapeType="1"/>
          </p:cNvSpPr>
          <p:nvPr/>
        </p:nvSpPr>
        <p:spPr bwMode="auto">
          <a:xfrm>
            <a:off x="4257675" y="1878013"/>
            <a:ext cx="6302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125" y="2767013"/>
            <a:ext cx="590550" cy="590550"/>
            <a:chOff x="3334" y="3039"/>
            <a:chExt cx="372" cy="372"/>
          </a:xfrm>
        </p:grpSpPr>
        <p:sp>
          <p:nvSpPr>
            <p:cNvPr id="45060" name="Oval 4"/>
            <p:cNvSpPr>
              <a:spLocks noChangeAspect="1" noChangeArrowheads="1"/>
            </p:cNvSpPr>
            <p:nvPr/>
          </p:nvSpPr>
          <p:spPr bwMode="auto">
            <a:xfrm>
              <a:off x="3334" y="3039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61" name="Text Box 5"/>
            <p:cNvSpPr txBox="1">
              <a:spLocks noChangeArrowheads="1"/>
            </p:cNvSpPr>
            <p:nvPr/>
          </p:nvSpPr>
          <p:spPr bwMode="auto">
            <a:xfrm>
              <a:off x="3389" y="3067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g</a:t>
              </a:r>
              <a:r>
                <a:rPr lang="en-US" altLang="zh-CN" b="0" baseline="-25000"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45062" name="Line 6"/>
          <p:cNvSpPr>
            <a:spLocks noChangeShapeType="1"/>
          </p:cNvSpPr>
          <p:nvPr/>
        </p:nvSpPr>
        <p:spPr bwMode="auto">
          <a:xfrm flipV="1">
            <a:off x="1044575" y="3341688"/>
            <a:ext cx="0" cy="820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1050" y="2681288"/>
            <a:ext cx="590550" cy="590550"/>
            <a:chOff x="3334" y="3039"/>
            <a:chExt cx="372" cy="372"/>
          </a:xfrm>
        </p:grpSpPr>
        <p:sp>
          <p:nvSpPr>
            <p:cNvPr id="45064" name="Oval 8"/>
            <p:cNvSpPr>
              <a:spLocks noChangeAspect="1" noChangeArrowheads="1"/>
            </p:cNvSpPr>
            <p:nvPr/>
          </p:nvSpPr>
          <p:spPr bwMode="auto">
            <a:xfrm>
              <a:off x="3334" y="3039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65" name="Text Box 9"/>
            <p:cNvSpPr txBox="1">
              <a:spLocks noChangeArrowheads="1"/>
            </p:cNvSpPr>
            <p:nvPr/>
          </p:nvSpPr>
          <p:spPr bwMode="auto">
            <a:xfrm>
              <a:off x="3389" y="3067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g</a:t>
              </a:r>
              <a:r>
                <a:rPr lang="en-US" altLang="zh-CN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45066" name="Line 10"/>
          <p:cNvSpPr>
            <a:spLocks noChangeShapeType="1"/>
          </p:cNvSpPr>
          <p:nvPr/>
        </p:nvSpPr>
        <p:spPr bwMode="auto">
          <a:xfrm flipV="1">
            <a:off x="2328863" y="3273425"/>
            <a:ext cx="0" cy="892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V="1">
            <a:off x="2328863" y="2032000"/>
            <a:ext cx="0" cy="658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489325" y="2684463"/>
            <a:ext cx="590550" cy="590550"/>
            <a:chOff x="3334" y="3039"/>
            <a:chExt cx="372" cy="372"/>
          </a:xfrm>
        </p:grpSpPr>
        <p:sp>
          <p:nvSpPr>
            <p:cNvPr id="45069" name="Oval 13"/>
            <p:cNvSpPr>
              <a:spLocks noChangeAspect="1" noChangeArrowheads="1"/>
            </p:cNvSpPr>
            <p:nvPr/>
          </p:nvSpPr>
          <p:spPr bwMode="auto">
            <a:xfrm>
              <a:off x="3334" y="3039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70" name="Text Box 14"/>
            <p:cNvSpPr txBox="1">
              <a:spLocks noChangeArrowheads="1"/>
            </p:cNvSpPr>
            <p:nvPr/>
          </p:nvSpPr>
          <p:spPr bwMode="auto">
            <a:xfrm>
              <a:off x="3389" y="3067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g</a:t>
              </a:r>
              <a:r>
                <a:rPr lang="en-US" altLang="zh-CN" b="0" baseline="-2500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45071" name="Line 15"/>
          <p:cNvSpPr>
            <a:spLocks noChangeShapeType="1"/>
          </p:cNvSpPr>
          <p:nvPr/>
        </p:nvSpPr>
        <p:spPr bwMode="auto">
          <a:xfrm flipV="1">
            <a:off x="3787775" y="3273425"/>
            <a:ext cx="0" cy="892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V="1">
            <a:off x="3787775" y="2090738"/>
            <a:ext cx="0" cy="585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5073" name="Oval 17"/>
          <p:cNvSpPr>
            <a:spLocks noChangeAspect="1" noChangeArrowheads="1"/>
          </p:cNvSpPr>
          <p:nvPr/>
        </p:nvSpPr>
        <p:spPr bwMode="auto">
          <a:xfrm>
            <a:off x="4557713" y="2655888"/>
            <a:ext cx="590550" cy="590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4530725" y="2706688"/>
            <a:ext cx="66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000" b="0" i="1">
                <a:latin typeface="Times New Roman" pitchFamily="18" charset="0"/>
              </a:rPr>
              <a:t>g</a:t>
            </a:r>
            <a:r>
              <a:rPr lang="en-US" altLang="zh-CN" sz="2000" b="0" i="1" baseline="-25000">
                <a:latin typeface="Times New Roman" pitchFamily="18" charset="0"/>
              </a:rPr>
              <a:t>n-k</a:t>
            </a:r>
            <a:r>
              <a:rPr lang="en-US" altLang="zh-CN" sz="2000" b="0" baseline="-25000">
                <a:latin typeface="Times New Roman" pitchFamily="18" charset="0"/>
              </a:rPr>
              <a:t>-2</a:t>
            </a:r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 flipV="1">
            <a:off x="4841875" y="3249613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 flipV="1">
            <a:off x="4856163" y="2062163"/>
            <a:ext cx="0" cy="585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056313" y="2711450"/>
            <a:ext cx="590550" cy="590550"/>
            <a:chOff x="3334" y="3039"/>
            <a:chExt cx="372" cy="372"/>
          </a:xfrm>
        </p:grpSpPr>
        <p:sp>
          <p:nvSpPr>
            <p:cNvPr id="45078" name="Oval 22"/>
            <p:cNvSpPr>
              <a:spLocks noChangeAspect="1" noChangeArrowheads="1"/>
            </p:cNvSpPr>
            <p:nvPr/>
          </p:nvSpPr>
          <p:spPr bwMode="auto">
            <a:xfrm>
              <a:off x="3334" y="3039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79" name="Text Box 23"/>
            <p:cNvSpPr txBox="1">
              <a:spLocks noChangeArrowheads="1"/>
            </p:cNvSpPr>
            <p:nvPr/>
          </p:nvSpPr>
          <p:spPr bwMode="auto">
            <a:xfrm>
              <a:off x="3389" y="3067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b</a:t>
              </a:r>
              <a:r>
                <a:rPr lang="en-US" altLang="zh-CN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45080" name="Line 24"/>
          <p:cNvSpPr>
            <a:spLocks noChangeShapeType="1"/>
          </p:cNvSpPr>
          <p:nvPr/>
        </p:nvSpPr>
        <p:spPr bwMode="auto">
          <a:xfrm flipV="1">
            <a:off x="6354763" y="3314700"/>
            <a:ext cx="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 flipV="1">
            <a:off x="6354763" y="2074863"/>
            <a:ext cx="0" cy="585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5082" name="Oval 26"/>
          <p:cNvSpPr>
            <a:spLocks noChangeAspect="1" noChangeArrowheads="1"/>
          </p:cNvSpPr>
          <p:nvPr/>
        </p:nvSpPr>
        <p:spPr bwMode="auto">
          <a:xfrm>
            <a:off x="6056313" y="2711450"/>
            <a:ext cx="590550" cy="590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6029325" y="2762250"/>
            <a:ext cx="66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000" b="0" i="1">
                <a:latin typeface="Times New Roman" pitchFamily="18" charset="0"/>
              </a:rPr>
              <a:t>g</a:t>
            </a:r>
            <a:r>
              <a:rPr lang="en-US" altLang="zh-CN" sz="2000" b="0" i="1" baseline="-25000">
                <a:latin typeface="Times New Roman" pitchFamily="18" charset="0"/>
              </a:rPr>
              <a:t>n-k</a:t>
            </a:r>
            <a:r>
              <a:rPr lang="en-US" altLang="zh-CN" sz="2000" b="0" baseline="-25000">
                <a:latin typeface="Times New Roman" pitchFamily="18" charset="0"/>
              </a:rPr>
              <a:t>-1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7497763" y="2773363"/>
            <a:ext cx="590550" cy="590550"/>
            <a:chOff x="3334" y="3039"/>
            <a:chExt cx="372" cy="372"/>
          </a:xfrm>
        </p:grpSpPr>
        <p:sp>
          <p:nvSpPr>
            <p:cNvPr id="45085" name="Oval 29"/>
            <p:cNvSpPr>
              <a:spLocks noChangeAspect="1" noChangeArrowheads="1"/>
            </p:cNvSpPr>
            <p:nvPr/>
          </p:nvSpPr>
          <p:spPr bwMode="auto">
            <a:xfrm>
              <a:off x="3334" y="3039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86" name="Text Box 30"/>
            <p:cNvSpPr txBox="1">
              <a:spLocks noChangeArrowheads="1"/>
            </p:cNvSpPr>
            <p:nvPr/>
          </p:nvSpPr>
          <p:spPr bwMode="auto">
            <a:xfrm>
              <a:off x="3389" y="3067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b</a:t>
              </a:r>
              <a:r>
                <a:rPr lang="en-US" altLang="zh-CN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45087" name="Line 31"/>
          <p:cNvSpPr>
            <a:spLocks noChangeShapeType="1"/>
          </p:cNvSpPr>
          <p:nvPr/>
        </p:nvSpPr>
        <p:spPr bwMode="auto">
          <a:xfrm flipV="1">
            <a:off x="7796213" y="3376613"/>
            <a:ext cx="0" cy="820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5088" name="Line 32"/>
          <p:cNvSpPr>
            <a:spLocks noChangeShapeType="1"/>
          </p:cNvSpPr>
          <p:nvPr/>
        </p:nvSpPr>
        <p:spPr bwMode="auto">
          <a:xfrm flipV="1">
            <a:off x="7796213" y="2065338"/>
            <a:ext cx="0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5089" name="Oval 33"/>
          <p:cNvSpPr>
            <a:spLocks noChangeAspect="1" noChangeArrowheads="1"/>
          </p:cNvSpPr>
          <p:nvPr/>
        </p:nvSpPr>
        <p:spPr bwMode="auto">
          <a:xfrm>
            <a:off x="7497763" y="2773363"/>
            <a:ext cx="590550" cy="590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5090" name="Text Box 34"/>
          <p:cNvSpPr txBox="1">
            <a:spLocks noChangeArrowheads="1"/>
          </p:cNvSpPr>
          <p:nvPr/>
        </p:nvSpPr>
        <p:spPr bwMode="auto">
          <a:xfrm>
            <a:off x="7499350" y="2774950"/>
            <a:ext cx="59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b="0" i="1">
                <a:latin typeface="Times New Roman" pitchFamily="18" charset="0"/>
              </a:rPr>
              <a:t>g</a:t>
            </a:r>
            <a:r>
              <a:rPr lang="en-US" altLang="zh-CN" b="0" i="1" baseline="-25000">
                <a:latin typeface="Times New Roman" pitchFamily="18" charset="0"/>
              </a:rPr>
              <a:t>n-k</a:t>
            </a:r>
          </a:p>
        </p:txBody>
      </p:sp>
      <p:sp>
        <p:nvSpPr>
          <p:cNvPr id="45091" name="Line 35"/>
          <p:cNvSpPr>
            <a:spLocks noChangeShapeType="1"/>
          </p:cNvSpPr>
          <p:nvPr/>
        </p:nvSpPr>
        <p:spPr bwMode="auto">
          <a:xfrm>
            <a:off x="476250" y="4194175"/>
            <a:ext cx="944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7808913" y="1268413"/>
            <a:ext cx="1335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 b="0">
                <a:latin typeface="Times New Roman" pitchFamily="18" charset="0"/>
              </a:rPr>
              <a:t>输出</a:t>
            </a:r>
            <a:r>
              <a:rPr lang="en-US" altLang="zh-CN" b="0" i="1">
                <a:latin typeface="Times New Roman" pitchFamily="18" charset="0"/>
              </a:rPr>
              <a:t>C</a:t>
            </a:r>
            <a:r>
              <a:rPr lang="en-US" altLang="zh-CN" b="0">
                <a:latin typeface="Times New Roman" pitchFamily="18" charset="0"/>
              </a:rPr>
              <a:t>(</a:t>
            </a:r>
            <a:r>
              <a:rPr lang="en-US" altLang="zh-CN" b="0" i="1">
                <a:latin typeface="Times New Roman" pitchFamily="18" charset="0"/>
              </a:rPr>
              <a:t>x</a:t>
            </a:r>
            <a:r>
              <a:rPr lang="en-US" altLang="zh-CN" b="0">
                <a:latin typeface="Times New Roman" pitchFamily="18" charset="0"/>
              </a:rPr>
              <a:t>)</a:t>
            </a:r>
          </a:p>
        </p:txBody>
      </p:sp>
      <p:sp>
        <p:nvSpPr>
          <p:cNvPr id="45093" name="Text Box 37"/>
          <p:cNvSpPr txBox="1">
            <a:spLocks noChangeArrowheads="1"/>
          </p:cNvSpPr>
          <p:nvPr/>
        </p:nvSpPr>
        <p:spPr bwMode="auto">
          <a:xfrm>
            <a:off x="206375" y="3698875"/>
            <a:ext cx="1168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zh-CN" altLang="en-US" b="0">
                <a:latin typeface="Times New Roman" pitchFamily="18" charset="0"/>
              </a:rPr>
              <a:t>输入</a:t>
            </a:r>
            <a:r>
              <a:rPr lang="en-US" altLang="zh-CN" b="0" i="1">
                <a:latin typeface="Times New Roman" pitchFamily="18" charset="0"/>
              </a:rPr>
              <a:t>m</a:t>
            </a:r>
            <a:r>
              <a:rPr lang="en-US" altLang="zh-CN" b="0">
                <a:latin typeface="Times New Roman" pitchFamily="18" charset="0"/>
              </a:rPr>
              <a:t>(</a:t>
            </a:r>
            <a:r>
              <a:rPr lang="en-US" altLang="zh-CN" b="0" i="1">
                <a:latin typeface="Times New Roman" pitchFamily="18" charset="0"/>
              </a:rPr>
              <a:t>x</a:t>
            </a:r>
            <a:r>
              <a:rPr lang="en-US" altLang="zh-CN" b="0">
                <a:latin typeface="Times New Roman" pitchFamily="18" charset="0"/>
              </a:rPr>
              <a:t>)</a:t>
            </a:r>
          </a:p>
        </p:txBody>
      </p:sp>
      <p:sp>
        <p:nvSpPr>
          <p:cNvPr id="45094" name="Text Box 38"/>
          <p:cNvSpPr txBox="1">
            <a:spLocks noChangeArrowheads="1"/>
          </p:cNvSpPr>
          <p:nvPr/>
        </p:nvSpPr>
        <p:spPr bwMode="auto">
          <a:xfrm>
            <a:off x="250825" y="4238625"/>
            <a:ext cx="1652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CN" sz="2800" b="0" i="1">
                <a:latin typeface="Times New Roman" pitchFamily="18" charset="0"/>
              </a:rPr>
              <a:t>m</a:t>
            </a:r>
            <a:r>
              <a:rPr lang="en-US" altLang="zh-CN" sz="2800" b="0" baseline="-25000">
                <a:latin typeface="Times New Roman" pitchFamily="18" charset="0"/>
              </a:rPr>
              <a:t>0</a:t>
            </a:r>
            <a:r>
              <a:rPr lang="en-US" altLang="zh-CN" sz="2800" b="0">
                <a:latin typeface="Times New Roman" pitchFamily="18" charset="0"/>
              </a:rPr>
              <a:t>,</a:t>
            </a:r>
            <a:r>
              <a:rPr lang="en-US" altLang="zh-CN" sz="2800" b="0" i="1">
                <a:latin typeface="Times New Roman" pitchFamily="18" charset="0"/>
              </a:rPr>
              <a:t>m</a:t>
            </a:r>
            <a:r>
              <a:rPr lang="en-US" altLang="zh-CN" sz="2800" b="0" baseline="-25000">
                <a:latin typeface="Times New Roman" pitchFamily="18" charset="0"/>
              </a:rPr>
              <a:t>1</a:t>
            </a:r>
            <a:r>
              <a:rPr lang="en-US" altLang="zh-CN" sz="2800" b="0">
                <a:latin typeface="Times New Roman" pitchFamily="18" charset="0"/>
              </a:rPr>
              <a:t>,</a:t>
            </a:r>
            <a:r>
              <a:rPr lang="en-US" altLang="zh-CN" sz="2800" b="0">
                <a:latin typeface="Arial"/>
              </a:rPr>
              <a:t>…</a:t>
            </a:r>
            <a:r>
              <a:rPr lang="en-US" altLang="zh-CN" sz="2800" b="0" i="1">
                <a:latin typeface="Times New Roman" pitchFamily="18" charset="0"/>
              </a:rPr>
              <a:t>m</a:t>
            </a:r>
            <a:r>
              <a:rPr lang="en-US" altLang="zh-CN" sz="2800" b="0" i="1" baseline="-25000">
                <a:latin typeface="Times New Roman" pitchFamily="18" charset="0"/>
              </a:rPr>
              <a:t>k</a:t>
            </a:r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1331913" y="1562100"/>
            <a:ext cx="1439862" cy="539750"/>
            <a:chOff x="839" y="3067"/>
            <a:chExt cx="907" cy="340"/>
          </a:xfrm>
        </p:grpSpPr>
        <p:sp>
          <p:nvSpPr>
            <p:cNvPr id="45096" name="Rectangle 40"/>
            <p:cNvSpPr>
              <a:spLocks noChangeArrowheads="1"/>
            </p:cNvSpPr>
            <p:nvPr/>
          </p:nvSpPr>
          <p:spPr bwMode="auto">
            <a:xfrm>
              <a:off x="839" y="3067"/>
              <a:ext cx="340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97" name="Line 41"/>
            <p:cNvSpPr>
              <a:spLocks noChangeShapeType="1"/>
            </p:cNvSpPr>
            <p:nvPr/>
          </p:nvSpPr>
          <p:spPr bwMode="auto">
            <a:xfrm flipV="1">
              <a:off x="1179" y="3237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" name="Group 42"/>
            <p:cNvGrpSpPr>
              <a:grpSpLocks noChangeAspect="1"/>
            </p:cNvGrpSpPr>
            <p:nvPr/>
          </p:nvGrpSpPr>
          <p:grpSpPr bwMode="auto">
            <a:xfrm>
              <a:off x="1349" y="3106"/>
              <a:ext cx="256" cy="256"/>
              <a:chOff x="2568" y="3577"/>
              <a:chExt cx="595" cy="596"/>
            </a:xfrm>
          </p:grpSpPr>
          <p:sp>
            <p:nvSpPr>
              <p:cNvPr id="45099" name="Oval 43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5100" name="Line 44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101" name="Line 45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5102" name="Line 46"/>
            <p:cNvSpPr>
              <a:spLocks noChangeShapeType="1"/>
            </p:cNvSpPr>
            <p:nvPr/>
          </p:nvSpPr>
          <p:spPr bwMode="auto">
            <a:xfrm>
              <a:off x="1604" y="3237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2771775" y="1608138"/>
            <a:ext cx="1439863" cy="539750"/>
            <a:chOff x="839" y="3067"/>
            <a:chExt cx="907" cy="340"/>
          </a:xfrm>
        </p:grpSpPr>
        <p:sp>
          <p:nvSpPr>
            <p:cNvPr id="45104" name="Rectangle 48"/>
            <p:cNvSpPr>
              <a:spLocks noChangeArrowheads="1"/>
            </p:cNvSpPr>
            <p:nvPr/>
          </p:nvSpPr>
          <p:spPr bwMode="auto">
            <a:xfrm>
              <a:off x="839" y="3067"/>
              <a:ext cx="340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105" name="Line 49"/>
            <p:cNvSpPr>
              <a:spLocks noChangeShapeType="1"/>
            </p:cNvSpPr>
            <p:nvPr/>
          </p:nvSpPr>
          <p:spPr bwMode="auto">
            <a:xfrm flipV="1">
              <a:off x="1179" y="3237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" name="Group 50"/>
            <p:cNvGrpSpPr>
              <a:grpSpLocks noChangeAspect="1"/>
            </p:cNvGrpSpPr>
            <p:nvPr/>
          </p:nvGrpSpPr>
          <p:grpSpPr bwMode="auto">
            <a:xfrm>
              <a:off x="1349" y="3106"/>
              <a:ext cx="256" cy="256"/>
              <a:chOff x="2568" y="3577"/>
              <a:chExt cx="595" cy="596"/>
            </a:xfrm>
          </p:grpSpPr>
          <p:sp>
            <p:nvSpPr>
              <p:cNvPr id="45107" name="Oval 51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5108" name="Line 52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109" name="Line 53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5110" name="Line 54"/>
            <p:cNvSpPr>
              <a:spLocks noChangeShapeType="1"/>
            </p:cNvSpPr>
            <p:nvPr/>
          </p:nvSpPr>
          <p:spPr bwMode="auto">
            <a:xfrm>
              <a:off x="1604" y="3237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5337175" y="1624013"/>
            <a:ext cx="1439863" cy="539750"/>
            <a:chOff x="839" y="3067"/>
            <a:chExt cx="907" cy="340"/>
          </a:xfrm>
        </p:grpSpPr>
        <p:sp>
          <p:nvSpPr>
            <p:cNvPr id="45112" name="Rectangle 56"/>
            <p:cNvSpPr>
              <a:spLocks noChangeArrowheads="1"/>
            </p:cNvSpPr>
            <p:nvPr/>
          </p:nvSpPr>
          <p:spPr bwMode="auto">
            <a:xfrm>
              <a:off x="839" y="3067"/>
              <a:ext cx="340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113" name="Line 57"/>
            <p:cNvSpPr>
              <a:spLocks noChangeShapeType="1"/>
            </p:cNvSpPr>
            <p:nvPr/>
          </p:nvSpPr>
          <p:spPr bwMode="auto">
            <a:xfrm flipV="1">
              <a:off x="1179" y="3237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2" name="Group 58"/>
            <p:cNvGrpSpPr>
              <a:grpSpLocks noChangeAspect="1"/>
            </p:cNvGrpSpPr>
            <p:nvPr/>
          </p:nvGrpSpPr>
          <p:grpSpPr bwMode="auto">
            <a:xfrm>
              <a:off x="1349" y="3106"/>
              <a:ext cx="256" cy="256"/>
              <a:chOff x="2568" y="3577"/>
              <a:chExt cx="595" cy="596"/>
            </a:xfrm>
          </p:grpSpPr>
          <p:sp>
            <p:nvSpPr>
              <p:cNvPr id="45115" name="Oval 59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5116" name="Line 60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117" name="Line 61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5118" name="Line 62"/>
            <p:cNvSpPr>
              <a:spLocks noChangeShapeType="1"/>
            </p:cNvSpPr>
            <p:nvPr/>
          </p:nvSpPr>
          <p:spPr bwMode="auto">
            <a:xfrm>
              <a:off x="1604" y="3237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" name="Group 63"/>
          <p:cNvGrpSpPr>
            <a:grpSpLocks/>
          </p:cNvGrpSpPr>
          <p:nvPr/>
        </p:nvGrpSpPr>
        <p:grpSpPr bwMode="auto">
          <a:xfrm>
            <a:off x="6777038" y="1638300"/>
            <a:ext cx="1439862" cy="539750"/>
            <a:chOff x="839" y="3067"/>
            <a:chExt cx="907" cy="340"/>
          </a:xfrm>
        </p:grpSpPr>
        <p:sp>
          <p:nvSpPr>
            <p:cNvPr id="45120" name="Rectangle 64"/>
            <p:cNvSpPr>
              <a:spLocks noChangeArrowheads="1"/>
            </p:cNvSpPr>
            <p:nvPr/>
          </p:nvSpPr>
          <p:spPr bwMode="auto">
            <a:xfrm>
              <a:off x="839" y="3067"/>
              <a:ext cx="340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121" name="Line 65"/>
            <p:cNvSpPr>
              <a:spLocks noChangeShapeType="1"/>
            </p:cNvSpPr>
            <p:nvPr/>
          </p:nvSpPr>
          <p:spPr bwMode="auto">
            <a:xfrm flipV="1">
              <a:off x="1179" y="3237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4" name="Group 66"/>
            <p:cNvGrpSpPr>
              <a:grpSpLocks noChangeAspect="1"/>
            </p:cNvGrpSpPr>
            <p:nvPr/>
          </p:nvGrpSpPr>
          <p:grpSpPr bwMode="auto">
            <a:xfrm>
              <a:off x="1349" y="3106"/>
              <a:ext cx="256" cy="256"/>
              <a:chOff x="2568" y="3577"/>
              <a:chExt cx="595" cy="596"/>
            </a:xfrm>
          </p:grpSpPr>
          <p:sp>
            <p:nvSpPr>
              <p:cNvPr id="45123" name="Oval 67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5124" name="Line 68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125" name="Line 69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5126" name="Line 70"/>
            <p:cNvSpPr>
              <a:spLocks noChangeShapeType="1"/>
            </p:cNvSpPr>
            <p:nvPr/>
          </p:nvSpPr>
          <p:spPr bwMode="auto">
            <a:xfrm>
              <a:off x="1604" y="3237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71"/>
          <p:cNvGrpSpPr>
            <a:grpSpLocks noChangeAspect="1"/>
          </p:cNvGrpSpPr>
          <p:nvPr/>
        </p:nvGrpSpPr>
        <p:grpSpPr bwMode="auto">
          <a:xfrm>
            <a:off x="4662488" y="1666875"/>
            <a:ext cx="406400" cy="406400"/>
            <a:chOff x="2568" y="3577"/>
            <a:chExt cx="595" cy="596"/>
          </a:xfrm>
        </p:grpSpPr>
        <p:sp>
          <p:nvSpPr>
            <p:cNvPr id="45128" name="Oval 72"/>
            <p:cNvSpPr>
              <a:spLocks noChangeAspect="1" noChangeArrowheads="1"/>
            </p:cNvSpPr>
            <p:nvPr/>
          </p:nvSpPr>
          <p:spPr bwMode="auto">
            <a:xfrm>
              <a:off x="2568" y="3577"/>
              <a:ext cx="576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129" name="Line 73"/>
            <p:cNvSpPr>
              <a:spLocks noChangeAspect="1" noChangeShapeType="1"/>
            </p:cNvSpPr>
            <p:nvPr/>
          </p:nvSpPr>
          <p:spPr bwMode="auto">
            <a:xfrm>
              <a:off x="2568" y="3889"/>
              <a:ext cx="5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130" name="Line 74"/>
            <p:cNvSpPr>
              <a:spLocks noChangeAspect="1" noChangeShapeType="1"/>
            </p:cNvSpPr>
            <p:nvPr/>
          </p:nvSpPr>
          <p:spPr bwMode="auto">
            <a:xfrm>
              <a:off x="2852" y="3577"/>
              <a:ext cx="0" cy="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5131" name="Line 75"/>
          <p:cNvSpPr>
            <a:spLocks noChangeShapeType="1"/>
          </p:cNvSpPr>
          <p:nvPr/>
        </p:nvSpPr>
        <p:spPr bwMode="auto">
          <a:xfrm>
            <a:off x="5067300" y="1878013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5132" name="Line 76"/>
          <p:cNvSpPr>
            <a:spLocks noChangeShapeType="1"/>
          </p:cNvSpPr>
          <p:nvPr/>
        </p:nvSpPr>
        <p:spPr bwMode="auto">
          <a:xfrm>
            <a:off x="731838" y="4202113"/>
            <a:ext cx="7065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5133" name="Line 77"/>
          <p:cNvSpPr>
            <a:spLocks noChangeShapeType="1"/>
          </p:cNvSpPr>
          <p:nvPr/>
        </p:nvSpPr>
        <p:spPr bwMode="auto">
          <a:xfrm flipH="1" flipV="1">
            <a:off x="1016000" y="1870075"/>
            <a:ext cx="0" cy="892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5134" name="Line 78"/>
          <p:cNvSpPr>
            <a:spLocks noChangeShapeType="1"/>
          </p:cNvSpPr>
          <p:nvPr/>
        </p:nvSpPr>
        <p:spPr bwMode="auto">
          <a:xfrm>
            <a:off x="1016000" y="1854200"/>
            <a:ext cx="306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5135" name="Text Box 79"/>
          <p:cNvSpPr txBox="1">
            <a:spLocks noChangeArrowheads="1"/>
          </p:cNvSpPr>
          <p:nvPr/>
        </p:nvSpPr>
        <p:spPr bwMode="auto">
          <a:xfrm>
            <a:off x="3348038" y="4581525"/>
            <a:ext cx="2224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>
                <a:latin typeface="Times New Roman" pitchFamily="18" charset="0"/>
              </a:rPr>
              <a:t>乘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运算电路</a:t>
            </a:r>
          </a:p>
        </p:txBody>
      </p:sp>
      <p:sp>
        <p:nvSpPr>
          <p:cNvPr id="45136" name="Text Box 80"/>
          <p:cNvSpPr txBox="1">
            <a:spLocks noChangeArrowheads="1"/>
          </p:cNvSpPr>
          <p:nvPr/>
        </p:nvSpPr>
        <p:spPr bwMode="auto">
          <a:xfrm>
            <a:off x="5137150" y="2136775"/>
            <a:ext cx="11398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CN" b="0" i="1">
                <a:latin typeface="Times New Roman" pitchFamily="18" charset="0"/>
              </a:rPr>
              <a:t>m</a:t>
            </a:r>
            <a:r>
              <a:rPr lang="en-US" altLang="zh-CN" b="0" i="1" baseline="-25000">
                <a:latin typeface="Times New Roman" pitchFamily="18" charset="0"/>
              </a:rPr>
              <a:t>k</a:t>
            </a:r>
            <a:r>
              <a:rPr lang="en-US" altLang="zh-CN" b="0" baseline="-25000">
                <a:latin typeface="Times New Roman" pitchFamily="18" charset="0"/>
              </a:rPr>
              <a:t>-1</a:t>
            </a:r>
            <a:r>
              <a:rPr lang="en-US" altLang="zh-CN" b="0" i="1">
                <a:latin typeface="Times New Roman" pitchFamily="18" charset="0"/>
              </a:rPr>
              <a:t> g</a:t>
            </a:r>
            <a:r>
              <a:rPr lang="en-US" altLang="zh-CN" b="0" i="1" baseline="-25000">
                <a:latin typeface="Times New Roman" pitchFamily="18" charset="0"/>
              </a:rPr>
              <a:t>n-k</a:t>
            </a:r>
            <a:r>
              <a:rPr lang="en-US" altLang="zh-CN" b="0" baseline="-25000">
                <a:latin typeface="Times New Roman" pitchFamily="18" charset="0"/>
              </a:rPr>
              <a:t>-1</a:t>
            </a:r>
          </a:p>
          <a:p>
            <a:pPr algn="l"/>
            <a:endParaRPr lang="en-US" altLang="zh-CN" b="0" baseline="-25000">
              <a:latin typeface="Times New Roman" pitchFamily="18" charset="0"/>
            </a:endParaRPr>
          </a:p>
        </p:txBody>
      </p:sp>
      <p:sp>
        <p:nvSpPr>
          <p:cNvPr id="45137" name="Text Box 81"/>
          <p:cNvSpPr txBox="1">
            <a:spLocks noChangeArrowheads="1"/>
          </p:cNvSpPr>
          <p:nvPr/>
        </p:nvSpPr>
        <p:spPr bwMode="auto">
          <a:xfrm>
            <a:off x="6746875" y="2149475"/>
            <a:ext cx="9445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CN" b="0" i="1">
                <a:latin typeface="Times New Roman" pitchFamily="18" charset="0"/>
              </a:rPr>
              <a:t>m</a:t>
            </a:r>
            <a:r>
              <a:rPr lang="en-US" altLang="zh-CN" b="0" i="1" baseline="-25000">
                <a:latin typeface="Times New Roman" pitchFamily="18" charset="0"/>
              </a:rPr>
              <a:t>k</a:t>
            </a:r>
            <a:r>
              <a:rPr lang="en-US" altLang="zh-CN" b="0" baseline="-25000">
                <a:latin typeface="Times New Roman" pitchFamily="18" charset="0"/>
              </a:rPr>
              <a:t>-1</a:t>
            </a:r>
            <a:r>
              <a:rPr lang="en-US" altLang="zh-CN" b="0" i="1" baseline="-25000">
                <a:latin typeface="Times New Roman" pitchFamily="18" charset="0"/>
              </a:rPr>
              <a:t> </a:t>
            </a:r>
            <a:r>
              <a:rPr lang="en-US" altLang="zh-CN" b="0" i="1">
                <a:latin typeface="Times New Roman" pitchFamily="18" charset="0"/>
              </a:rPr>
              <a:t>g</a:t>
            </a:r>
            <a:r>
              <a:rPr lang="en-US" altLang="zh-CN" b="0" i="1" baseline="-25000">
                <a:latin typeface="Times New Roman" pitchFamily="18" charset="0"/>
              </a:rPr>
              <a:t>n-k</a:t>
            </a:r>
          </a:p>
        </p:txBody>
      </p:sp>
      <p:sp>
        <p:nvSpPr>
          <p:cNvPr id="45138" name="Text Box 82"/>
          <p:cNvSpPr txBox="1">
            <a:spLocks noChangeArrowheads="1"/>
          </p:cNvSpPr>
          <p:nvPr/>
        </p:nvSpPr>
        <p:spPr bwMode="auto">
          <a:xfrm>
            <a:off x="1277938" y="5413375"/>
            <a:ext cx="6470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输入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是信息序列，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g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为生成多项式</a:t>
            </a:r>
          </a:p>
        </p:txBody>
      </p:sp>
      <p:sp>
        <p:nvSpPr>
          <p:cNvPr id="45139" name="Text Box 83"/>
          <p:cNvSpPr txBox="1">
            <a:spLocks noChangeArrowheads="1"/>
          </p:cNvSpPr>
          <p:nvPr/>
        </p:nvSpPr>
        <p:spPr bwMode="auto">
          <a:xfrm>
            <a:off x="1196975" y="2219325"/>
            <a:ext cx="8112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CN" b="0" i="1">
                <a:latin typeface="Times New Roman" pitchFamily="18" charset="0"/>
              </a:rPr>
              <a:t>m</a:t>
            </a:r>
            <a:r>
              <a:rPr lang="en-US" altLang="zh-CN" b="0" i="1" baseline="-25000">
                <a:latin typeface="Times New Roman" pitchFamily="18" charset="0"/>
              </a:rPr>
              <a:t>k</a:t>
            </a:r>
            <a:r>
              <a:rPr lang="en-US" altLang="zh-CN" b="0" baseline="-25000">
                <a:latin typeface="Times New Roman" pitchFamily="18" charset="0"/>
              </a:rPr>
              <a:t>-1</a:t>
            </a:r>
            <a:r>
              <a:rPr lang="en-US" altLang="zh-CN" b="0" i="1">
                <a:latin typeface="Times New Roman" pitchFamily="18" charset="0"/>
              </a:rPr>
              <a:t> g</a:t>
            </a:r>
            <a:r>
              <a:rPr lang="en-US" altLang="zh-CN" b="0" baseline="-25000">
                <a:latin typeface="Times New Roman" pitchFamily="18" charset="0"/>
              </a:rPr>
              <a:t>0</a:t>
            </a:r>
          </a:p>
        </p:txBody>
      </p:sp>
      <p:sp>
        <p:nvSpPr>
          <p:cNvPr id="45140" name="Text Box 84"/>
          <p:cNvSpPr txBox="1">
            <a:spLocks noChangeArrowheads="1"/>
          </p:cNvSpPr>
          <p:nvPr/>
        </p:nvSpPr>
        <p:spPr bwMode="auto">
          <a:xfrm>
            <a:off x="2638425" y="2174875"/>
            <a:ext cx="8112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CN" b="0" i="1">
                <a:latin typeface="Times New Roman" pitchFamily="18" charset="0"/>
              </a:rPr>
              <a:t>m</a:t>
            </a:r>
            <a:r>
              <a:rPr lang="en-US" altLang="zh-CN" b="0" i="1" baseline="-25000">
                <a:latin typeface="Times New Roman" pitchFamily="18" charset="0"/>
              </a:rPr>
              <a:t>k</a:t>
            </a:r>
            <a:r>
              <a:rPr lang="en-US" altLang="zh-CN" b="0" baseline="-25000">
                <a:latin typeface="Times New Roman" pitchFamily="18" charset="0"/>
              </a:rPr>
              <a:t>-1</a:t>
            </a:r>
            <a:r>
              <a:rPr lang="en-US" altLang="zh-CN" b="0" i="1">
                <a:latin typeface="Times New Roman" pitchFamily="18" charset="0"/>
              </a:rPr>
              <a:t> g</a:t>
            </a:r>
            <a:r>
              <a:rPr lang="en-US" altLang="zh-CN" b="0" baseline="-25000">
                <a:latin typeface="Times New Roman" pitchFamily="18" charset="0"/>
              </a:rPr>
              <a:t>1</a:t>
            </a:r>
          </a:p>
          <a:p>
            <a:pPr algn="l"/>
            <a:endParaRPr lang="en-US" altLang="zh-CN" b="0" baseline="-25000">
              <a:latin typeface="Times New Roman" pitchFamily="18" charset="0"/>
            </a:endParaRPr>
          </a:p>
        </p:txBody>
      </p:sp>
      <p:sp>
        <p:nvSpPr>
          <p:cNvPr id="45141" name="Rectangle 85"/>
          <p:cNvSpPr>
            <a:spLocks noChangeArrowheads="1"/>
          </p:cNvSpPr>
          <p:nvPr/>
        </p:nvSpPr>
        <p:spPr bwMode="auto">
          <a:xfrm>
            <a:off x="1476375" y="260350"/>
            <a:ext cx="6335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sz="3600" i="1">
                <a:solidFill>
                  <a:srgbClr val="FF0000"/>
                </a:solidFill>
              </a:rPr>
              <a:t>n-k</a:t>
            </a:r>
            <a:r>
              <a:rPr lang="zh-CN" altLang="en-US" sz="3600">
                <a:solidFill>
                  <a:srgbClr val="FF0000"/>
                </a:solidFill>
              </a:rPr>
              <a:t>级乘法电路</a:t>
            </a:r>
            <a:r>
              <a:rPr lang="en-US" altLang="zh-CN" sz="3600">
                <a:solidFill>
                  <a:srgbClr val="FF0000"/>
                </a:solidFill>
              </a:rPr>
              <a:t>(</a:t>
            </a:r>
            <a:r>
              <a:rPr lang="zh-CN" altLang="en-US" sz="3600">
                <a:solidFill>
                  <a:srgbClr val="FF0000"/>
                </a:solidFill>
              </a:rPr>
              <a:t>非系统码形式</a:t>
            </a:r>
            <a:r>
              <a:rPr lang="en-US" altLang="zh-CN" sz="360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4213" y="1125538"/>
            <a:ext cx="77724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2"/>
              </a:buBlip>
            </a:pPr>
            <a:r>
              <a:rPr lang="en-US" altLang="zh-CN" sz="2800">
                <a:solidFill>
                  <a:srgbClr val="0000FF"/>
                </a:solidFill>
              </a:rPr>
              <a:t>GF(2)</a:t>
            </a:r>
            <a:r>
              <a:rPr lang="zh-CN" altLang="en-US" sz="2800">
                <a:solidFill>
                  <a:srgbClr val="0000FF"/>
                </a:solidFill>
              </a:rPr>
              <a:t>上，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</a:rPr>
              <a:t>7</a:t>
            </a:r>
            <a:r>
              <a:rPr lang="en-US" altLang="zh-CN" sz="2800">
                <a:solidFill>
                  <a:srgbClr val="0000FF"/>
                </a:solidFill>
              </a:rPr>
              <a:t>-1=(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+1)(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</a:rPr>
              <a:t>3</a:t>
            </a:r>
            <a:r>
              <a:rPr lang="en-US" altLang="zh-CN" sz="2800">
                <a:solidFill>
                  <a:srgbClr val="0000FF"/>
                </a:solidFill>
              </a:rPr>
              <a:t>+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+1)(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</a:rPr>
              <a:t>3</a:t>
            </a:r>
            <a:r>
              <a:rPr lang="en-US" altLang="zh-CN" sz="2800">
                <a:solidFill>
                  <a:srgbClr val="0000FF"/>
                </a:solidFill>
              </a:rPr>
              <a:t>+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</a:rPr>
              <a:t>2</a:t>
            </a:r>
            <a:r>
              <a:rPr lang="en-US" altLang="zh-CN" sz="2800">
                <a:solidFill>
                  <a:srgbClr val="0000FF"/>
                </a:solidFill>
              </a:rPr>
              <a:t>+1) </a:t>
            </a:r>
            <a:r>
              <a:rPr lang="zh-CN" altLang="en-US" sz="2800">
                <a:solidFill>
                  <a:srgbClr val="0000FF"/>
                </a:solidFill>
              </a:rPr>
              <a:t>，</a:t>
            </a:r>
            <a:r>
              <a:rPr lang="en-US" altLang="zh-CN" sz="2800" i="1">
                <a:solidFill>
                  <a:srgbClr val="0000FF"/>
                </a:solidFill>
              </a:rPr>
              <a:t>g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)=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</a:rPr>
              <a:t>3</a:t>
            </a:r>
            <a:r>
              <a:rPr lang="en-US" altLang="zh-CN" sz="2800">
                <a:solidFill>
                  <a:srgbClr val="0000FF"/>
                </a:solidFill>
              </a:rPr>
              <a:t>+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+1</a:t>
            </a:r>
            <a:r>
              <a:rPr lang="zh-CN" altLang="en-US" sz="2800">
                <a:solidFill>
                  <a:srgbClr val="0000FF"/>
                </a:solidFill>
              </a:rPr>
              <a:t>，试画一个</a:t>
            </a:r>
            <a:r>
              <a:rPr lang="en-US" altLang="zh-CN" sz="2800">
                <a:solidFill>
                  <a:srgbClr val="0000FF"/>
                </a:solidFill>
              </a:rPr>
              <a:t>[7,4]</a:t>
            </a:r>
            <a:r>
              <a:rPr lang="zh-CN" altLang="en-US" sz="2800">
                <a:solidFill>
                  <a:srgbClr val="0000FF"/>
                </a:solidFill>
              </a:rPr>
              <a:t>循环码的</a:t>
            </a:r>
            <a:r>
              <a:rPr lang="en-US" altLang="zh-CN" sz="2800" i="1">
                <a:solidFill>
                  <a:srgbClr val="0000FF"/>
                </a:solidFill>
              </a:rPr>
              <a:t>n-k</a:t>
            </a:r>
            <a:r>
              <a:rPr lang="zh-CN" altLang="en-US" sz="2800">
                <a:solidFill>
                  <a:srgbClr val="0000FF"/>
                </a:solidFill>
              </a:rPr>
              <a:t>级乘法编码电路。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476375" y="260350"/>
            <a:ext cx="6335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sz="360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124075" y="3068638"/>
            <a:ext cx="7921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5580063" y="3068638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140200" y="3068638"/>
            <a:ext cx="7921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6732588" y="3068638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CN" altLang="en-US"/>
              <a:t>＋</a:t>
            </a:r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3348038" y="3068638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CN" altLang="en-US"/>
              <a:t>＋</a:t>
            </a: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2916238" y="32845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3708400" y="32845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4932363" y="32845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6372225" y="32845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7092950" y="32845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900113" y="43656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V="1">
            <a:off x="1547813" y="32845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1547813" y="32845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1547813" y="4365625"/>
            <a:ext cx="5329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V="1">
            <a:off x="6877050" y="34290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V="1">
            <a:off x="3492500" y="34290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611188" y="4581525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输入</a:t>
            </a:r>
            <a:r>
              <a:rPr lang="en-US" altLang="zh-CN" i="1">
                <a:latin typeface="Times New Roman" pitchFamily="18" charset="0"/>
              </a:rPr>
              <a:t>m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7092950" y="3500438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输出</a:t>
            </a:r>
            <a:r>
              <a:rPr lang="en-US" altLang="zh-CN" i="1">
                <a:latin typeface="Times New Roman" pitchFamily="18" charset="0"/>
              </a:rPr>
              <a:t>c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latin typeface="Times New Roman" pitchFamily="18" charset="0"/>
              </a:rPr>
              <a:t>Example: [7, 4]Hamming</a:t>
            </a:r>
            <a:r>
              <a:rPr lang="zh-CN" altLang="en-US">
                <a:latin typeface="Times New Roman" pitchFamily="18" charset="0"/>
              </a:rPr>
              <a:t>码的</a:t>
            </a:r>
            <a:r>
              <a:rPr lang="en-US" altLang="zh-CN" i="1">
                <a:latin typeface="Times New Roman" pitchFamily="18" charset="0"/>
              </a:rPr>
              <a:t>H</a:t>
            </a:r>
            <a:r>
              <a:rPr lang="zh-CN" altLang="en-US">
                <a:latin typeface="Times New Roman" pitchFamily="18" charset="0"/>
              </a:rPr>
              <a:t>矩阵</a:t>
            </a:r>
          </a:p>
          <a:p>
            <a:endParaRPr lang="zh-CN" altLang="en-US">
              <a:latin typeface="Times New Roman" pitchFamily="18" charset="0"/>
            </a:endParaRPr>
          </a:p>
          <a:p>
            <a:endParaRPr lang="zh-CN" altLang="en-US">
              <a:latin typeface="Times New Roman" pitchFamily="18" charset="0"/>
            </a:endParaRPr>
          </a:p>
          <a:p>
            <a:endParaRPr lang="zh-CN" altLang="en-US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zh-CN" altLang="en-US">
                <a:latin typeface="Times New Roman" pitchFamily="18" charset="0"/>
              </a:rPr>
              <a:t>   </a:t>
            </a:r>
          </a:p>
          <a:p>
            <a:pPr>
              <a:buFont typeface="Wingdings" pitchFamily="2" charset="2"/>
              <a:buNone/>
            </a:pPr>
            <a:r>
              <a:rPr lang="zh-CN" altLang="en-US">
                <a:latin typeface="Times New Roman" pitchFamily="18" charset="0"/>
              </a:rPr>
              <a:t>   其</a:t>
            </a:r>
            <a:r>
              <a:rPr lang="en-US" altLang="zh-CN">
                <a:latin typeface="Times New Roman" pitchFamily="18" charset="0"/>
              </a:rPr>
              <a:t>16</a:t>
            </a:r>
            <a:r>
              <a:rPr lang="zh-CN" altLang="en-US">
                <a:latin typeface="Times New Roman" pitchFamily="18" charset="0"/>
              </a:rPr>
              <a:t>个码字</a:t>
            </a:r>
            <a:r>
              <a:rPr lang="en-US" altLang="zh-CN">
                <a:latin typeface="Times New Roman" pitchFamily="18" charset="0"/>
              </a:rPr>
              <a:t>: </a:t>
            </a:r>
            <a:r>
              <a:rPr lang="en-US" altLang="zh-CN">
                <a:solidFill>
                  <a:srgbClr val="FF0000"/>
                </a:solidFill>
                <a:latin typeface="Times New Roman" pitchFamily="18" charset="0"/>
              </a:rPr>
              <a:t>1000110, 0100011, 1010001, 1101000, 0110100, 0011010, 0001101</a:t>
            </a:r>
            <a:r>
              <a:rPr lang="en-US" altLang="zh-CN">
                <a:latin typeface="Times New Roman" pitchFamily="18" charset="0"/>
              </a:rPr>
              <a:t>; </a:t>
            </a:r>
            <a:r>
              <a:rPr lang="en-US" altLang="zh-CN">
                <a:solidFill>
                  <a:schemeClr val="tx1"/>
                </a:solidFill>
                <a:latin typeface="Times New Roman" pitchFamily="18" charset="0"/>
              </a:rPr>
              <a:t>1001011, 1100101, 1110010, 0111001, 1011100, 0101110, 0010111</a:t>
            </a:r>
            <a:r>
              <a:rPr lang="en-US" altLang="zh-CN">
                <a:latin typeface="Times New Roman" pitchFamily="18" charset="0"/>
              </a:rPr>
              <a:t>; 1111111; </a:t>
            </a:r>
            <a:r>
              <a:rPr lang="en-US" altLang="zh-CN">
                <a:solidFill>
                  <a:schemeClr val="folHlink"/>
                </a:solidFill>
                <a:latin typeface="Times New Roman" pitchFamily="18" charset="0"/>
              </a:rPr>
              <a:t>0000000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411413" y="1989138"/>
          <a:ext cx="3671887" cy="1412875"/>
        </p:xfrm>
        <a:graphic>
          <a:graphicData uri="http://schemas.openxmlformats.org/presentationml/2006/ole">
            <p:oleObj spid="_x0000_s10245" name="Equation" r:id="rId3" imgW="1612900" imgH="6223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2"/>
          <p:cNvGraphicFramePr>
            <a:graphicFrameLocks noChangeAspect="1"/>
          </p:cNvGraphicFramePr>
          <p:nvPr>
            <p:ph/>
          </p:nvPr>
        </p:nvGraphicFramePr>
        <p:xfrm>
          <a:off x="1979613" y="3933825"/>
          <a:ext cx="5621337" cy="668338"/>
        </p:xfrm>
        <a:graphic>
          <a:graphicData uri="http://schemas.openxmlformats.org/presentationml/2006/ole">
            <p:oleObj spid="_x0000_s37890" name="公式" r:id="rId3" imgW="2057400" imgH="228600" progId="Equation.3">
              <p:embed/>
            </p:oleObj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1979613" y="4581525"/>
          <a:ext cx="5441950" cy="592138"/>
        </p:xfrm>
        <a:graphic>
          <a:graphicData uri="http://schemas.openxmlformats.org/presentationml/2006/ole">
            <p:oleObj spid="_x0000_s37891" name="公式" r:id="rId4" imgW="2108160" imgH="228600" progId="Equation.3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1908175" y="5516563"/>
          <a:ext cx="5180013" cy="592137"/>
        </p:xfrm>
        <a:graphic>
          <a:graphicData uri="http://schemas.openxmlformats.org/presentationml/2006/ole">
            <p:oleObj spid="_x0000_s37892" name="公式" r:id="rId5" imgW="2006280" imgH="228600" progId="Equation.3">
              <p:embed/>
            </p:oleObj>
          </a:graphicData>
        </a:graphic>
      </p:graphicFrame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457200" y="1196975"/>
            <a:ext cx="82296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6"/>
              </a:buBlip>
            </a:pPr>
            <a:r>
              <a:rPr lang="zh-CN" altLang="en-US" sz="2800">
                <a:solidFill>
                  <a:srgbClr val="0000FF"/>
                </a:solidFill>
              </a:rPr>
              <a:t>由于生成矩阵</a:t>
            </a:r>
            <a:r>
              <a:rPr lang="en-US" altLang="zh-CN" sz="2800" i="1">
                <a:solidFill>
                  <a:srgbClr val="0000FF"/>
                </a:solidFill>
              </a:rPr>
              <a:t>G</a:t>
            </a:r>
            <a:r>
              <a:rPr lang="zh-CN" altLang="en-US" sz="2800">
                <a:solidFill>
                  <a:srgbClr val="0000FF"/>
                </a:solidFill>
              </a:rPr>
              <a:t>中的</a:t>
            </a:r>
            <a:r>
              <a:rPr lang="en-US" altLang="zh-CN" sz="2800" i="1">
                <a:solidFill>
                  <a:srgbClr val="0000FF"/>
                </a:solidFill>
              </a:rPr>
              <a:t>k</a:t>
            </a:r>
            <a:r>
              <a:rPr lang="zh-CN" altLang="en-US" sz="2800">
                <a:solidFill>
                  <a:srgbClr val="0000FF"/>
                </a:solidFill>
              </a:rPr>
              <a:t>行要求线性无关，因此在求余式时，可选择</a:t>
            </a:r>
            <a:r>
              <a:rPr lang="en-US" altLang="zh-CN" sz="2800" i="1">
                <a:solidFill>
                  <a:srgbClr val="0000FF"/>
                </a:solidFill>
              </a:rPr>
              <a:t>k</a:t>
            </a:r>
            <a:r>
              <a:rPr lang="zh-CN" altLang="en-US" sz="2800">
                <a:solidFill>
                  <a:srgbClr val="0000FF"/>
                </a:solidFill>
              </a:rPr>
              <a:t>个线性无关的信息组</a:t>
            </a:r>
            <a:r>
              <a:rPr lang="zh-CN" altLang="en-US" sz="2800" b="0"/>
              <a:t>  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zh-CN" altLang="en-US" sz="2800" b="0"/>
              <a:t>                         </a:t>
            </a:r>
            <a:r>
              <a:rPr lang="en-US" altLang="zh-CN" sz="2800" b="0"/>
              <a:t>(1,0,0,…,0)     </a:t>
            </a:r>
            <a:r>
              <a:rPr lang="en-US" altLang="zh-CN" sz="2800" b="0" i="1">
                <a:solidFill>
                  <a:srgbClr val="FF0000"/>
                </a:solidFill>
              </a:rPr>
              <a:t>x</a:t>
            </a:r>
            <a:r>
              <a:rPr lang="en-US" altLang="zh-CN" sz="2800" b="0" i="1" baseline="30000">
                <a:solidFill>
                  <a:srgbClr val="FF0000"/>
                </a:solidFill>
              </a:rPr>
              <a:t>k</a:t>
            </a:r>
            <a:r>
              <a:rPr lang="en-US" altLang="zh-CN" sz="2800" b="0" baseline="30000">
                <a:solidFill>
                  <a:srgbClr val="FF0000"/>
                </a:solidFill>
              </a:rPr>
              <a:t>-1</a:t>
            </a:r>
            <a:r>
              <a:rPr lang="en-US" altLang="zh-CN" sz="2800" b="0"/>
              <a:t> 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altLang="zh-CN" sz="2800" b="0"/>
              <a:t>                         (0,1,0,0,…0)   </a:t>
            </a:r>
            <a:r>
              <a:rPr lang="en-US" altLang="zh-CN" sz="2800" b="0" i="1">
                <a:solidFill>
                  <a:srgbClr val="FF0000"/>
                </a:solidFill>
              </a:rPr>
              <a:t>x</a:t>
            </a:r>
            <a:r>
              <a:rPr lang="en-US" altLang="zh-CN" sz="2800" b="0" i="1" baseline="30000">
                <a:solidFill>
                  <a:srgbClr val="FF0000"/>
                </a:solidFill>
              </a:rPr>
              <a:t>k</a:t>
            </a:r>
            <a:r>
              <a:rPr lang="en-US" altLang="zh-CN" sz="2800" b="0" baseline="30000">
                <a:solidFill>
                  <a:srgbClr val="FF0000"/>
                </a:solidFill>
              </a:rPr>
              <a:t>-2</a:t>
            </a:r>
            <a:r>
              <a:rPr lang="en-US" altLang="zh-CN" sz="2800" b="0"/>
              <a:t> 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altLang="zh-CN" sz="2800" b="0"/>
              <a:t>                     …(0,0,0,…,0,1)  </a:t>
            </a:r>
            <a:r>
              <a:rPr lang="en-US" altLang="zh-CN" sz="2800" b="0">
                <a:solidFill>
                  <a:srgbClr val="FF0000"/>
                </a:solidFill>
              </a:rPr>
              <a:t>1</a:t>
            </a:r>
          </a:p>
          <a:p>
            <a:pPr marL="342900" indent="-342900" algn="l"/>
            <a:endParaRPr lang="en-US" altLang="zh-CN" sz="3200">
              <a:solidFill>
                <a:srgbClr val="0000FF"/>
              </a:solidFill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1476375" y="188913"/>
            <a:ext cx="6335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600">
                <a:solidFill>
                  <a:srgbClr val="FF0000"/>
                </a:solidFill>
              </a:rPr>
              <a:t>循环码的系统码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2124075" y="1341438"/>
          <a:ext cx="4949825" cy="2593975"/>
        </p:xfrm>
        <a:graphic>
          <a:graphicData uri="http://schemas.openxmlformats.org/presentationml/2006/ole">
            <p:oleObj spid="_x0000_s38914" name="公式" r:id="rId3" imgW="1574640" imgH="825480" progId="Equation.3">
              <p:embed/>
            </p:oleObj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55875" y="4076700"/>
            <a:ext cx="4071938" cy="750888"/>
            <a:chOff x="981" y="2642"/>
            <a:chExt cx="2565" cy="473"/>
          </a:xfrm>
        </p:grpSpPr>
        <p:graphicFrame>
          <p:nvGraphicFramePr>
            <p:cNvPr id="48132" name="Object 4"/>
            <p:cNvGraphicFramePr>
              <a:graphicFrameLocks noChangeAspect="1"/>
            </p:cNvGraphicFramePr>
            <p:nvPr/>
          </p:nvGraphicFramePr>
          <p:xfrm>
            <a:off x="981" y="2642"/>
            <a:ext cx="680" cy="473"/>
          </p:xfrm>
          <a:graphic>
            <a:graphicData uri="http://schemas.openxmlformats.org/presentationml/2006/ole">
              <p:oleObj spid="_x0000_s38916" name="公式" r:id="rId4" imgW="291960" imgH="203040" progId="Equation.3">
                <p:embed/>
              </p:oleObj>
            </a:graphicData>
          </a:graphic>
        </p:graphicFrame>
        <p:sp>
          <p:nvSpPr>
            <p:cNvPr id="48133" name="Text Box 5"/>
            <p:cNvSpPr txBox="1">
              <a:spLocks noChangeArrowheads="1"/>
            </p:cNvSpPr>
            <p:nvPr/>
          </p:nvSpPr>
          <p:spPr bwMode="auto">
            <a:xfrm>
              <a:off x="1719" y="2700"/>
              <a:ext cx="18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200" b="0">
                  <a:latin typeface="Times New Roman" pitchFamily="18" charset="0"/>
                </a:rPr>
                <a:t>表示</a:t>
              </a:r>
              <a:r>
                <a:rPr lang="en-US" altLang="zh-CN" sz="3200" b="0" i="1">
                  <a:latin typeface="Times New Roman" pitchFamily="18" charset="0"/>
                </a:rPr>
                <a:t>r</a:t>
              </a:r>
              <a:r>
                <a:rPr lang="en-US" altLang="zh-CN" sz="3200" b="0" i="1" baseline="-25000">
                  <a:latin typeface="Times New Roman" pitchFamily="18" charset="0"/>
                </a:rPr>
                <a:t>i</a:t>
              </a:r>
              <a:r>
                <a:rPr lang="en-US" altLang="zh-CN" sz="3200" b="0">
                  <a:latin typeface="Times New Roman" pitchFamily="18" charset="0"/>
                </a:rPr>
                <a:t>(</a:t>
              </a:r>
              <a:r>
                <a:rPr lang="en-US" altLang="zh-CN" sz="3200" b="0" i="1">
                  <a:latin typeface="Times New Roman" pitchFamily="18" charset="0"/>
                </a:rPr>
                <a:t>x</a:t>
              </a:r>
              <a:r>
                <a:rPr lang="en-US" altLang="zh-CN" sz="3200" b="0">
                  <a:latin typeface="Times New Roman" pitchFamily="18" charset="0"/>
                </a:rPr>
                <a:t>)</a:t>
              </a:r>
              <a:r>
                <a:rPr lang="zh-CN" altLang="en-US" sz="3200" b="0">
                  <a:latin typeface="Times New Roman" pitchFamily="18" charset="0"/>
                </a:rPr>
                <a:t>的系数</a:t>
              </a:r>
            </a:p>
          </p:txBody>
        </p:sp>
      </p:grpSp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2268538" y="5084763"/>
          <a:ext cx="4608512" cy="731837"/>
        </p:xfrm>
        <a:graphic>
          <a:graphicData uri="http://schemas.openxmlformats.org/presentationml/2006/ole">
            <p:oleObj spid="_x0000_s38915" name="公式" r:id="rId5" imgW="1447560" imgH="203040" progId="Equation.3">
              <p:embed/>
            </p:oleObj>
          </a:graphicData>
        </a:graphic>
      </p:graphicFrame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1476375" y="333375"/>
            <a:ext cx="6335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600">
                <a:solidFill>
                  <a:srgbClr val="FF0000"/>
                </a:solidFill>
              </a:rPr>
              <a:t>循环码的系统码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476375" y="333375"/>
            <a:ext cx="6335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sz="3600" i="1">
                <a:solidFill>
                  <a:srgbClr val="FF0000"/>
                </a:solidFill>
                <a:latin typeface="Times New Roman" pitchFamily="18" charset="0"/>
              </a:rPr>
              <a:t>n-k</a:t>
            </a:r>
            <a:r>
              <a:rPr lang="zh-CN" altLang="en-US" sz="3600">
                <a:solidFill>
                  <a:srgbClr val="FF0000"/>
                </a:solidFill>
                <a:latin typeface="Times New Roman" pitchFamily="18" charset="0"/>
              </a:rPr>
              <a:t>级乘法电路（系统码形式）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468313" y="1052513"/>
            <a:ext cx="82296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3"/>
              </a:buBlip>
            </a:pP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对任意信息多项式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), 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i="1" baseline="30000">
                <a:solidFill>
                  <a:srgbClr val="0000FF"/>
                </a:solidFill>
                <a:latin typeface="Times New Roman" pitchFamily="18" charset="0"/>
              </a:rPr>
              <a:t>n-k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m(x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除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g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(x)</a:t>
            </a: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可得余式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，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的系数为信息序列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，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) </a:t>
            </a: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的系数为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对应的校验比特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3"/>
              </a:buBlip>
            </a:pP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若信息序列 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=(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altLang="zh-CN" i="1" baseline="-2500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zh-CN" baseline="-25000">
                <a:solidFill>
                  <a:srgbClr val="0000FF"/>
                </a:solidFill>
                <a:latin typeface="Times New Roman" pitchFamily="18" charset="0"/>
              </a:rPr>
              <a:t>-1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altLang="zh-CN" i="1" baseline="-2500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zh-CN" baseline="-25000">
                <a:solidFill>
                  <a:srgbClr val="0000FF"/>
                </a:solidFill>
                <a:latin typeface="Times New Roman" pitchFamily="18" charset="0"/>
              </a:rPr>
              <a:t>-2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,…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altLang="zh-CN" baseline="-2500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；对应的多项式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=m</a:t>
            </a:r>
            <a:r>
              <a:rPr lang="en-US" altLang="zh-CN" i="1" baseline="-2500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zh-CN" baseline="-25000">
                <a:solidFill>
                  <a:srgbClr val="0000FF"/>
                </a:solidFill>
                <a:latin typeface="Times New Roman" pitchFamily="18" charset="0"/>
              </a:rPr>
              <a:t>-1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i="1" baseline="3000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zh-CN" baseline="30000">
                <a:solidFill>
                  <a:srgbClr val="0000FF"/>
                </a:solidFill>
                <a:latin typeface="Times New Roman" pitchFamily="18" charset="0"/>
              </a:rPr>
              <a:t>-1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altLang="zh-CN" i="1" baseline="-2500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zh-CN" baseline="-25000">
                <a:solidFill>
                  <a:srgbClr val="0000FF"/>
                </a:solidFill>
                <a:latin typeface="Times New Roman" pitchFamily="18" charset="0"/>
              </a:rPr>
              <a:t>-2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i="1" baseline="3000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zh-CN" baseline="30000">
                <a:solidFill>
                  <a:srgbClr val="0000FF"/>
                </a:solidFill>
                <a:latin typeface="Times New Roman" pitchFamily="18" charset="0"/>
              </a:rPr>
              <a:t>-2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+…+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altLang="zh-CN" baseline="-25000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3"/>
              </a:buBlip>
            </a:pPr>
            <a:endParaRPr lang="en-US" altLang="zh-CN" baseline="-2500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3"/>
              </a:buBlip>
            </a:pPr>
            <a:endParaRPr lang="en-US" altLang="zh-CN" baseline="-2500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3"/>
              </a:buBlip>
            </a:pPr>
            <a:endParaRPr lang="en-US" altLang="zh-CN" baseline="-2500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3"/>
              </a:buBlip>
            </a:pPr>
            <a:endParaRPr lang="en-US" altLang="zh-CN" baseline="-2500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3"/>
              </a:buBlip>
            </a:pPr>
            <a:endParaRPr lang="en-US" altLang="zh-CN" baseline="-2500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3"/>
              </a:buBlip>
            </a:pPr>
            <a:endParaRPr lang="en-US" altLang="zh-CN" baseline="-2500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3"/>
              </a:buBlip>
            </a:pPr>
            <a:endParaRPr lang="en-US" altLang="zh-CN" baseline="-2500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3"/>
              </a:buBlip>
            </a:pPr>
            <a:endParaRPr lang="en-US" altLang="zh-CN" baseline="-2500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3"/>
              </a:buBlip>
            </a:pPr>
            <a:endParaRPr lang="en-US" altLang="zh-CN" baseline="-2500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3"/>
              </a:buBlip>
            </a:pPr>
            <a:endParaRPr lang="en-US" altLang="zh-CN" baseline="-2500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3"/>
              </a:buBlip>
            </a:pP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因此，循环码的系统码电路是信息多项式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乘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i="1" baseline="30000">
                <a:solidFill>
                  <a:srgbClr val="0000FF"/>
                </a:solidFill>
                <a:latin typeface="Times New Roman" pitchFamily="18" charset="0"/>
              </a:rPr>
              <a:t>n-k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,</a:t>
            </a: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除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g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的实现电路</a:t>
            </a: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1042988" y="2852738"/>
          <a:ext cx="6045200" cy="635000"/>
        </p:xfrm>
        <a:graphic>
          <a:graphicData uri="http://schemas.openxmlformats.org/presentationml/2006/ole">
            <p:oleObj spid="_x0000_s39938" name="公式" r:id="rId4" imgW="2590560" imgH="228600" progId="Equation.3">
              <p:embed/>
            </p:oleObj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1042988" y="3573463"/>
          <a:ext cx="6913562" cy="1797050"/>
        </p:xfrm>
        <a:graphic>
          <a:graphicData uri="http://schemas.openxmlformats.org/presentationml/2006/ole">
            <p:oleObj spid="_x0000_s39939" name="公式" r:id="rId5" imgW="253980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950" y="1433513"/>
            <a:ext cx="8893175" cy="4516437"/>
            <a:chOff x="158" y="374"/>
            <a:chExt cx="5602" cy="2845"/>
          </a:xfrm>
        </p:grpSpPr>
        <p:sp>
          <p:nvSpPr>
            <p:cNvPr id="50179" name="Line 3"/>
            <p:cNvSpPr>
              <a:spLocks noChangeShapeType="1"/>
            </p:cNvSpPr>
            <p:nvPr/>
          </p:nvSpPr>
          <p:spPr bwMode="auto">
            <a:xfrm>
              <a:off x="2682" y="1871"/>
              <a:ext cx="3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180" name="Line 4"/>
            <p:cNvSpPr>
              <a:spLocks noChangeShapeType="1"/>
            </p:cNvSpPr>
            <p:nvPr/>
          </p:nvSpPr>
          <p:spPr bwMode="auto">
            <a:xfrm flipV="1">
              <a:off x="4911" y="1989"/>
              <a:ext cx="0" cy="4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181" name="Line 5"/>
            <p:cNvSpPr>
              <a:spLocks noChangeShapeType="1"/>
            </p:cNvSpPr>
            <p:nvPr/>
          </p:nvSpPr>
          <p:spPr bwMode="auto">
            <a:xfrm>
              <a:off x="195" y="2428"/>
              <a:ext cx="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182" name="Text Box 6"/>
            <p:cNvSpPr txBox="1">
              <a:spLocks noChangeArrowheads="1"/>
            </p:cNvSpPr>
            <p:nvPr/>
          </p:nvSpPr>
          <p:spPr bwMode="auto">
            <a:xfrm>
              <a:off x="158" y="2132"/>
              <a:ext cx="7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CN" altLang="en-US" b="0">
                  <a:latin typeface="Times New Roman" pitchFamily="18" charset="0"/>
                </a:rPr>
                <a:t>输入</a:t>
              </a:r>
              <a:r>
                <a:rPr lang="en-US" altLang="zh-CN" b="0" i="1">
                  <a:latin typeface="Times New Roman" pitchFamily="18" charset="0"/>
                </a:rPr>
                <a:t>m</a:t>
              </a:r>
              <a:r>
                <a:rPr lang="en-US" altLang="zh-CN" b="0">
                  <a:latin typeface="Times New Roman" pitchFamily="18" charset="0"/>
                </a:rPr>
                <a:t>(</a:t>
              </a:r>
              <a:r>
                <a:rPr lang="en-US" altLang="zh-CN" b="0" i="1">
                  <a:latin typeface="Times New Roman" pitchFamily="18" charset="0"/>
                </a:rPr>
                <a:t>x</a:t>
              </a:r>
              <a:r>
                <a:rPr lang="en-US" altLang="zh-CN" b="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50183" name="Text Box 7"/>
            <p:cNvSpPr txBox="1">
              <a:spLocks noChangeArrowheads="1"/>
            </p:cNvSpPr>
            <p:nvPr/>
          </p:nvSpPr>
          <p:spPr bwMode="auto">
            <a:xfrm>
              <a:off x="158" y="2472"/>
              <a:ext cx="116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2800" b="0" i="1">
                  <a:latin typeface="Times New Roman" pitchFamily="18" charset="0"/>
                </a:rPr>
                <a:t>m</a:t>
              </a:r>
              <a:r>
                <a:rPr lang="en-US" altLang="zh-CN" sz="2800" b="0" baseline="-25000">
                  <a:latin typeface="Times New Roman" pitchFamily="18" charset="0"/>
                </a:rPr>
                <a:t>0</a:t>
              </a:r>
              <a:r>
                <a:rPr lang="en-US" altLang="zh-CN" sz="2800" b="0">
                  <a:latin typeface="Times New Roman" pitchFamily="18" charset="0"/>
                </a:rPr>
                <a:t>,</a:t>
              </a:r>
              <a:r>
                <a:rPr lang="en-US" altLang="zh-CN" sz="2800" b="0" i="1">
                  <a:latin typeface="Times New Roman" pitchFamily="18" charset="0"/>
                </a:rPr>
                <a:t>m</a:t>
              </a:r>
              <a:r>
                <a:rPr lang="en-US" altLang="zh-CN" sz="2800" b="0" baseline="-25000">
                  <a:latin typeface="Times New Roman" pitchFamily="18" charset="0"/>
                </a:rPr>
                <a:t>1</a:t>
              </a:r>
              <a:r>
                <a:rPr lang="en-US" altLang="zh-CN" sz="2800" b="0">
                  <a:latin typeface="Times New Roman" pitchFamily="18" charset="0"/>
                </a:rPr>
                <a:t>,</a:t>
              </a:r>
              <a:r>
                <a:rPr lang="en-US" altLang="zh-CN" sz="2800" b="0">
                  <a:latin typeface="Arial"/>
                </a:rPr>
                <a:t>…</a:t>
              </a:r>
              <a:r>
                <a:rPr lang="en-US" altLang="zh-CN" sz="2800" b="0" i="1">
                  <a:latin typeface="Times New Roman" pitchFamily="18" charset="0"/>
                </a:rPr>
                <a:t>m</a:t>
              </a:r>
              <a:r>
                <a:rPr lang="en-US" altLang="zh-CN" sz="2800" b="0" i="1" baseline="-25000">
                  <a:latin typeface="Times New Roman" pitchFamily="18" charset="0"/>
                </a:rPr>
                <a:t>k-</a:t>
              </a:r>
              <a:r>
                <a:rPr lang="en-US" altLang="zh-CN" sz="28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839" y="1672"/>
              <a:ext cx="340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185" name="Line 9"/>
            <p:cNvSpPr>
              <a:spLocks noChangeShapeType="1"/>
            </p:cNvSpPr>
            <p:nvPr/>
          </p:nvSpPr>
          <p:spPr bwMode="auto">
            <a:xfrm flipV="1">
              <a:off x="1179" y="1842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" name="Group 10"/>
            <p:cNvGrpSpPr>
              <a:grpSpLocks noChangeAspect="1"/>
            </p:cNvGrpSpPr>
            <p:nvPr/>
          </p:nvGrpSpPr>
          <p:grpSpPr bwMode="auto">
            <a:xfrm>
              <a:off x="1349" y="1711"/>
              <a:ext cx="256" cy="256"/>
              <a:chOff x="2568" y="3577"/>
              <a:chExt cx="595" cy="596"/>
            </a:xfrm>
          </p:grpSpPr>
          <p:sp>
            <p:nvSpPr>
              <p:cNvPr id="50187" name="Oval 11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188" name="Line 12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189" name="Line 13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0190" name="Line 14"/>
            <p:cNvSpPr>
              <a:spLocks noChangeShapeType="1"/>
            </p:cNvSpPr>
            <p:nvPr/>
          </p:nvSpPr>
          <p:spPr bwMode="auto">
            <a:xfrm>
              <a:off x="1604" y="1842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1746" y="1701"/>
              <a:ext cx="907" cy="340"/>
              <a:chOff x="839" y="3067"/>
              <a:chExt cx="907" cy="340"/>
            </a:xfrm>
          </p:grpSpPr>
          <p:sp>
            <p:nvSpPr>
              <p:cNvPr id="50192" name="Rectangle 16"/>
              <p:cNvSpPr>
                <a:spLocks noChangeArrowheads="1"/>
              </p:cNvSpPr>
              <p:nvPr/>
            </p:nvSpPr>
            <p:spPr bwMode="auto">
              <a:xfrm>
                <a:off x="839" y="3067"/>
                <a:ext cx="340" cy="3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193" name="Line 17"/>
              <p:cNvSpPr>
                <a:spLocks noChangeShapeType="1"/>
              </p:cNvSpPr>
              <p:nvPr/>
            </p:nvSpPr>
            <p:spPr bwMode="auto">
              <a:xfrm flipV="1">
                <a:off x="1179" y="3237"/>
                <a:ext cx="17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5" name="Group 18"/>
              <p:cNvGrpSpPr>
                <a:grpSpLocks noChangeAspect="1"/>
              </p:cNvGrpSpPr>
              <p:nvPr/>
            </p:nvGrpSpPr>
            <p:grpSpPr bwMode="auto">
              <a:xfrm>
                <a:off x="1349" y="3106"/>
                <a:ext cx="256" cy="256"/>
                <a:chOff x="2568" y="3577"/>
                <a:chExt cx="595" cy="596"/>
              </a:xfrm>
            </p:grpSpPr>
            <p:sp>
              <p:nvSpPr>
                <p:cNvPr id="50195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568" y="3577"/>
                  <a:ext cx="576" cy="57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0196" name="Line 20"/>
                <p:cNvSpPr>
                  <a:spLocks noChangeAspect="1" noChangeShapeType="1"/>
                </p:cNvSpPr>
                <p:nvPr/>
              </p:nvSpPr>
              <p:spPr bwMode="auto">
                <a:xfrm>
                  <a:off x="2568" y="3889"/>
                  <a:ext cx="5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0197" name="Line 21"/>
                <p:cNvSpPr>
                  <a:spLocks noChangeAspect="1" noChangeShapeType="1"/>
                </p:cNvSpPr>
                <p:nvPr/>
              </p:nvSpPr>
              <p:spPr bwMode="auto">
                <a:xfrm>
                  <a:off x="2852" y="3577"/>
                  <a:ext cx="0" cy="5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0198" name="Line 22"/>
              <p:cNvSpPr>
                <a:spLocks noChangeShapeType="1"/>
              </p:cNvSpPr>
              <p:nvPr/>
            </p:nvSpPr>
            <p:spPr bwMode="auto">
              <a:xfrm>
                <a:off x="1604" y="3237"/>
                <a:ext cx="14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3362" y="1711"/>
              <a:ext cx="907" cy="340"/>
              <a:chOff x="839" y="3067"/>
              <a:chExt cx="907" cy="340"/>
            </a:xfrm>
          </p:grpSpPr>
          <p:sp>
            <p:nvSpPr>
              <p:cNvPr id="50200" name="Rectangle 24"/>
              <p:cNvSpPr>
                <a:spLocks noChangeArrowheads="1"/>
              </p:cNvSpPr>
              <p:nvPr/>
            </p:nvSpPr>
            <p:spPr bwMode="auto">
              <a:xfrm>
                <a:off x="839" y="3067"/>
                <a:ext cx="340" cy="3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201" name="Line 25"/>
              <p:cNvSpPr>
                <a:spLocks noChangeShapeType="1"/>
              </p:cNvSpPr>
              <p:nvPr/>
            </p:nvSpPr>
            <p:spPr bwMode="auto">
              <a:xfrm flipV="1">
                <a:off x="1179" y="3237"/>
                <a:ext cx="17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" name="Group 26"/>
              <p:cNvGrpSpPr>
                <a:grpSpLocks noChangeAspect="1"/>
              </p:cNvGrpSpPr>
              <p:nvPr/>
            </p:nvGrpSpPr>
            <p:grpSpPr bwMode="auto">
              <a:xfrm>
                <a:off x="1349" y="3106"/>
                <a:ext cx="256" cy="256"/>
                <a:chOff x="2568" y="3577"/>
                <a:chExt cx="595" cy="596"/>
              </a:xfrm>
            </p:grpSpPr>
            <p:sp>
              <p:nvSpPr>
                <p:cNvPr id="50203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2568" y="3577"/>
                  <a:ext cx="576" cy="57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0204" name="Line 28"/>
                <p:cNvSpPr>
                  <a:spLocks noChangeAspect="1" noChangeShapeType="1"/>
                </p:cNvSpPr>
                <p:nvPr/>
              </p:nvSpPr>
              <p:spPr bwMode="auto">
                <a:xfrm>
                  <a:off x="2568" y="3889"/>
                  <a:ext cx="5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0205" name="Line 29"/>
                <p:cNvSpPr>
                  <a:spLocks noChangeAspect="1" noChangeShapeType="1"/>
                </p:cNvSpPr>
                <p:nvPr/>
              </p:nvSpPr>
              <p:spPr bwMode="auto">
                <a:xfrm>
                  <a:off x="2852" y="3577"/>
                  <a:ext cx="0" cy="5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0206" name="Line 30"/>
              <p:cNvSpPr>
                <a:spLocks noChangeShapeType="1"/>
              </p:cNvSpPr>
              <p:nvPr/>
            </p:nvSpPr>
            <p:spPr bwMode="auto">
              <a:xfrm>
                <a:off x="1604" y="3237"/>
                <a:ext cx="14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0207" name="Rectangle 31"/>
            <p:cNvSpPr>
              <a:spLocks noChangeArrowheads="1"/>
            </p:cNvSpPr>
            <p:nvPr/>
          </p:nvSpPr>
          <p:spPr bwMode="auto">
            <a:xfrm>
              <a:off x="4269" y="1720"/>
              <a:ext cx="340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208" name="Line 32"/>
            <p:cNvSpPr>
              <a:spLocks noChangeShapeType="1"/>
            </p:cNvSpPr>
            <p:nvPr/>
          </p:nvSpPr>
          <p:spPr bwMode="auto">
            <a:xfrm flipV="1">
              <a:off x="4609" y="1890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" name="Group 33"/>
            <p:cNvGrpSpPr>
              <a:grpSpLocks noChangeAspect="1"/>
            </p:cNvGrpSpPr>
            <p:nvPr/>
          </p:nvGrpSpPr>
          <p:grpSpPr bwMode="auto">
            <a:xfrm>
              <a:off x="4779" y="1759"/>
              <a:ext cx="256" cy="256"/>
              <a:chOff x="2568" y="3577"/>
              <a:chExt cx="595" cy="596"/>
            </a:xfrm>
          </p:grpSpPr>
          <p:sp>
            <p:nvSpPr>
              <p:cNvPr id="50210" name="Oval 34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211" name="Line 35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212" name="Line 36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" name="Group 37"/>
            <p:cNvGrpSpPr>
              <a:grpSpLocks noChangeAspect="1"/>
            </p:cNvGrpSpPr>
            <p:nvPr/>
          </p:nvGrpSpPr>
          <p:grpSpPr bwMode="auto">
            <a:xfrm>
              <a:off x="2937" y="1738"/>
              <a:ext cx="256" cy="256"/>
              <a:chOff x="2568" y="3577"/>
              <a:chExt cx="595" cy="596"/>
            </a:xfrm>
          </p:grpSpPr>
          <p:sp>
            <p:nvSpPr>
              <p:cNvPr id="50214" name="Oval 38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215" name="Line 39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216" name="Line 40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0217" name="Line 41"/>
            <p:cNvSpPr>
              <a:spLocks noChangeShapeType="1"/>
            </p:cNvSpPr>
            <p:nvPr/>
          </p:nvSpPr>
          <p:spPr bwMode="auto">
            <a:xfrm>
              <a:off x="3192" y="1871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18" name="Line 42"/>
            <p:cNvSpPr>
              <a:spLocks noChangeShapeType="1"/>
            </p:cNvSpPr>
            <p:nvPr/>
          </p:nvSpPr>
          <p:spPr bwMode="auto">
            <a:xfrm flipV="1">
              <a:off x="461" y="2415"/>
              <a:ext cx="49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19" name="Line 43"/>
            <p:cNvSpPr>
              <a:spLocks noChangeShapeType="1"/>
            </p:cNvSpPr>
            <p:nvPr/>
          </p:nvSpPr>
          <p:spPr bwMode="auto">
            <a:xfrm flipV="1">
              <a:off x="499" y="1856"/>
              <a:ext cx="3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>
              <a:off x="1283" y="526"/>
              <a:ext cx="372" cy="1188"/>
              <a:chOff x="1264" y="1280"/>
              <a:chExt cx="372" cy="1188"/>
            </a:xfrm>
          </p:grpSpPr>
          <p:sp>
            <p:nvSpPr>
              <p:cNvPr id="50221" name="Oval 45"/>
              <p:cNvSpPr>
                <a:spLocks noChangeAspect="1" noChangeArrowheads="1"/>
              </p:cNvSpPr>
              <p:nvPr/>
            </p:nvSpPr>
            <p:spPr bwMode="auto">
              <a:xfrm>
                <a:off x="1264" y="1706"/>
                <a:ext cx="372" cy="3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222" name="Text Box 46"/>
              <p:cNvSpPr txBox="1">
                <a:spLocks noChangeArrowheads="1"/>
              </p:cNvSpPr>
              <p:nvPr/>
            </p:nvSpPr>
            <p:spPr bwMode="auto">
              <a:xfrm>
                <a:off x="1292" y="1734"/>
                <a:ext cx="3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b="0" i="1">
                    <a:latin typeface="Times New Roman" pitchFamily="18" charset="0"/>
                  </a:rPr>
                  <a:t>-g</a:t>
                </a:r>
                <a:r>
                  <a:rPr lang="en-US" altLang="zh-CN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50223" name="Line 47"/>
              <p:cNvSpPr>
                <a:spLocks noChangeShapeType="1"/>
              </p:cNvSpPr>
              <p:nvPr/>
            </p:nvSpPr>
            <p:spPr bwMode="auto">
              <a:xfrm flipH="1" flipV="1">
                <a:off x="1452" y="2084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224" name="Line 48"/>
              <p:cNvSpPr>
                <a:spLocks noChangeShapeType="1"/>
              </p:cNvSpPr>
              <p:nvPr/>
            </p:nvSpPr>
            <p:spPr bwMode="auto">
              <a:xfrm flipV="1">
                <a:off x="1445" y="1280"/>
                <a:ext cx="0" cy="4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0225" name="Oval 49"/>
            <p:cNvSpPr>
              <a:spLocks noChangeAspect="1" noChangeArrowheads="1"/>
            </p:cNvSpPr>
            <p:nvPr/>
          </p:nvSpPr>
          <p:spPr bwMode="auto">
            <a:xfrm>
              <a:off x="4719" y="871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226" name="Line 50"/>
            <p:cNvSpPr>
              <a:spLocks noChangeShapeType="1"/>
            </p:cNvSpPr>
            <p:nvPr/>
          </p:nvSpPr>
          <p:spPr bwMode="auto">
            <a:xfrm flipV="1">
              <a:off x="4903" y="1251"/>
              <a:ext cx="0" cy="5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27" name="Line 51"/>
            <p:cNvSpPr>
              <a:spLocks noChangeShapeType="1"/>
            </p:cNvSpPr>
            <p:nvPr/>
          </p:nvSpPr>
          <p:spPr bwMode="auto">
            <a:xfrm flipV="1">
              <a:off x="4893" y="532"/>
              <a:ext cx="0" cy="3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28" name="Text Box 52"/>
            <p:cNvSpPr txBox="1">
              <a:spLocks noChangeArrowheads="1"/>
            </p:cNvSpPr>
            <p:nvPr/>
          </p:nvSpPr>
          <p:spPr bwMode="auto">
            <a:xfrm>
              <a:off x="4797" y="93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g</a:t>
              </a:r>
              <a:r>
                <a:rPr lang="en-US" altLang="zh-CN" b="0" i="1" baseline="-25000">
                  <a:latin typeface="Times New Roman" pitchFamily="18" charset="0"/>
                </a:rPr>
                <a:t>n-k</a:t>
              </a:r>
              <a:r>
                <a:rPr lang="en-US" altLang="zh-CN" b="0" baseline="30000">
                  <a:latin typeface="Times New Roman" pitchFamily="18" charset="0"/>
                </a:rPr>
                <a:t>-1</a:t>
              </a:r>
            </a:p>
          </p:txBody>
        </p:sp>
        <p:grpSp>
          <p:nvGrpSpPr>
            <p:cNvPr id="11" name="Group 53"/>
            <p:cNvGrpSpPr>
              <a:grpSpLocks/>
            </p:cNvGrpSpPr>
            <p:nvPr/>
          </p:nvGrpSpPr>
          <p:grpSpPr bwMode="auto">
            <a:xfrm>
              <a:off x="2198" y="566"/>
              <a:ext cx="372" cy="1188"/>
              <a:chOff x="1264" y="1280"/>
              <a:chExt cx="372" cy="1188"/>
            </a:xfrm>
          </p:grpSpPr>
          <p:sp>
            <p:nvSpPr>
              <p:cNvPr id="50230" name="Oval 54"/>
              <p:cNvSpPr>
                <a:spLocks noChangeAspect="1" noChangeArrowheads="1"/>
              </p:cNvSpPr>
              <p:nvPr/>
            </p:nvSpPr>
            <p:spPr bwMode="auto">
              <a:xfrm>
                <a:off x="1264" y="1706"/>
                <a:ext cx="372" cy="3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231" name="Text Box 55"/>
              <p:cNvSpPr txBox="1">
                <a:spLocks noChangeArrowheads="1"/>
              </p:cNvSpPr>
              <p:nvPr/>
            </p:nvSpPr>
            <p:spPr bwMode="auto">
              <a:xfrm>
                <a:off x="1292" y="1734"/>
                <a:ext cx="3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b="0" i="1">
                    <a:latin typeface="Times New Roman" pitchFamily="18" charset="0"/>
                  </a:rPr>
                  <a:t>-g</a:t>
                </a:r>
                <a:r>
                  <a:rPr lang="en-US" altLang="zh-CN" b="0" baseline="-25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50232" name="Line 56"/>
              <p:cNvSpPr>
                <a:spLocks noChangeShapeType="1"/>
              </p:cNvSpPr>
              <p:nvPr/>
            </p:nvSpPr>
            <p:spPr bwMode="auto">
              <a:xfrm flipH="1" flipV="1">
                <a:off x="1452" y="2084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233" name="Line 57"/>
              <p:cNvSpPr>
                <a:spLocks noChangeShapeType="1"/>
              </p:cNvSpPr>
              <p:nvPr/>
            </p:nvSpPr>
            <p:spPr bwMode="auto">
              <a:xfrm flipV="1">
                <a:off x="1445" y="1280"/>
                <a:ext cx="0" cy="4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0234" name="Oval 58"/>
            <p:cNvSpPr>
              <a:spLocks noChangeAspect="1" noChangeArrowheads="1"/>
            </p:cNvSpPr>
            <p:nvPr/>
          </p:nvSpPr>
          <p:spPr bwMode="auto">
            <a:xfrm>
              <a:off x="323" y="961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235" name="Text Box 59"/>
            <p:cNvSpPr txBox="1">
              <a:spLocks noChangeArrowheads="1"/>
            </p:cNvSpPr>
            <p:nvPr/>
          </p:nvSpPr>
          <p:spPr bwMode="auto">
            <a:xfrm>
              <a:off x="351" y="989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-g</a:t>
              </a:r>
              <a:r>
                <a:rPr lang="en-US" altLang="zh-CN" b="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50236" name="Line 60"/>
            <p:cNvSpPr>
              <a:spLocks noChangeShapeType="1"/>
            </p:cNvSpPr>
            <p:nvPr/>
          </p:nvSpPr>
          <p:spPr bwMode="auto">
            <a:xfrm flipH="1" flipV="1">
              <a:off x="511" y="1339"/>
              <a:ext cx="0" cy="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37" name="Line 61"/>
            <p:cNvSpPr>
              <a:spLocks noChangeShapeType="1"/>
            </p:cNvSpPr>
            <p:nvPr/>
          </p:nvSpPr>
          <p:spPr bwMode="auto">
            <a:xfrm flipV="1">
              <a:off x="504" y="535"/>
              <a:ext cx="0" cy="4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38" name="Line 62"/>
            <p:cNvSpPr>
              <a:spLocks noChangeShapeType="1"/>
            </p:cNvSpPr>
            <p:nvPr/>
          </p:nvSpPr>
          <p:spPr bwMode="auto">
            <a:xfrm>
              <a:off x="499" y="544"/>
              <a:ext cx="43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39" name="Line 63"/>
            <p:cNvSpPr>
              <a:spLocks noChangeShapeType="1"/>
            </p:cNvSpPr>
            <p:nvPr/>
          </p:nvSpPr>
          <p:spPr bwMode="auto">
            <a:xfrm flipH="1">
              <a:off x="4524" y="544"/>
              <a:ext cx="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2" name="Group 64"/>
            <p:cNvGrpSpPr>
              <a:grpSpLocks/>
            </p:cNvGrpSpPr>
            <p:nvPr/>
          </p:nvGrpSpPr>
          <p:grpSpPr bwMode="auto">
            <a:xfrm>
              <a:off x="3803" y="544"/>
              <a:ext cx="372" cy="1197"/>
              <a:chOff x="3551" y="538"/>
              <a:chExt cx="372" cy="1197"/>
            </a:xfrm>
          </p:grpSpPr>
          <p:sp>
            <p:nvSpPr>
              <p:cNvPr id="50241" name="Oval 65"/>
              <p:cNvSpPr>
                <a:spLocks noChangeAspect="1" noChangeArrowheads="1"/>
              </p:cNvSpPr>
              <p:nvPr/>
            </p:nvSpPr>
            <p:spPr bwMode="auto">
              <a:xfrm>
                <a:off x="3551" y="973"/>
                <a:ext cx="372" cy="3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242" name="Line 66"/>
              <p:cNvSpPr>
                <a:spLocks noChangeShapeType="1"/>
              </p:cNvSpPr>
              <p:nvPr/>
            </p:nvSpPr>
            <p:spPr bwMode="auto">
              <a:xfrm flipH="1" flipV="1">
                <a:off x="3739" y="1351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243" name="Line 67"/>
              <p:cNvSpPr>
                <a:spLocks noChangeShapeType="1"/>
              </p:cNvSpPr>
              <p:nvPr/>
            </p:nvSpPr>
            <p:spPr bwMode="auto">
              <a:xfrm flipV="1">
                <a:off x="3732" y="538"/>
                <a:ext cx="0" cy="4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0244" name="Text Box 68"/>
            <p:cNvSpPr txBox="1">
              <a:spLocks noChangeArrowheads="1"/>
            </p:cNvSpPr>
            <p:nvPr/>
          </p:nvSpPr>
          <p:spPr bwMode="auto">
            <a:xfrm>
              <a:off x="3816" y="1026"/>
              <a:ext cx="35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2000" b="0" i="1">
                  <a:latin typeface="Times New Roman" pitchFamily="18" charset="0"/>
                </a:rPr>
                <a:t>-g</a:t>
              </a:r>
              <a:r>
                <a:rPr lang="en-US" altLang="zh-CN" sz="2000" b="0" i="1" baseline="-25000">
                  <a:latin typeface="Times New Roman" pitchFamily="18" charset="0"/>
                </a:rPr>
                <a:t>n</a:t>
              </a:r>
              <a:r>
                <a:rPr lang="en-US" altLang="zh-CN" sz="2000" b="0" baseline="-25000">
                  <a:latin typeface="Times New Roman" pitchFamily="18" charset="0"/>
                </a:rPr>
                <a:t>-k-1</a:t>
              </a:r>
            </a:p>
          </p:txBody>
        </p:sp>
        <p:grpSp>
          <p:nvGrpSpPr>
            <p:cNvPr id="13" name="Group 69"/>
            <p:cNvGrpSpPr>
              <a:grpSpLocks/>
            </p:cNvGrpSpPr>
            <p:nvPr/>
          </p:nvGrpSpPr>
          <p:grpSpPr bwMode="auto">
            <a:xfrm>
              <a:off x="2880" y="560"/>
              <a:ext cx="372" cy="1197"/>
              <a:chOff x="3551" y="538"/>
              <a:chExt cx="372" cy="1197"/>
            </a:xfrm>
          </p:grpSpPr>
          <p:sp>
            <p:nvSpPr>
              <p:cNvPr id="50246" name="Oval 70"/>
              <p:cNvSpPr>
                <a:spLocks noChangeAspect="1" noChangeArrowheads="1"/>
              </p:cNvSpPr>
              <p:nvPr/>
            </p:nvSpPr>
            <p:spPr bwMode="auto">
              <a:xfrm>
                <a:off x="3551" y="973"/>
                <a:ext cx="372" cy="3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247" name="Line 71"/>
              <p:cNvSpPr>
                <a:spLocks noChangeShapeType="1"/>
              </p:cNvSpPr>
              <p:nvPr/>
            </p:nvSpPr>
            <p:spPr bwMode="auto">
              <a:xfrm flipH="1" flipV="1">
                <a:off x="3739" y="1351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248" name="Line 72"/>
              <p:cNvSpPr>
                <a:spLocks noChangeShapeType="1"/>
              </p:cNvSpPr>
              <p:nvPr/>
            </p:nvSpPr>
            <p:spPr bwMode="auto">
              <a:xfrm flipV="1">
                <a:off x="3732" y="538"/>
                <a:ext cx="0" cy="4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0249" name="Text Box 73"/>
            <p:cNvSpPr txBox="1">
              <a:spLocks noChangeArrowheads="1"/>
            </p:cNvSpPr>
            <p:nvPr/>
          </p:nvSpPr>
          <p:spPr bwMode="auto">
            <a:xfrm>
              <a:off x="2880" y="1054"/>
              <a:ext cx="35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sz="2000" b="0" i="1">
                  <a:latin typeface="Times New Roman" pitchFamily="18" charset="0"/>
                </a:rPr>
                <a:t>-g</a:t>
              </a:r>
              <a:r>
                <a:rPr lang="en-US" altLang="zh-CN" sz="2000" b="0" i="1" baseline="-25000">
                  <a:latin typeface="Times New Roman" pitchFamily="18" charset="0"/>
                </a:rPr>
                <a:t>n</a:t>
              </a:r>
              <a:r>
                <a:rPr lang="en-US" altLang="zh-CN" sz="2000" b="0" baseline="-25000">
                  <a:latin typeface="Times New Roman" pitchFamily="18" charset="0"/>
                </a:rPr>
                <a:t>-k-2</a:t>
              </a:r>
            </a:p>
          </p:txBody>
        </p:sp>
        <p:sp>
          <p:nvSpPr>
            <p:cNvPr id="50250" name="Text Box 74"/>
            <p:cNvSpPr txBox="1">
              <a:spLocks noChangeArrowheads="1"/>
            </p:cNvSpPr>
            <p:nvPr/>
          </p:nvSpPr>
          <p:spPr bwMode="auto">
            <a:xfrm>
              <a:off x="1837" y="2931"/>
              <a:ext cx="18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zh-CN" altLang="en-US">
                  <a:latin typeface="Times New Roman" pitchFamily="18" charset="0"/>
                </a:rPr>
                <a:t>乘</a:t>
              </a:r>
              <a:r>
                <a:rPr lang="en-US" altLang="zh-CN" i="1">
                  <a:latin typeface="Times New Roman" pitchFamily="18" charset="0"/>
                </a:rPr>
                <a:t>x</a:t>
              </a:r>
              <a:r>
                <a:rPr lang="en-US" altLang="zh-CN" i="1" baseline="30000">
                  <a:latin typeface="Times New Roman" pitchFamily="18" charset="0"/>
                </a:rPr>
                <a:t>n-k</a:t>
              </a:r>
              <a:r>
                <a:rPr lang="zh-CN" altLang="en-US">
                  <a:latin typeface="Times New Roman" pitchFamily="18" charset="0"/>
                </a:rPr>
                <a:t>除</a:t>
              </a:r>
              <a:r>
                <a:rPr lang="en-US" altLang="zh-CN" i="1">
                  <a:latin typeface="Times New Roman" pitchFamily="18" charset="0"/>
                </a:rPr>
                <a:t>g</a:t>
              </a:r>
              <a:r>
                <a:rPr lang="en-US" altLang="zh-CN">
                  <a:latin typeface="Times New Roman" pitchFamily="18" charset="0"/>
                </a:rPr>
                <a:t>(</a:t>
              </a:r>
              <a:r>
                <a:rPr lang="en-US" altLang="zh-CN" i="1">
                  <a:latin typeface="Times New Roman" pitchFamily="18" charset="0"/>
                </a:rPr>
                <a:t>x</a:t>
              </a:r>
              <a:r>
                <a:rPr lang="en-US" altLang="zh-CN">
                  <a:latin typeface="Times New Roman" pitchFamily="18" charset="0"/>
                </a:rPr>
                <a:t>)</a:t>
              </a:r>
              <a:r>
                <a:rPr lang="zh-CN" altLang="en-US">
                  <a:latin typeface="Times New Roman" pitchFamily="18" charset="0"/>
                </a:rPr>
                <a:t>运算电路</a:t>
              </a:r>
            </a:p>
          </p:txBody>
        </p:sp>
        <p:grpSp>
          <p:nvGrpSpPr>
            <p:cNvPr id="14" name="Group 75"/>
            <p:cNvGrpSpPr>
              <a:grpSpLocks/>
            </p:cNvGrpSpPr>
            <p:nvPr/>
          </p:nvGrpSpPr>
          <p:grpSpPr bwMode="auto">
            <a:xfrm>
              <a:off x="4127" y="374"/>
              <a:ext cx="369" cy="340"/>
              <a:chOff x="867" y="3464"/>
              <a:chExt cx="369" cy="340"/>
            </a:xfrm>
          </p:grpSpPr>
          <p:sp>
            <p:nvSpPr>
              <p:cNvPr id="50252" name="Rectangle 76"/>
              <p:cNvSpPr>
                <a:spLocks noChangeArrowheads="1"/>
              </p:cNvSpPr>
              <p:nvPr/>
            </p:nvSpPr>
            <p:spPr bwMode="auto">
              <a:xfrm>
                <a:off x="867" y="3464"/>
                <a:ext cx="369" cy="3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253" name="Text Box 77"/>
              <p:cNvSpPr txBox="1">
                <a:spLocks noChangeArrowheads="1"/>
              </p:cNvSpPr>
              <p:nvPr/>
            </p:nvSpPr>
            <p:spPr bwMode="auto">
              <a:xfrm>
                <a:off x="896" y="3518"/>
                <a:ext cx="28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zh-CN" altLang="en-US" b="0">
                    <a:latin typeface="Times New Roman" pitchFamily="18" charset="0"/>
                  </a:rPr>
                  <a:t>门</a:t>
                </a:r>
                <a:r>
                  <a:rPr lang="en-US" altLang="zh-CN" b="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0254" name="Line 78"/>
            <p:cNvSpPr>
              <a:spLocks noChangeShapeType="1"/>
            </p:cNvSpPr>
            <p:nvPr/>
          </p:nvSpPr>
          <p:spPr bwMode="auto">
            <a:xfrm flipV="1">
              <a:off x="5006" y="1895"/>
              <a:ext cx="3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55" name="Rectangle 79"/>
            <p:cNvSpPr>
              <a:spLocks noChangeArrowheads="1"/>
            </p:cNvSpPr>
            <p:nvPr/>
          </p:nvSpPr>
          <p:spPr bwMode="auto">
            <a:xfrm>
              <a:off x="5351" y="1706"/>
              <a:ext cx="170" cy="87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256" name="Line 80"/>
            <p:cNvSpPr>
              <a:spLocks noChangeShapeType="1"/>
            </p:cNvSpPr>
            <p:nvPr/>
          </p:nvSpPr>
          <p:spPr bwMode="auto">
            <a:xfrm>
              <a:off x="5517" y="2132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57" name="Rectangle 81"/>
            <p:cNvSpPr>
              <a:spLocks noChangeArrowheads="1"/>
            </p:cNvSpPr>
            <p:nvPr/>
          </p:nvSpPr>
          <p:spPr bwMode="auto">
            <a:xfrm>
              <a:off x="5091" y="1827"/>
              <a:ext cx="170" cy="14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0258" name="Rectangle 82"/>
          <p:cNvSpPr>
            <a:spLocks noChangeArrowheads="1"/>
          </p:cNvSpPr>
          <p:nvPr/>
        </p:nvSpPr>
        <p:spPr bwMode="auto">
          <a:xfrm>
            <a:off x="1476375" y="333375"/>
            <a:ext cx="6335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sz="3600" i="1">
                <a:solidFill>
                  <a:srgbClr val="FF0000"/>
                </a:solidFill>
                <a:latin typeface="Times New Roman" pitchFamily="18" charset="0"/>
              </a:rPr>
              <a:t>n-k</a:t>
            </a:r>
            <a:r>
              <a:rPr lang="zh-CN" altLang="en-US" sz="3600">
                <a:solidFill>
                  <a:srgbClr val="FF0000"/>
                </a:solidFill>
                <a:latin typeface="Times New Roman" pitchFamily="18" charset="0"/>
              </a:rPr>
              <a:t>级乘法电路（系统码形式）</a:t>
            </a:r>
          </a:p>
        </p:txBody>
      </p:sp>
      <p:sp>
        <p:nvSpPr>
          <p:cNvPr id="50259" name="Text Box 83"/>
          <p:cNvSpPr txBox="1">
            <a:spLocks noChangeArrowheads="1"/>
          </p:cNvSpPr>
          <p:nvPr/>
        </p:nvSpPr>
        <p:spPr bwMode="auto">
          <a:xfrm>
            <a:off x="8172450" y="2852738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0000FF"/>
                </a:solidFill>
                <a:latin typeface="Times New Roman" pitchFamily="18" charset="0"/>
              </a:rPr>
              <a:t>门</a:t>
            </a:r>
            <a:r>
              <a:rPr lang="en-US" altLang="zh-CN" sz="2000">
                <a:solidFill>
                  <a:srgbClr val="0000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0260" name="Line 84"/>
          <p:cNvSpPr>
            <a:spLocks noChangeShapeType="1"/>
          </p:cNvSpPr>
          <p:nvPr/>
        </p:nvSpPr>
        <p:spPr bwMode="auto">
          <a:xfrm flipH="1">
            <a:off x="8101013" y="3213100"/>
            <a:ext cx="2159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84213" y="1125538"/>
            <a:ext cx="77724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2"/>
              </a:buBlip>
            </a:pP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GF(2)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上，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itchFamily="18" charset="0"/>
              </a:rPr>
              <a:t>7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-1=(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+1)(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+1)(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+1) 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，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g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)=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+1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，试画一个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[7,4]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循环码的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n-k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级系统码形式的乘法编码电路。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476375" y="260350"/>
            <a:ext cx="6335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sz="360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2124075" y="378777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4643438" y="3787775"/>
            <a:ext cx="4333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3779838" y="378777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5435600" y="378777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CN" altLang="en-US"/>
              <a:t>＋</a:t>
            </a:r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2987675" y="378777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CN" altLang="en-US"/>
              <a:t>＋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2555875" y="40036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348038" y="40036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4211638" y="40036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5076825" y="40036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5795963" y="400367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900113" y="50847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 flipV="1">
            <a:off x="1547813" y="3138488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1547813" y="400367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1547813" y="5084763"/>
            <a:ext cx="5329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V="1">
            <a:off x="5580063" y="41481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611188" y="5132388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输入</a:t>
            </a:r>
            <a:r>
              <a:rPr lang="en-US" altLang="zh-CN" i="1">
                <a:latin typeface="Times New Roman" pitchFamily="18" charset="0"/>
              </a:rPr>
              <a:t>m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7451725" y="4364038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输出</a:t>
            </a:r>
            <a:r>
              <a:rPr lang="en-US" altLang="zh-CN" i="1">
                <a:latin typeface="Times New Roman" pitchFamily="18" charset="0"/>
              </a:rPr>
              <a:t>c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4067175" y="29225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CN" altLang="en-US" sz="2000">
                <a:latin typeface="Times New Roman" pitchFamily="18" charset="0"/>
              </a:rPr>
              <a:t>门</a:t>
            </a:r>
            <a:r>
              <a:rPr lang="en-US" altLang="zh-CN" sz="2000">
                <a:latin typeface="Times New Roman" pitchFamily="18" charset="0"/>
              </a:rPr>
              <a:t>1</a:t>
            </a:r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6156325" y="3716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CN" altLang="en-US" sz="2000">
                <a:latin typeface="Times New Roman" pitchFamily="18" charset="0"/>
              </a:rPr>
              <a:t>门</a:t>
            </a:r>
            <a:r>
              <a:rPr lang="en-US" altLang="zh-CN" sz="2000">
                <a:latin typeface="Times New Roman" pitchFamily="18" charset="0"/>
              </a:rPr>
              <a:t>2</a:t>
            </a:r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flipV="1">
            <a:off x="5580063" y="3141663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H="1" flipV="1">
            <a:off x="4500563" y="3138488"/>
            <a:ext cx="10795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H="1">
            <a:off x="1547813" y="3138488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>
            <a:off x="3203575" y="313848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1227" name="Rectangle 27"/>
          <p:cNvSpPr>
            <a:spLocks noChangeArrowheads="1"/>
          </p:cNvSpPr>
          <p:nvPr/>
        </p:nvSpPr>
        <p:spPr bwMode="auto">
          <a:xfrm>
            <a:off x="7235825" y="3643313"/>
            <a:ext cx="576263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>
            <a:off x="6588125" y="38592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>
            <a:off x="6877050" y="41481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6877050" y="4148138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1231" name="Line 31"/>
          <p:cNvSpPr>
            <a:spLocks noChangeShapeType="1"/>
          </p:cNvSpPr>
          <p:nvPr/>
        </p:nvSpPr>
        <p:spPr bwMode="auto">
          <a:xfrm>
            <a:off x="7812088" y="40036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0" tIns="0" rIns="0" bIns="0"/>
          <a:lstStyle/>
          <a:p>
            <a:r>
              <a:rPr lang="en-US" altLang="zh-CN" i="1"/>
              <a:t>k</a:t>
            </a:r>
            <a:r>
              <a:rPr lang="en-US" altLang="zh-CN"/>
              <a:t> </a:t>
            </a:r>
            <a:r>
              <a:rPr lang="zh-CN" altLang="en-US"/>
              <a:t>级编码器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684213" y="1125538"/>
            <a:ext cx="77724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2"/>
              </a:buBlip>
            </a:pP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基本原理：利用校验多项式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h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；为系统码编码电路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zh-CN" altLang="en-US">
              <a:latin typeface="Times New Roman" pitchFamily="18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>
                <a:latin typeface="Times New Roman" pitchFamily="18" charset="0"/>
              </a:rPr>
              <a:t>若信息序列 </a:t>
            </a:r>
            <a:r>
              <a:rPr lang="en-US" altLang="zh-CN" i="1">
                <a:latin typeface="Times New Roman" pitchFamily="18" charset="0"/>
              </a:rPr>
              <a:t>m</a:t>
            </a:r>
            <a:r>
              <a:rPr lang="en-US" altLang="zh-CN">
                <a:latin typeface="Times New Roman" pitchFamily="18" charset="0"/>
              </a:rPr>
              <a:t>=(</a:t>
            </a:r>
            <a:r>
              <a:rPr lang="en-US" altLang="zh-CN" i="1">
                <a:latin typeface="Times New Roman" pitchFamily="18" charset="0"/>
              </a:rPr>
              <a:t>m</a:t>
            </a:r>
            <a:r>
              <a:rPr lang="en-US" altLang="zh-CN" i="1" baseline="-25000">
                <a:latin typeface="Times New Roman" pitchFamily="18" charset="0"/>
              </a:rPr>
              <a:t>k</a:t>
            </a:r>
            <a:r>
              <a:rPr lang="en-US" altLang="zh-CN" baseline="-25000">
                <a:latin typeface="Times New Roman" pitchFamily="18" charset="0"/>
              </a:rPr>
              <a:t>-1</a:t>
            </a:r>
            <a:r>
              <a:rPr lang="en-US" altLang="zh-CN">
                <a:latin typeface="Times New Roman" pitchFamily="18" charset="0"/>
              </a:rPr>
              <a:t>, </a:t>
            </a:r>
            <a:r>
              <a:rPr lang="en-US" altLang="zh-CN" i="1">
                <a:latin typeface="Times New Roman" pitchFamily="18" charset="0"/>
              </a:rPr>
              <a:t>m</a:t>
            </a:r>
            <a:r>
              <a:rPr lang="en-US" altLang="zh-CN" i="1" baseline="-25000">
                <a:latin typeface="Times New Roman" pitchFamily="18" charset="0"/>
              </a:rPr>
              <a:t>k</a:t>
            </a:r>
            <a:r>
              <a:rPr lang="en-US" altLang="zh-CN" baseline="-25000">
                <a:latin typeface="Times New Roman" pitchFamily="18" charset="0"/>
              </a:rPr>
              <a:t>-2</a:t>
            </a:r>
            <a:r>
              <a:rPr lang="en-US" altLang="zh-CN">
                <a:latin typeface="Times New Roman" pitchFamily="18" charset="0"/>
              </a:rPr>
              <a:t>,…</a:t>
            </a:r>
            <a:r>
              <a:rPr lang="en-US" altLang="zh-CN" i="1">
                <a:latin typeface="Times New Roman" pitchFamily="18" charset="0"/>
              </a:rPr>
              <a:t>m</a:t>
            </a:r>
            <a:r>
              <a:rPr lang="en-US" altLang="zh-CN" baseline="-25000">
                <a:latin typeface="Times New Roman" pitchFamily="18" charset="0"/>
              </a:rPr>
              <a:t>0</a:t>
            </a:r>
            <a:r>
              <a:rPr lang="en-US" altLang="zh-CN">
                <a:latin typeface="Times New Roman" pitchFamily="18" charset="0"/>
              </a:rPr>
              <a:t>)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>
                <a:latin typeface="Times New Roman" pitchFamily="18" charset="0"/>
              </a:rPr>
              <a:t>对应的多项式</a:t>
            </a:r>
            <a:r>
              <a:rPr lang="en-US" altLang="zh-CN" i="1">
                <a:latin typeface="Times New Roman" pitchFamily="18" charset="0"/>
              </a:rPr>
              <a:t>m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en-US" altLang="zh-CN" i="1">
                <a:latin typeface="Times New Roman" pitchFamily="18" charset="0"/>
              </a:rPr>
              <a:t>=m</a:t>
            </a:r>
            <a:r>
              <a:rPr lang="en-US" altLang="zh-CN" i="1" baseline="-25000">
                <a:latin typeface="Times New Roman" pitchFamily="18" charset="0"/>
              </a:rPr>
              <a:t>k</a:t>
            </a:r>
            <a:r>
              <a:rPr lang="en-US" altLang="zh-CN" baseline="-25000">
                <a:latin typeface="Times New Roman" pitchFamily="18" charset="0"/>
              </a:rPr>
              <a:t>-1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i="1" baseline="30000">
                <a:latin typeface="Times New Roman" pitchFamily="18" charset="0"/>
              </a:rPr>
              <a:t>k</a:t>
            </a:r>
            <a:r>
              <a:rPr lang="en-US" altLang="zh-CN" baseline="30000">
                <a:latin typeface="Times New Roman" pitchFamily="18" charset="0"/>
              </a:rPr>
              <a:t>-1</a:t>
            </a:r>
            <a:r>
              <a:rPr lang="en-US" altLang="zh-CN">
                <a:latin typeface="Times New Roman" pitchFamily="18" charset="0"/>
              </a:rPr>
              <a:t>+ </a:t>
            </a:r>
            <a:r>
              <a:rPr lang="en-US" altLang="zh-CN" i="1">
                <a:latin typeface="Times New Roman" pitchFamily="18" charset="0"/>
              </a:rPr>
              <a:t>m</a:t>
            </a:r>
            <a:r>
              <a:rPr lang="en-US" altLang="zh-CN" i="1" baseline="-25000">
                <a:latin typeface="Times New Roman" pitchFamily="18" charset="0"/>
              </a:rPr>
              <a:t>k</a:t>
            </a:r>
            <a:r>
              <a:rPr lang="en-US" altLang="zh-CN" baseline="-25000">
                <a:latin typeface="Times New Roman" pitchFamily="18" charset="0"/>
              </a:rPr>
              <a:t>-2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i="1" baseline="30000">
                <a:latin typeface="Times New Roman" pitchFamily="18" charset="0"/>
              </a:rPr>
              <a:t>k</a:t>
            </a:r>
            <a:r>
              <a:rPr lang="en-US" altLang="zh-CN" baseline="30000">
                <a:latin typeface="Times New Roman" pitchFamily="18" charset="0"/>
              </a:rPr>
              <a:t>-2</a:t>
            </a:r>
            <a:r>
              <a:rPr lang="en-US" altLang="zh-CN">
                <a:latin typeface="Times New Roman" pitchFamily="18" charset="0"/>
              </a:rPr>
              <a:t>+…+</a:t>
            </a:r>
            <a:r>
              <a:rPr lang="en-US" altLang="zh-CN" i="1">
                <a:latin typeface="Times New Roman" pitchFamily="18" charset="0"/>
              </a:rPr>
              <a:t>m</a:t>
            </a:r>
            <a:r>
              <a:rPr lang="en-US" altLang="zh-CN" baseline="-25000">
                <a:latin typeface="Times New Roman" pitchFamily="18" charset="0"/>
              </a:rPr>
              <a:t>0</a:t>
            </a:r>
            <a:endParaRPr lang="en-US" altLang="zh-CN">
              <a:latin typeface="Times New Roman" pitchFamily="18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>
                <a:latin typeface="Times New Roman" pitchFamily="18" charset="0"/>
              </a:rPr>
              <a:t>码多项式</a:t>
            </a:r>
            <a:r>
              <a:rPr lang="en-US" altLang="zh-CN" i="1">
                <a:latin typeface="Times New Roman" pitchFamily="18" charset="0"/>
              </a:rPr>
              <a:t>C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)= </a:t>
            </a:r>
            <a:r>
              <a:rPr lang="en-US" altLang="zh-CN" i="1">
                <a:latin typeface="Times New Roman" pitchFamily="18" charset="0"/>
              </a:rPr>
              <a:t>m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),</a:t>
            </a:r>
            <a:r>
              <a:rPr lang="zh-CN" altLang="en-US">
                <a:latin typeface="Times New Roman" pitchFamily="18" charset="0"/>
              </a:rPr>
              <a:t>且</a:t>
            </a:r>
            <a:r>
              <a:rPr lang="en-US" altLang="zh-CN" i="1">
                <a:latin typeface="Times New Roman" pitchFamily="18" charset="0"/>
              </a:rPr>
              <a:t>C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为系统码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i="1">
                <a:latin typeface="Times New Roman" pitchFamily="18" charset="0"/>
              </a:rPr>
              <a:t> </a:t>
            </a:r>
            <a:r>
              <a:rPr lang="en-US" altLang="zh-CN" i="1">
                <a:latin typeface="Times New Roman" pitchFamily="18" charset="0"/>
              </a:rPr>
              <a:t>h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en-US" altLang="zh-CN" i="1">
                <a:latin typeface="Times New Roman" pitchFamily="18" charset="0"/>
              </a:rPr>
              <a:t>C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)= </a:t>
            </a:r>
            <a:r>
              <a:rPr lang="en-US" altLang="zh-CN" i="1">
                <a:latin typeface="Times New Roman" pitchFamily="18" charset="0"/>
              </a:rPr>
              <a:t>h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en-US" altLang="zh-CN" i="1">
                <a:latin typeface="Times New Roman" pitchFamily="18" charset="0"/>
              </a:rPr>
              <a:t>m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altLang="zh-CN">
                <a:latin typeface="Times New Roman" pitchFamily="18" charset="0"/>
              </a:rPr>
              <a:t>             = </a:t>
            </a:r>
            <a:r>
              <a:rPr lang="en-US" altLang="zh-CN" i="1">
                <a:latin typeface="Times New Roman" pitchFamily="18" charset="0"/>
              </a:rPr>
              <a:t>m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i="1" baseline="30000">
                <a:latin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</a:rPr>
              <a:t>-1) = </a:t>
            </a:r>
            <a:r>
              <a:rPr lang="en-US" altLang="zh-CN" i="1">
                <a:latin typeface="Times New Roman" pitchFamily="18" charset="0"/>
              </a:rPr>
              <a:t>m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i="1" baseline="30000">
                <a:latin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</a:rPr>
              <a:t>-</a:t>
            </a:r>
            <a:r>
              <a:rPr lang="en-US" altLang="zh-CN" i="1">
                <a:latin typeface="Times New Roman" pitchFamily="18" charset="0"/>
              </a:rPr>
              <a:t>m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altLang="zh-CN">
                <a:latin typeface="Times New Roman" pitchFamily="18" charset="0"/>
              </a:rPr>
              <a:t>             = </a:t>
            </a:r>
            <a:r>
              <a:rPr lang="en-US" altLang="zh-CN" i="1">
                <a:latin typeface="Times New Roman" pitchFamily="18" charset="0"/>
              </a:rPr>
              <a:t>m</a:t>
            </a:r>
            <a:r>
              <a:rPr lang="en-US" altLang="zh-CN" i="1" baseline="-25000">
                <a:latin typeface="Times New Roman" pitchFamily="18" charset="0"/>
              </a:rPr>
              <a:t>k</a:t>
            </a:r>
            <a:r>
              <a:rPr lang="en-US" altLang="zh-CN" baseline="-25000">
                <a:latin typeface="Times New Roman" pitchFamily="18" charset="0"/>
              </a:rPr>
              <a:t>-1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i="1" baseline="30000">
                <a:latin typeface="Times New Roman" pitchFamily="18" charset="0"/>
              </a:rPr>
              <a:t>n+k-</a:t>
            </a:r>
            <a:r>
              <a:rPr lang="en-US" altLang="zh-CN" baseline="30000">
                <a:latin typeface="Times New Roman" pitchFamily="18" charset="0"/>
              </a:rPr>
              <a:t>1</a:t>
            </a:r>
            <a:r>
              <a:rPr lang="en-US" altLang="zh-CN">
                <a:latin typeface="Times New Roman" pitchFamily="18" charset="0"/>
              </a:rPr>
              <a:t>+ </a:t>
            </a:r>
            <a:r>
              <a:rPr lang="en-US" altLang="zh-CN" i="1">
                <a:latin typeface="Times New Roman" pitchFamily="18" charset="0"/>
              </a:rPr>
              <a:t>m</a:t>
            </a:r>
            <a:r>
              <a:rPr lang="en-US" altLang="zh-CN" i="1" baseline="-25000">
                <a:latin typeface="Times New Roman" pitchFamily="18" charset="0"/>
              </a:rPr>
              <a:t>k</a:t>
            </a:r>
            <a:r>
              <a:rPr lang="en-US" altLang="zh-CN" baseline="-25000">
                <a:latin typeface="Times New Roman" pitchFamily="18" charset="0"/>
              </a:rPr>
              <a:t>-2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i="1" baseline="30000">
                <a:latin typeface="Times New Roman" pitchFamily="18" charset="0"/>
              </a:rPr>
              <a:t>n+k-</a:t>
            </a:r>
            <a:r>
              <a:rPr lang="en-US" altLang="zh-CN" baseline="30000">
                <a:latin typeface="Times New Roman" pitchFamily="18" charset="0"/>
              </a:rPr>
              <a:t>2</a:t>
            </a:r>
            <a:r>
              <a:rPr lang="en-US" altLang="zh-CN">
                <a:latin typeface="Times New Roman" pitchFamily="18" charset="0"/>
              </a:rPr>
              <a:t>+…+</a:t>
            </a:r>
            <a:r>
              <a:rPr lang="en-US" altLang="zh-CN" i="1">
                <a:latin typeface="Times New Roman" pitchFamily="18" charset="0"/>
              </a:rPr>
              <a:t>m</a:t>
            </a:r>
            <a:r>
              <a:rPr lang="en-US" altLang="zh-CN" baseline="-25000">
                <a:latin typeface="Times New Roman" pitchFamily="18" charset="0"/>
              </a:rPr>
              <a:t>0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i="1" baseline="30000">
                <a:latin typeface="Times New Roman" pitchFamily="18" charset="0"/>
              </a:rPr>
              <a:t>n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altLang="zh-CN" i="1">
                <a:latin typeface="Times New Roman" pitchFamily="18" charset="0"/>
              </a:rPr>
              <a:t>                -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m</a:t>
            </a:r>
            <a:r>
              <a:rPr lang="en-US" altLang="zh-CN" i="1" baseline="-25000">
                <a:latin typeface="Times New Roman" pitchFamily="18" charset="0"/>
              </a:rPr>
              <a:t>k</a:t>
            </a:r>
            <a:r>
              <a:rPr lang="en-US" altLang="zh-CN" baseline="-25000">
                <a:latin typeface="Times New Roman" pitchFamily="18" charset="0"/>
              </a:rPr>
              <a:t>-1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i="1" baseline="30000">
                <a:latin typeface="Times New Roman" pitchFamily="18" charset="0"/>
              </a:rPr>
              <a:t>k</a:t>
            </a:r>
            <a:r>
              <a:rPr lang="en-US" altLang="zh-CN" baseline="30000">
                <a:latin typeface="Times New Roman" pitchFamily="18" charset="0"/>
              </a:rPr>
              <a:t>-1</a:t>
            </a:r>
            <a:r>
              <a:rPr lang="en-US" altLang="zh-CN">
                <a:latin typeface="Times New Roman" pitchFamily="18" charset="0"/>
              </a:rPr>
              <a:t>+</a:t>
            </a:r>
            <a:r>
              <a:rPr lang="en-US" altLang="zh-CN" i="1">
                <a:latin typeface="Times New Roman" pitchFamily="18" charset="0"/>
              </a:rPr>
              <a:t>m</a:t>
            </a:r>
            <a:r>
              <a:rPr lang="en-US" altLang="zh-CN" i="1" baseline="-25000">
                <a:latin typeface="Times New Roman" pitchFamily="18" charset="0"/>
              </a:rPr>
              <a:t>k</a:t>
            </a:r>
            <a:r>
              <a:rPr lang="en-US" altLang="zh-CN" baseline="-25000">
                <a:latin typeface="Times New Roman" pitchFamily="18" charset="0"/>
              </a:rPr>
              <a:t>-2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i="1" baseline="30000">
                <a:latin typeface="Times New Roman" pitchFamily="18" charset="0"/>
              </a:rPr>
              <a:t>k</a:t>
            </a:r>
            <a:r>
              <a:rPr lang="en-US" altLang="zh-CN" baseline="30000">
                <a:latin typeface="Times New Roman" pitchFamily="18" charset="0"/>
              </a:rPr>
              <a:t>-2</a:t>
            </a:r>
            <a:r>
              <a:rPr lang="en-US" altLang="zh-CN">
                <a:latin typeface="Times New Roman" pitchFamily="18" charset="0"/>
              </a:rPr>
              <a:t>+…</a:t>
            </a:r>
            <a:r>
              <a:rPr lang="en-US" altLang="zh-CN" i="1">
                <a:latin typeface="Times New Roman" pitchFamily="18" charset="0"/>
              </a:rPr>
              <a:t>m</a:t>
            </a:r>
            <a:r>
              <a:rPr lang="en-US" altLang="zh-CN" baseline="-25000">
                <a:latin typeface="Times New Roman" pitchFamily="18" charset="0"/>
              </a:rPr>
              <a:t>0</a:t>
            </a:r>
            <a:r>
              <a:rPr lang="en-US" altLang="zh-CN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i="1"/>
              <a:t>k</a:t>
            </a:r>
            <a:r>
              <a:rPr lang="en-US" altLang="zh-CN"/>
              <a:t> </a:t>
            </a:r>
            <a:r>
              <a:rPr lang="zh-CN" altLang="en-US"/>
              <a:t>级编码器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555875" y="1989138"/>
            <a:ext cx="4762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800" i="1">
                <a:latin typeface="Times New Roman" pitchFamily="18" charset="0"/>
              </a:rPr>
              <a:t>h</a:t>
            </a:r>
            <a:r>
              <a:rPr lang="en-US" altLang="zh-CN" sz="2800" baseline="-25000">
                <a:latin typeface="Times New Roman" pitchFamily="18" charset="0"/>
              </a:rPr>
              <a:t>0</a:t>
            </a:r>
            <a:r>
              <a:rPr lang="en-US" altLang="zh-CN" sz="2800" i="1" baseline="-25000">
                <a:latin typeface="Times New Roman" pitchFamily="18" charset="0"/>
              </a:rPr>
              <a:t>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-1 </a:t>
            </a:r>
            <a:r>
              <a:rPr lang="en-US" altLang="zh-CN" sz="2800">
                <a:latin typeface="Times New Roman" pitchFamily="18" charset="0"/>
              </a:rPr>
              <a:t>+</a:t>
            </a:r>
            <a:r>
              <a:rPr lang="en-US" altLang="zh-CN" sz="2800" i="1">
                <a:latin typeface="Times New Roman" pitchFamily="18" charset="0"/>
              </a:rPr>
              <a:t>h</a:t>
            </a:r>
            <a:r>
              <a:rPr lang="en-US" altLang="zh-CN" sz="2800" baseline="-25000">
                <a:latin typeface="Times New Roman" pitchFamily="18" charset="0"/>
              </a:rPr>
              <a:t>1</a:t>
            </a:r>
            <a:r>
              <a:rPr lang="en-US" altLang="zh-CN" sz="2800" i="1" baseline="-25000">
                <a:latin typeface="Times New Roman" pitchFamily="18" charset="0"/>
              </a:rPr>
              <a:t>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-1-1 </a:t>
            </a:r>
            <a:r>
              <a:rPr lang="en-US" altLang="zh-CN" sz="2800">
                <a:latin typeface="Times New Roman" pitchFamily="18" charset="0"/>
              </a:rPr>
              <a:t>+</a:t>
            </a:r>
            <a:r>
              <a:rPr lang="en-US" altLang="zh-CN" sz="2800" i="1">
                <a:latin typeface="Times New Roman" pitchFamily="18" charset="0"/>
              </a:rPr>
              <a:t> </a:t>
            </a:r>
            <a:r>
              <a:rPr lang="en-US" altLang="zh-CN" sz="2800" i="1">
                <a:latin typeface="Arial"/>
              </a:rPr>
              <a:t>…</a:t>
            </a:r>
            <a:r>
              <a:rPr lang="en-US" altLang="zh-CN" sz="2800" i="1">
                <a:latin typeface="Times New Roman" pitchFamily="18" charset="0"/>
              </a:rPr>
              <a:t>+h</a:t>
            </a:r>
            <a:r>
              <a:rPr lang="en-US" altLang="zh-CN" sz="2800" i="1" baseline="-25000">
                <a:latin typeface="Times New Roman" pitchFamily="18" charset="0"/>
              </a:rPr>
              <a:t>k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-1-</a:t>
            </a:r>
            <a:r>
              <a:rPr lang="en-US" altLang="zh-CN" sz="2800" i="1" baseline="-25000">
                <a:latin typeface="Times New Roman" pitchFamily="18" charset="0"/>
              </a:rPr>
              <a:t>k</a:t>
            </a:r>
            <a:r>
              <a:rPr lang="en-US" altLang="zh-CN" sz="2800" i="1">
                <a:latin typeface="Times New Roman" pitchFamily="18" charset="0"/>
              </a:rPr>
              <a:t>=</a:t>
            </a:r>
            <a:r>
              <a:rPr lang="en-US" altLang="zh-CN" sz="2800">
                <a:latin typeface="Times New Roman" pitchFamily="18" charset="0"/>
              </a:rPr>
              <a:t>0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2484438" y="2924175"/>
            <a:ext cx="4762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800" i="1">
                <a:latin typeface="Times New Roman" pitchFamily="18" charset="0"/>
              </a:rPr>
              <a:t>h</a:t>
            </a:r>
            <a:r>
              <a:rPr lang="en-US" altLang="zh-CN" sz="2800" baseline="-25000">
                <a:latin typeface="Times New Roman" pitchFamily="18" charset="0"/>
              </a:rPr>
              <a:t>0</a:t>
            </a:r>
            <a:r>
              <a:rPr lang="en-US" altLang="zh-CN" sz="2800" i="1" baseline="-25000">
                <a:latin typeface="Times New Roman" pitchFamily="18" charset="0"/>
              </a:rPr>
              <a:t>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-2 </a:t>
            </a:r>
            <a:r>
              <a:rPr lang="en-US" altLang="zh-CN" sz="2800">
                <a:latin typeface="Times New Roman" pitchFamily="18" charset="0"/>
              </a:rPr>
              <a:t>+</a:t>
            </a:r>
            <a:r>
              <a:rPr lang="en-US" altLang="zh-CN" sz="2800" i="1">
                <a:latin typeface="Times New Roman" pitchFamily="18" charset="0"/>
              </a:rPr>
              <a:t>h</a:t>
            </a:r>
            <a:r>
              <a:rPr lang="en-US" altLang="zh-CN" sz="2800" baseline="-25000">
                <a:latin typeface="Times New Roman" pitchFamily="18" charset="0"/>
              </a:rPr>
              <a:t>1</a:t>
            </a:r>
            <a:r>
              <a:rPr lang="en-US" altLang="zh-CN" sz="2800" i="1" baseline="-25000">
                <a:latin typeface="Times New Roman" pitchFamily="18" charset="0"/>
              </a:rPr>
              <a:t>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-2-1 </a:t>
            </a:r>
            <a:r>
              <a:rPr lang="en-US" altLang="zh-CN" sz="2800">
                <a:latin typeface="Times New Roman" pitchFamily="18" charset="0"/>
              </a:rPr>
              <a:t>+</a:t>
            </a:r>
            <a:r>
              <a:rPr lang="en-US" altLang="zh-CN" sz="2800" i="1">
                <a:latin typeface="Times New Roman" pitchFamily="18" charset="0"/>
              </a:rPr>
              <a:t> </a:t>
            </a:r>
            <a:r>
              <a:rPr lang="en-US" altLang="zh-CN" sz="2800" i="1">
                <a:latin typeface="Arial"/>
              </a:rPr>
              <a:t>…</a:t>
            </a:r>
            <a:r>
              <a:rPr lang="en-US" altLang="zh-CN" sz="2800" i="1">
                <a:latin typeface="Times New Roman" pitchFamily="18" charset="0"/>
              </a:rPr>
              <a:t>+h</a:t>
            </a:r>
            <a:r>
              <a:rPr lang="en-US" altLang="zh-CN" sz="2800" i="1" baseline="-25000">
                <a:latin typeface="Times New Roman" pitchFamily="18" charset="0"/>
              </a:rPr>
              <a:t>k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-2-</a:t>
            </a:r>
            <a:r>
              <a:rPr lang="en-US" altLang="zh-CN" sz="2800" i="1" baseline="-25000">
                <a:latin typeface="Times New Roman" pitchFamily="18" charset="0"/>
              </a:rPr>
              <a:t>k</a:t>
            </a:r>
            <a:r>
              <a:rPr lang="en-US" altLang="zh-CN" sz="2800" i="1">
                <a:latin typeface="Times New Roman" pitchFamily="18" charset="0"/>
              </a:rPr>
              <a:t>=</a:t>
            </a:r>
            <a:r>
              <a:rPr lang="en-US" altLang="zh-CN" sz="2800">
                <a:latin typeface="Times New Roman" pitchFamily="18" charset="0"/>
              </a:rPr>
              <a:t>0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2555875" y="3881438"/>
            <a:ext cx="4762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800" i="1">
                <a:latin typeface="Times New Roman" pitchFamily="18" charset="0"/>
              </a:rPr>
              <a:t>h</a:t>
            </a:r>
            <a:r>
              <a:rPr lang="en-US" altLang="zh-CN" sz="2800" baseline="-25000">
                <a:latin typeface="Times New Roman" pitchFamily="18" charset="0"/>
              </a:rPr>
              <a:t>0</a:t>
            </a:r>
            <a:r>
              <a:rPr lang="en-US" altLang="zh-CN" sz="2800" i="1" baseline="-25000">
                <a:latin typeface="Times New Roman" pitchFamily="18" charset="0"/>
              </a:rPr>
              <a:t>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-3 </a:t>
            </a:r>
            <a:r>
              <a:rPr lang="en-US" altLang="zh-CN" sz="2800">
                <a:latin typeface="Times New Roman" pitchFamily="18" charset="0"/>
              </a:rPr>
              <a:t>+</a:t>
            </a:r>
            <a:r>
              <a:rPr lang="en-US" altLang="zh-CN" sz="2800" i="1">
                <a:latin typeface="Times New Roman" pitchFamily="18" charset="0"/>
              </a:rPr>
              <a:t>h</a:t>
            </a:r>
            <a:r>
              <a:rPr lang="en-US" altLang="zh-CN" sz="2800" baseline="-25000">
                <a:latin typeface="Times New Roman" pitchFamily="18" charset="0"/>
              </a:rPr>
              <a:t>1</a:t>
            </a:r>
            <a:r>
              <a:rPr lang="en-US" altLang="zh-CN" sz="2800" i="1" baseline="-25000">
                <a:latin typeface="Times New Roman" pitchFamily="18" charset="0"/>
              </a:rPr>
              <a:t>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-3-1 </a:t>
            </a:r>
            <a:r>
              <a:rPr lang="en-US" altLang="zh-CN" sz="2800">
                <a:latin typeface="Times New Roman" pitchFamily="18" charset="0"/>
              </a:rPr>
              <a:t>+</a:t>
            </a:r>
            <a:r>
              <a:rPr lang="en-US" altLang="zh-CN" sz="2800" i="1">
                <a:latin typeface="Times New Roman" pitchFamily="18" charset="0"/>
              </a:rPr>
              <a:t> </a:t>
            </a:r>
            <a:r>
              <a:rPr lang="en-US" altLang="zh-CN" sz="2800" i="1">
                <a:latin typeface="Arial"/>
              </a:rPr>
              <a:t>…</a:t>
            </a:r>
            <a:r>
              <a:rPr lang="en-US" altLang="zh-CN" sz="2800" i="1">
                <a:latin typeface="Times New Roman" pitchFamily="18" charset="0"/>
              </a:rPr>
              <a:t>+h</a:t>
            </a:r>
            <a:r>
              <a:rPr lang="en-US" altLang="zh-CN" sz="2800" i="1" baseline="-25000">
                <a:latin typeface="Times New Roman" pitchFamily="18" charset="0"/>
              </a:rPr>
              <a:t>k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-3-</a:t>
            </a:r>
            <a:r>
              <a:rPr lang="en-US" altLang="zh-CN" sz="2800" i="1" baseline="-25000">
                <a:latin typeface="Times New Roman" pitchFamily="18" charset="0"/>
              </a:rPr>
              <a:t>k</a:t>
            </a:r>
            <a:r>
              <a:rPr lang="en-US" altLang="zh-CN" sz="2800" i="1">
                <a:latin typeface="Times New Roman" pitchFamily="18" charset="0"/>
              </a:rPr>
              <a:t>=</a:t>
            </a:r>
            <a:r>
              <a:rPr lang="en-US" altLang="zh-CN" sz="2800">
                <a:latin typeface="Times New Roman" pitchFamily="18" charset="0"/>
              </a:rPr>
              <a:t>0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2555875" y="5300663"/>
            <a:ext cx="3913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800" i="1">
                <a:latin typeface="Times New Roman" pitchFamily="18" charset="0"/>
              </a:rPr>
              <a:t>h</a:t>
            </a:r>
            <a:r>
              <a:rPr lang="en-US" altLang="zh-CN" sz="2800" baseline="-25000">
                <a:latin typeface="Times New Roman" pitchFamily="18" charset="0"/>
              </a:rPr>
              <a:t>0</a:t>
            </a:r>
            <a:r>
              <a:rPr lang="en-US" altLang="zh-CN" sz="2800" i="1" baseline="-25000">
                <a:latin typeface="Times New Roman" pitchFamily="18" charset="0"/>
              </a:rPr>
              <a:t>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k</a:t>
            </a:r>
            <a:r>
              <a:rPr lang="en-US" altLang="zh-CN" sz="2800" baseline="-25000">
                <a:latin typeface="Times New Roman" pitchFamily="18" charset="0"/>
              </a:rPr>
              <a:t> </a:t>
            </a:r>
            <a:r>
              <a:rPr lang="en-US" altLang="zh-CN" sz="2800">
                <a:latin typeface="Times New Roman" pitchFamily="18" charset="0"/>
              </a:rPr>
              <a:t>+</a:t>
            </a:r>
            <a:r>
              <a:rPr lang="en-US" altLang="zh-CN" sz="2800" i="1">
                <a:latin typeface="Times New Roman" pitchFamily="18" charset="0"/>
              </a:rPr>
              <a:t>h</a:t>
            </a:r>
            <a:r>
              <a:rPr lang="en-US" altLang="zh-CN" sz="2800" baseline="-25000">
                <a:latin typeface="Times New Roman" pitchFamily="18" charset="0"/>
              </a:rPr>
              <a:t>1</a:t>
            </a:r>
            <a:r>
              <a:rPr lang="en-US" altLang="zh-CN" sz="2800" i="1" baseline="-25000">
                <a:latin typeface="Times New Roman" pitchFamily="18" charset="0"/>
              </a:rPr>
              <a:t>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k</a:t>
            </a:r>
            <a:r>
              <a:rPr lang="en-US" altLang="zh-CN" sz="2800" baseline="-25000">
                <a:latin typeface="Times New Roman" pitchFamily="18" charset="0"/>
              </a:rPr>
              <a:t>-1 </a:t>
            </a:r>
            <a:r>
              <a:rPr lang="en-US" altLang="zh-CN" sz="2800">
                <a:latin typeface="Times New Roman" pitchFamily="18" charset="0"/>
              </a:rPr>
              <a:t>+</a:t>
            </a:r>
            <a:r>
              <a:rPr lang="en-US" altLang="zh-CN" sz="2800" i="1">
                <a:latin typeface="Times New Roman" pitchFamily="18" charset="0"/>
              </a:rPr>
              <a:t> </a:t>
            </a:r>
            <a:r>
              <a:rPr lang="en-US" altLang="zh-CN" sz="2800" i="1">
                <a:latin typeface="Arial"/>
              </a:rPr>
              <a:t>…</a:t>
            </a:r>
            <a:r>
              <a:rPr lang="en-US" altLang="zh-CN" sz="2800" i="1">
                <a:latin typeface="Times New Roman" pitchFamily="18" charset="0"/>
              </a:rPr>
              <a:t>+h</a:t>
            </a:r>
            <a:r>
              <a:rPr lang="en-US" altLang="zh-CN" sz="2800" i="1" baseline="-25000">
                <a:latin typeface="Times New Roman" pitchFamily="18" charset="0"/>
              </a:rPr>
              <a:t>k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baseline="-25000">
                <a:latin typeface="Times New Roman" pitchFamily="18" charset="0"/>
              </a:rPr>
              <a:t>0</a:t>
            </a:r>
            <a:r>
              <a:rPr lang="en-US" altLang="zh-CN" sz="2800" i="1">
                <a:latin typeface="Times New Roman" pitchFamily="18" charset="0"/>
              </a:rPr>
              <a:t>=</a:t>
            </a:r>
            <a:r>
              <a:rPr lang="en-US" altLang="zh-CN" sz="2800">
                <a:latin typeface="Times New Roman" pitchFamily="18" charset="0"/>
              </a:rPr>
              <a:t>0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684213" y="1125538"/>
            <a:ext cx="77724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2"/>
              </a:buBlip>
            </a:pP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h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的乘积中，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 i="1" baseline="3000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itchFamily="18" charset="0"/>
              </a:rPr>
              <a:t>-1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 i="1" baseline="3000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itchFamily="18" charset="0"/>
              </a:rPr>
              <a:t>-2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,… 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 i="1" baseline="3000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次的系数为零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i="1" baseline="3000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altLang="zh-CN" baseline="30000">
                <a:solidFill>
                  <a:srgbClr val="0000FF"/>
                </a:solidFill>
                <a:latin typeface="Times New Roman" pitchFamily="18" charset="0"/>
              </a:rPr>
              <a:t>-1</a:t>
            </a: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的系数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zh-CN" altLang="en-US">
              <a:solidFill>
                <a:srgbClr val="0000FF"/>
              </a:solidFill>
              <a:latin typeface="Times New Roman" pitchFamily="18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i="1" baseline="3000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altLang="zh-CN" baseline="30000">
                <a:solidFill>
                  <a:srgbClr val="0000FF"/>
                </a:solidFill>
                <a:latin typeface="Times New Roman" pitchFamily="18" charset="0"/>
              </a:rPr>
              <a:t>-2</a:t>
            </a: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的系数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zh-CN" altLang="en-US">
              <a:solidFill>
                <a:srgbClr val="0000FF"/>
              </a:solidFill>
              <a:latin typeface="Times New Roman" pitchFamily="18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i="1" baseline="3000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altLang="zh-CN" baseline="30000">
                <a:solidFill>
                  <a:srgbClr val="0000FF"/>
                </a:solidFill>
                <a:latin typeface="Times New Roman" pitchFamily="18" charset="0"/>
              </a:rPr>
              <a:t>-3</a:t>
            </a: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的系数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zh-CN" altLang="en-US" i="1">
              <a:solidFill>
                <a:srgbClr val="0000FF"/>
              </a:solidFill>
              <a:latin typeface="Times New Roman" pitchFamily="18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zh-CN" altLang="en-US" i="1">
              <a:solidFill>
                <a:srgbClr val="0000FF"/>
              </a:solidFill>
              <a:latin typeface="Times New Roman" pitchFamily="18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i="1" baseline="3000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的系数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i="1"/>
              <a:t>k</a:t>
            </a:r>
            <a:r>
              <a:rPr lang="en-US" altLang="zh-CN"/>
              <a:t> </a:t>
            </a:r>
            <a:r>
              <a:rPr lang="zh-CN" altLang="en-US"/>
              <a:t>级编码器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466850" y="2262188"/>
            <a:ext cx="6469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-1-</a:t>
            </a:r>
            <a:r>
              <a:rPr lang="en-US" altLang="zh-CN" sz="2800" i="1" baseline="-25000">
                <a:latin typeface="Times New Roman" pitchFamily="18" charset="0"/>
              </a:rPr>
              <a:t>k</a:t>
            </a:r>
            <a:r>
              <a:rPr lang="en-US" altLang="zh-CN" sz="2800" i="1">
                <a:latin typeface="Times New Roman" pitchFamily="18" charset="0"/>
              </a:rPr>
              <a:t> </a:t>
            </a:r>
            <a:r>
              <a:rPr lang="en-US" altLang="zh-CN" sz="2800">
                <a:latin typeface="Times New Roman" pitchFamily="18" charset="0"/>
              </a:rPr>
              <a:t>= -</a:t>
            </a:r>
            <a:r>
              <a:rPr lang="en-US" altLang="zh-CN" sz="2800" i="1">
                <a:latin typeface="Times New Roman" pitchFamily="18" charset="0"/>
              </a:rPr>
              <a:t> </a:t>
            </a:r>
            <a:r>
              <a:rPr lang="en-US" altLang="zh-CN" sz="2800">
                <a:latin typeface="Times New Roman" pitchFamily="18" charset="0"/>
              </a:rPr>
              <a:t>(</a:t>
            </a:r>
            <a:r>
              <a:rPr lang="en-US" altLang="zh-CN" sz="2800" i="1">
                <a:latin typeface="Times New Roman" pitchFamily="18" charset="0"/>
              </a:rPr>
              <a:t>h</a:t>
            </a:r>
            <a:r>
              <a:rPr lang="en-US" altLang="zh-CN" sz="2800" baseline="-25000">
                <a:latin typeface="Times New Roman" pitchFamily="18" charset="0"/>
              </a:rPr>
              <a:t>0</a:t>
            </a:r>
            <a:r>
              <a:rPr lang="en-US" altLang="zh-CN" sz="2800" i="1" baseline="-25000">
                <a:latin typeface="Times New Roman" pitchFamily="18" charset="0"/>
              </a:rPr>
              <a:t>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-1 </a:t>
            </a:r>
            <a:r>
              <a:rPr lang="en-US" altLang="zh-CN" sz="2800">
                <a:latin typeface="Times New Roman" pitchFamily="18" charset="0"/>
              </a:rPr>
              <a:t>+</a:t>
            </a:r>
            <a:r>
              <a:rPr lang="en-US" altLang="zh-CN" sz="2800" i="1">
                <a:latin typeface="Times New Roman" pitchFamily="18" charset="0"/>
              </a:rPr>
              <a:t>h</a:t>
            </a:r>
            <a:r>
              <a:rPr lang="en-US" altLang="zh-CN" sz="2800" baseline="-25000">
                <a:latin typeface="Times New Roman" pitchFamily="18" charset="0"/>
              </a:rPr>
              <a:t>1</a:t>
            </a:r>
            <a:r>
              <a:rPr lang="en-US" altLang="zh-CN" sz="2800" i="1" baseline="-25000">
                <a:latin typeface="Times New Roman" pitchFamily="18" charset="0"/>
              </a:rPr>
              <a:t>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-1-1 </a:t>
            </a:r>
            <a:r>
              <a:rPr lang="en-US" altLang="zh-CN" sz="2800">
                <a:latin typeface="Times New Roman" pitchFamily="18" charset="0"/>
              </a:rPr>
              <a:t>+</a:t>
            </a:r>
            <a:r>
              <a:rPr lang="en-US" altLang="zh-CN" sz="2800" i="1">
                <a:latin typeface="Times New Roman" pitchFamily="18" charset="0"/>
              </a:rPr>
              <a:t> </a:t>
            </a:r>
            <a:r>
              <a:rPr lang="en-US" altLang="zh-CN" sz="2800" i="1">
                <a:latin typeface="Arial"/>
              </a:rPr>
              <a:t>…</a:t>
            </a:r>
            <a:r>
              <a:rPr lang="en-US" altLang="zh-CN" sz="2800" i="1">
                <a:latin typeface="Times New Roman" pitchFamily="18" charset="0"/>
              </a:rPr>
              <a:t>+h</a:t>
            </a:r>
            <a:r>
              <a:rPr lang="en-US" altLang="zh-CN" sz="2800" i="1" baseline="-25000">
                <a:latin typeface="Times New Roman" pitchFamily="18" charset="0"/>
              </a:rPr>
              <a:t>k-</a:t>
            </a:r>
            <a:r>
              <a:rPr lang="en-US" altLang="zh-CN" sz="2800" baseline="-25000">
                <a:latin typeface="Times New Roman" pitchFamily="18" charset="0"/>
              </a:rPr>
              <a:t>1</a:t>
            </a:r>
            <a:r>
              <a:rPr lang="en-US" altLang="zh-CN" sz="2800" i="1" baseline="-25000">
                <a:latin typeface="Times New Roman" pitchFamily="18" charset="0"/>
              </a:rPr>
              <a:t>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-1-(</a:t>
            </a:r>
            <a:r>
              <a:rPr lang="en-US" altLang="zh-CN" sz="2800" i="1" baseline="-25000">
                <a:latin typeface="Times New Roman" pitchFamily="18" charset="0"/>
              </a:rPr>
              <a:t>k</a:t>
            </a:r>
            <a:r>
              <a:rPr lang="en-US" altLang="zh-CN" sz="2800" baseline="-25000">
                <a:latin typeface="Times New Roman" pitchFamily="18" charset="0"/>
              </a:rPr>
              <a:t>-1)</a:t>
            </a:r>
            <a:r>
              <a:rPr lang="en-US" altLang="zh-CN" sz="2800">
                <a:latin typeface="Times New Roman" pitchFamily="18" charset="0"/>
              </a:rPr>
              <a:t>)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447800" y="2981325"/>
            <a:ext cx="6105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-2-</a:t>
            </a:r>
            <a:r>
              <a:rPr lang="en-US" altLang="zh-CN" sz="2800" i="1" baseline="-25000">
                <a:latin typeface="Times New Roman" pitchFamily="18" charset="0"/>
              </a:rPr>
              <a:t>k</a:t>
            </a:r>
            <a:r>
              <a:rPr lang="en-US" altLang="zh-CN" sz="2800" i="1">
                <a:latin typeface="Times New Roman" pitchFamily="18" charset="0"/>
              </a:rPr>
              <a:t> </a:t>
            </a:r>
            <a:r>
              <a:rPr lang="en-US" altLang="zh-CN" sz="2800">
                <a:latin typeface="Times New Roman" pitchFamily="18" charset="0"/>
              </a:rPr>
              <a:t>= -</a:t>
            </a:r>
            <a:r>
              <a:rPr lang="en-US" altLang="zh-CN" sz="2800" i="1">
                <a:latin typeface="Times New Roman" pitchFamily="18" charset="0"/>
              </a:rPr>
              <a:t> </a:t>
            </a:r>
            <a:r>
              <a:rPr lang="en-US" altLang="zh-CN" sz="2800">
                <a:latin typeface="Times New Roman" pitchFamily="18" charset="0"/>
              </a:rPr>
              <a:t>(</a:t>
            </a:r>
            <a:r>
              <a:rPr lang="en-US" altLang="zh-CN" sz="2800" i="1">
                <a:latin typeface="Times New Roman" pitchFamily="18" charset="0"/>
              </a:rPr>
              <a:t>h</a:t>
            </a:r>
            <a:r>
              <a:rPr lang="en-US" altLang="zh-CN" sz="2800" baseline="-25000">
                <a:latin typeface="Times New Roman" pitchFamily="18" charset="0"/>
              </a:rPr>
              <a:t>0</a:t>
            </a:r>
            <a:r>
              <a:rPr lang="en-US" altLang="zh-CN" sz="2800" i="1" baseline="-25000">
                <a:latin typeface="Times New Roman" pitchFamily="18" charset="0"/>
              </a:rPr>
              <a:t>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-2 </a:t>
            </a:r>
            <a:r>
              <a:rPr lang="en-US" altLang="zh-CN" sz="2800">
                <a:latin typeface="Times New Roman" pitchFamily="18" charset="0"/>
              </a:rPr>
              <a:t>+</a:t>
            </a:r>
            <a:r>
              <a:rPr lang="en-US" altLang="zh-CN" sz="2800" i="1">
                <a:latin typeface="Times New Roman" pitchFamily="18" charset="0"/>
              </a:rPr>
              <a:t>h</a:t>
            </a:r>
            <a:r>
              <a:rPr lang="en-US" altLang="zh-CN" sz="2800" baseline="-25000">
                <a:latin typeface="Times New Roman" pitchFamily="18" charset="0"/>
              </a:rPr>
              <a:t>1</a:t>
            </a:r>
            <a:r>
              <a:rPr lang="en-US" altLang="zh-CN" sz="2800" i="1" baseline="-25000">
                <a:latin typeface="Times New Roman" pitchFamily="18" charset="0"/>
              </a:rPr>
              <a:t>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-2-1 </a:t>
            </a:r>
            <a:r>
              <a:rPr lang="en-US" altLang="zh-CN" sz="2800">
                <a:latin typeface="Times New Roman" pitchFamily="18" charset="0"/>
              </a:rPr>
              <a:t>+</a:t>
            </a:r>
            <a:r>
              <a:rPr lang="en-US" altLang="zh-CN" sz="2800" i="1">
                <a:latin typeface="Times New Roman" pitchFamily="18" charset="0"/>
              </a:rPr>
              <a:t> </a:t>
            </a:r>
            <a:r>
              <a:rPr lang="en-US" altLang="zh-CN" sz="2800" i="1">
                <a:latin typeface="Arial"/>
              </a:rPr>
              <a:t>…</a:t>
            </a:r>
            <a:r>
              <a:rPr lang="en-US" altLang="zh-CN" sz="2800" i="1">
                <a:latin typeface="Times New Roman" pitchFamily="18" charset="0"/>
              </a:rPr>
              <a:t>+h</a:t>
            </a:r>
            <a:r>
              <a:rPr lang="en-US" altLang="zh-CN" sz="2800" i="1" baseline="-25000">
                <a:latin typeface="Times New Roman" pitchFamily="18" charset="0"/>
              </a:rPr>
              <a:t>k-</a:t>
            </a:r>
            <a:r>
              <a:rPr lang="en-US" altLang="zh-CN" sz="2800" baseline="-25000">
                <a:latin typeface="Times New Roman" pitchFamily="18" charset="0"/>
              </a:rPr>
              <a:t>1</a:t>
            </a:r>
            <a:r>
              <a:rPr lang="en-US" altLang="zh-CN" sz="2800" i="1" baseline="-25000">
                <a:latin typeface="Times New Roman" pitchFamily="18" charset="0"/>
              </a:rPr>
              <a:t>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</a:t>
            </a:r>
            <a:r>
              <a:rPr lang="en-US" altLang="zh-CN" sz="2800" i="1" baseline="-25000">
                <a:latin typeface="Times New Roman" pitchFamily="18" charset="0"/>
              </a:rPr>
              <a:t>k</a:t>
            </a:r>
            <a:r>
              <a:rPr lang="en-US" altLang="zh-CN" sz="2800" baseline="-25000">
                <a:latin typeface="Times New Roman" pitchFamily="18" charset="0"/>
              </a:rPr>
              <a:t>-1</a:t>
            </a:r>
            <a:r>
              <a:rPr lang="en-US" altLang="zh-CN" sz="2800">
                <a:latin typeface="Times New Roman" pitchFamily="18" charset="0"/>
              </a:rPr>
              <a:t>)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422400" y="3702050"/>
            <a:ext cx="6105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-3-</a:t>
            </a:r>
            <a:r>
              <a:rPr lang="en-US" altLang="zh-CN" sz="2800" i="1" baseline="-25000">
                <a:latin typeface="Times New Roman" pitchFamily="18" charset="0"/>
              </a:rPr>
              <a:t>k</a:t>
            </a:r>
            <a:r>
              <a:rPr lang="en-US" altLang="zh-CN" sz="2800" i="1">
                <a:latin typeface="Times New Roman" pitchFamily="18" charset="0"/>
              </a:rPr>
              <a:t> </a:t>
            </a:r>
            <a:r>
              <a:rPr lang="en-US" altLang="zh-CN" sz="2800">
                <a:latin typeface="Times New Roman" pitchFamily="18" charset="0"/>
              </a:rPr>
              <a:t>= -</a:t>
            </a:r>
            <a:r>
              <a:rPr lang="en-US" altLang="zh-CN" sz="2800" i="1">
                <a:latin typeface="Times New Roman" pitchFamily="18" charset="0"/>
              </a:rPr>
              <a:t> </a:t>
            </a:r>
            <a:r>
              <a:rPr lang="en-US" altLang="zh-CN" sz="2800">
                <a:latin typeface="Times New Roman" pitchFamily="18" charset="0"/>
              </a:rPr>
              <a:t>(</a:t>
            </a:r>
            <a:r>
              <a:rPr lang="en-US" altLang="zh-CN" sz="2800" i="1">
                <a:latin typeface="Times New Roman" pitchFamily="18" charset="0"/>
              </a:rPr>
              <a:t>h</a:t>
            </a:r>
            <a:r>
              <a:rPr lang="en-US" altLang="zh-CN" sz="2800" baseline="-25000">
                <a:latin typeface="Times New Roman" pitchFamily="18" charset="0"/>
              </a:rPr>
              <a:t>0</a:t>
            </a:r>
            <a:r>
              <a:rPr lang="en-US" altLang="zh-CN" sz="2800" i="1" baseline="-25000">
                <a:latin typeface="Times New Roman" pitchFamily="18" charset="0"/>
              </a:rPr>
              <a:t>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-3 </a:t>
            </a:r>
            <a:r>
              <a:rPr lang="en-US" altLang="zh-CN" sz="2800">
                <a:latin typeface="Times New Roman" pitchFamily="18" charset="0"/>
              </a:rPr>
              <a:t>+</a:t>
            </a:r>
            <a:r>
              <a:rPr lang="en-US" altLang="zh-CN" sz="2800" i="1">
                <a:latin typeface="Times New Roman" pitchFamily="18" charset="0"/>
              </a:rPr>
              <a:t>h</a:t>
            </a:r>
            <a:r>
              <a:rPr lang="en-US" altLang="zh-CN" sz="2800" baseline="-25000">
                <a:latin typeface="Times New Roman" pitchFamily="18" charset="0"/>
              </a:rPr>
              <a:t>1</a:t>
            </a:r>
            <a:r>
              <a:rPr lang="en-US" altLang="zh-CN" sz="2800" i="1" baseline="-25000">
                <a:latin typeface="Times New Roman" pitchFamily="18" charset="0"/>
              </a:rPr>
              <a:t>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-3-1 </a:t>
            </a:r>
            <a:r>
              <a:rPr lang="en-US" altLang="zh-CN" sz="2800">
                <a:latin typeface="Times New Roman" pitchFamily="18" charset="0"/>
              </a:rPr>
              <a:t>+</a:t>
            </a:r>
            <a:r>
              <a:rPr lang="en-US" altLang="zh-CN" sz="2800" i="1">
                <a:latin typeface="Times New Roman" pitchFamily="18" charset="0"/>
              </a:rPr>
              <a:t> </a:t>
            </a:r>
            <a:r>
              <a:rPr lang="en-US" altLang="zh-CN" sz="2800" i="1">
                <a:latin typeface="Arial"/>
              </a:rPr>
              <a:t>…</a:t>
            </a:r>
            <a:r>
              <a:rPr lang="en-US" altLang="zh-CN" sz="2800" i="1">
                <a:latin typeface="Times New Roman" pitchFamily="18" charset="0"/>
              </a:rPr>
              <a:t>+h</a:t>
            </a:r>
            <a:r>
              <a:rPr lang="en-US" altLang="zh-CN" sz="2800" i="1" baseline="-25000">
                <a:latin typeface="Times New Roman" pitchFamily="18" charset="0"/>
              </a:rPr>
              <a:t>k-</a:t>
            </a:r>
            <a:r>
              <a:rPr lang="en-US" altLang="zh-CN" sz="2800" baseline="-25000">
                <a:latin typeface="Times New Roman" pitchFamily="18" charset="0"/>
              </a:rPr>
              <a:t>1</a:t>
            </a:r>
            <a:r>
              <a:rPr lang="en-US" altLang="zh-CN" sz="2800" i="1" baseline="-25000">
                <a:latin typeface="Times New Roman" pitchFamily="18" charset="0"/>
              </a:rPr>
              <a:t>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</a:t>
            </a:r>
            <a:r>
              <a:rPr lang="en-US" altLang="zh-CN" sz="2800" i="1" baseline="-25000">
                <a:latin typeface="Times New Roman" pitchFamily="18" charset="0"/>
              </a:rPr>
              <a:t>k</a:t>
            </a:r>
            <a:r>
              <a:rPr lang="en-US" altLang="zh-CN" sz="2800" baseline="-25000">
                <a:latin typeface="Times New Roman" pitchFamily="18" charset="0"/>
              </a:rPr>
              <a:t>-2</a:t>
            </a:r>
            <a:r>
              <a:rPr lang="en-US" altLang="zh-CN" sz="2800">
                <a:latin typeface="Times New Roman" pitchFamily="18" charset="0"/>
              </a:rPr>
              <a:t>)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422400" y="4872038"/>
            <a:ext cx="5634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n-k-</a:t>
            </a:r>
            <a:r>
              <a:rPr lang="en-US" altLang="zh-CN" sz="2800" baseline="-25000">
                <a:latin typeface="Times New Roman" pitchFamily="18" charset="0"/>
              </a:rPr>
              <a:t>(</a:t>
            </a:r>
            <a:r>
              <a:rPr lang="en-US" altLang="zh-CN" sz="2800" i="1" baseline="-25000">
                <a:latin typeface="Times New Roman" pitchFamily="18" charset="0"/>
              </a:rPr>
              <a:t>n</a:t>
            </a:r>
            <a:r>
              <a:rPr lang="en-US" altLang="zh-CN" sz="2800" baseline="-25000">
                <a:latin typeface="Times New Roman" pitchFamily="18" charset="0"/>
              </a:rPr>
              <a:t>-</a:t>
            </a:r>
            <a:r>
              <a:rPr lang="en-US" altLang="zh-CN" sz="2800" i="1" baseline="-25000">
                <a:latin typeface="Times New Roman" pitchFamily="18" charset="0"/>
              </a:rPr>
              <a:t>k</a:t>
            </a:r>
            <a:r>
              <a:rPr lang="en-US" altLang="zh-CN" sz="2800" baseline="-25000">
                <a:latin typeface="Times New Roman" pitchFamily="18" charset="0"/>
              </a:rPr>
              <a:t>)</a:t>
            </a:r>
            <a:r>
              <a:rPr lang="en-US" altLang="zh-CN" sz="2800" i="1">
                <a:latin typeface="Times New Roman" pitchFamily="18" charset="0"/>
              </a:rPr>
              <a:t> </a:t>
            </a:r>
            <a:r>
              <a:rPr lang="en-US" altLang="zh-CN" sz="2800">
                <a:latin typeface="Times New Roman" pitchFamily="18" charset="0"/>
              </a:rPr>
              <a:t>= -</a:t>
            </a:r>
            <a:r>
              <a:rPr lang="en-US" altLang="zh-CN" sz="2800" i="1">
                <a:latin typeface="Times New Roman" pitchFamily="18" charset="0"/>
              </a:rPr>
              <a:t> </a:t>
            </a:r>
            <a:r>
              <a:rPr lang="en-US" altLang="zh-CN" sz="2800">
                <a:latin typeface="Times New Roman" pitchFamily="18" charset="0"/>
              </a:rPr>
              <a:t>(</a:t>
            </a:r>
            <a:r>
              <a:rPr lang="en-US" altLang="zh-CN" sz="2800" i="1">
                <a:latin typeface="Times New Roman" pitchFamily="18" charset="0"/>
              </a:rPr>
              <a:t>h</a:t>
            </a:r>
            <a:r>
              <a:rPr lang="en-US" altLang="zh-CN" sz="2800" baseline="-25000">
                <a:latin typeface="Times New Roman" pitchFamily="18" charset="0"/>
              </a:rPr>
              <a:t>0</a:t>
            </a:r>
            <a:r>
              <a:rPr lang="en-US" altLang="zh-CN" sz="2800" i="1" baseline="-25000">
                <a:latin typeface="Times New Roman" pitchFamily="18" charset="0"/>
              </a:rPr>
              <a:t>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k</a:t>
            </a:r>
            <a:r>
              <a:rPr lang="en-US" altLang="zh-CN" sz="2800" baseline="-25000">
                <a:latin typeface="Times New Roman" pitchFamily="18" charset="0"/>
              </a:rPr>
              <a:t> </a:t>
            </a:r>
            <a:r>
              <a:rPr lang="en-US" altLang="zh-CN" sz="2800">
                <a:latin typeface="Times New Roman" pitchFamily="18" charset="0"/>
              </a:rPr>
              <a:t>+</a:t>
            </a:r>
            <a:r>
              <a:rPr lang="en-US" altLang="zh-CN" sz="2800" i="1">
                <a:latin typeface="Times New Roman" pitchFamily="18" charset="0"/>
              </a:rPr>
              <a:t>h</a:t>
            </a:r>
            <a:r>
              <a:rPr lang="en-US" altLang="zh-CN" sz="2800" baseline="-25000">
                <a:latin typeface="Times New Roman" pitchFamily="18" charset="0"/>
              </a:rPr>
              <a:t>1</a:t>
            </a:r>
            <a:r>
              <a:rPr lang="en-US" altLang="zh-CN" sz="2800" i="1" baseline="-25000">
                <a:latin typeface="Times New Roman" pitchFamily="18" charset="0"/>
              </a:rPr>
              <a:t>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i="1" baseline="-25000">
                <a:latin typeface="Times New Roman" pitchFamily="18" charset="0"/>
              </a:rPr>
              <a:t>k</a:t>
            </a:r>
            <a:r>
              <a:rPr lang="en-US" altLang="zh-CN" sz="2800" baseline="-25000">
                <a:latin typeface="Times New Roman" pitchFamily="18" charset="0"/>
              </a:rPr>
              <a:t>-1 </a:t>
            </a:r>
            <a:r>
              <a:rPr lang="en-US" altLang="zh-CN" sz="2800">
                <a:latin typeface="Times New Roman" pitchFamily="18" charset="0"/>
              </a:rPr>
              <a:t>+</a:t>
            </a:r>
            <a:r>
              <a:rPr lang="en-US" altLang="zh-CN" sz="2800" i="1">
                <a:latin typeface="Times New Roman" pitchFamily="18" charset="0"/>
              </a:rPr>
              <a:t> </a:t>
            </a:r>
            <a:r>
              <a:rPr lang="en-US" altLang="zh-CN" sz="2800" i="1">
                <a:latin typeface="Arial"/>
              </a:rPr>
              <a:t>…</a:t>
            </a:r>
            <a:r>
              <a:rPr lang="en-US" altLang="zh-CN" sz="2800" i="1">
                <a:latin typeface="Times New Roman" pitchFamily="18" charset="0"/>
              </a:rPr>
              <a:t>+h</a:t>
            </a:r>
            <a:r>
              <a:rPr lang="en-US" altLang="zh-CN" sz="2800" i="1" baseline="-25000">
                <a:latin typeface="Times New Roman" pitchFamily="18" charset="0"/>
              </a:rPr>
              <a:t>k-</a:t>
            </a:r>
            <a:r>
              <a:rPr lang="en-US" altLang="zh-CN" sz="2800" baseline="-25000">
                <a:latin typeface="Times New Roman" pitchFamily="18" charset="0"/>
              </a:rPr>
              <a:t>1</a:t>
            </a:r>
            <a:r>
              <a:rPr lang="en-US" altLang="zh-CN" sz="2800" i="1" baseline="-25000">
                <a:latin typeface="Times New Roman" pitchFamily="18" charset="0"/>
              </a:rPr>
              <a:t> </a:t>
            </a:r>
            <a:r>
              <a:rPr lang="en-US" altLang="zh-CN" sz="2800" i="1">
                <a:latin typeface="Times New Roman" pitchFamily="18" charset="0"/>
              </a:rPr>
              <a:t>c</a:t>
            </a:r>
            <a:r>
              <a:rPr lang="en-US" altLang="zh-CN" sz="2800" baseline="-25000">
                <a:latin typeface="Times New Roman" pitchFamily="18" charset="0"/>
              </a:rPr>
              <a:t>1</a:t>
            </a:r>
            <a:r>
              <a:rPr lang="en-US" altLang="zh-CN" sz="2800">
                <a:latin typeface="Times New Roman" pitchFamily="18" charset="0"/>
              </a:rPr>
              <a:t>)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684213" y="1125538"/>
            <a:ext cx="77724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2"/>
              </a:buBlip>
            </a:pPr>
            <a:r>
              <a:rPr lang="en-US" altLang="zh-CN" sz="2800" i="1">
                <a:solidFill>
                  <a:srgbClr val="0000FF"/>
                </a:solidFill>
              </a:rPr>
              <a:t> </a:t>
            </a:r>
            <a:r>
              <a:rPr lang="zh-CN" altLang="en-US" sz="2800">
                <a:solidFill>
                  <a:srgbClr val="0000FF"/>
                </a:solidFill>
              </a:rPr>
              <a:t>由于</a:t>
            </a:r>
            <a:r>
              <a:rPr lang="en-US" altLang="zh-CN" sz="2800" i="1">
                <a:solidFill>
                  <a:srgbClr val="0000FF"/>
                </a:solidFill>
              </a:rPr>
              <a:t>h</a:t>
            </a:r>
            <a:r>
              <a:rPr lang="en-US" altLang="zh-CN" sz="2800" i="1" baseline="-25000">
                <a:solidFill>
                  <a:srgbClr val="0000FF"/>
                </a:solidFill>
              </a:rPr>
              <a:t>k</a:t>
            </a:r>
            <a:r>
              <a:rPr lang="en-US" altLang="zh-CN" sz="2800">
                <a:solidFill>
                  <a:srgbClr val="0000FF"/>
                </a:solidFill>
              </a:rPr>
              <a:t>=1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57238" y="1547813"/>
            <a:ext cx="7505700" cy="2927350"/>
            <a:chOff x="0" y="1110"/>
            <a:chExt cx="4728" cy="1844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176" y="2459"/>
              <a:ext cx="681" cy="340"/>
              <a:chOff x="952" y="2018"/>
              <a:chExt cx="681" cy="340"/>
            </a:xfrm>
          </p:grpSpPr>
          <p:sp>
            <p:nvSpPr>
              <p:cNvPr id="55300" name="Rectangle 4"/>
              <p:cNvSpPr>
                <a:spLocks noChangeArrowheads="1"/>
              </p:cNvSpPr>
              <p:nvPr/>
            </p:nvSpPr>
            <p:spPr bwMode="auto">
              <a:xfrm>
                <a:off x="952" y="2018"/>
                <a:ext cx="340" cy="3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301" name="Line 5"/>
              <p:cNvSpPr>
                <a:spLocks noChangeShapeType="1"/>
              </p:cNvSpPr>
              <p:nvPr/>
            </p:nvSpPr>
            <p:spPr bwMode="auto">
              <a:xfrm>
                <a:off x="1292" y="2190"/>
                <a:ext cx="34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857" y="2470"/>
              <a:ext cx="681" cy="340"/>
              <a:chOff x="952" y="2018"/>
              <a:chExt cx="681" cy="340"/>
            </a:xfrm>
          </p:grpSpPr>
          <p:sp>
            <p:nvSpPr>
              <p:cNvPr id="55303" name="Rectangle 7"/>
              <p:cNvSpPr>
                <a:spLocks noChangeArrowheads="1"/>
              </p:cNvSpPr>
              <p:nvPr/>
            </p:nvSpPr>
            <p:spPr bwMode="auto">
              <a:xfrm>
                <a:off x="952" y="2018"/>
                <a:ext cx="340" cy="3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304" name="Line 8"/>
              <p:cNvSpPr>
                <a:spLocks noChangeShapeType="1"/>
              </p:cNvSpPr>
              <p:nvPr/>
            </p:nvSpPr>
            <p:spPr bwMode="auto">
              <a:xfrm>
                <a:off x="1292" y="2190"/>
                <a:ext cx="34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5305" name="Line 9"/>
            <p:cNvSpPr>
              <a:spLocks noChangeShapeType="1"/>
            </p:cNvSpPr>
            <p:nvPr/>
          </p:nvSpPr>
          <p:spPr bwMode="auto">
            <a:xfrm>
              <a:off x="2547" y="2638"/>
              <a:ext cx="3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3212" y="2488"/>
              <a:ext cx="681" cy="340"/>
              <a:chOff x="952" y="2018"/>
              <a:chExt cx="681" cy="340"/>
            </a:xfrm>
          </p:grpSpPr>
          <p:sp>
            <p:nvSpPr>
              <p:cNvPr id="55307" name="Rectangle 11"/>
              <p:cNvSpPr>
                <a:spLocks noChangeArrowheads="1"/>
              </p:cNvSpPr>
              <p:nvPr/>
            </p:nvSpPr>
            <p:spPr bwMode="auto">
              <a:xfrm>
                <a:off x="952" y="2018"/>
                <a:ext cx="340" cy="3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308" name="Line 12"/>
              <p:cNvSpPr>
                <a:spLocks noChangeShapeType="1"/>
              </p:cNvSpPr>
              <p:nvPr/>
            </p:nvSpPr>
            <p:spPr bwMode="auto">
              <a:xfrm>
                <a:off x="1292" y="2190"/>
                <a:ext cx="34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5309" name="Rectangle 13"/>
            <p:cNvSpPr>
              <a:spLocks noChangeArrowheads="1"/>
            </p:cNvSpPr>
            <p:nvPr/>
          </p:nvSpPr>
          <p:spPr bwMode="auto">
            <a:xfrm>
              <a:off x="3892" y="2488"/>
              <a:ext cx="340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310" name="Line 14"/>
            <p:cNvSpPr>
              <a:spLocks noChangeShapeType="1"/>
            </p:cNvSpPr>
            <p:nvPr/>
          </p:nvSpPr>
          <p:spPr bwMode="auto">
            <a:xfrm flipV="1">
              <a:off x="4232" y="2658"/>
              <a:ext cx="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11" name="Oval 15"/>
            <p:cNvSpPr>
              <a:spLocks noChangeAspect="1" noChangeArrowheads="1"/>
            </p:cNvSpPr>
            <p:nvPr/>
          </p:nvSpPr>
          <p:spPr bwMode="auto">
            <a:xfrm>
              <a:off x="4356" y="1775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312" name="Text Box 16"/>
            <p:cNvSpPr txBox="1">
              <a:spLocks noChangeArrowheads="1"/>
            </p:cNvSpPr>
            <p:nvPr/>
          </p:nvSpPr>
          <p:spPr bwMode="auto">
            <a:xfrm>
              <a:off x="4375" y="1803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-h</a:t>
              </a:r>
              <a:r>
                <a:rPr lang="en-US" altLang="zh-CN" b="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55313" name="Line 17"/>
            <p:cNvSpPr>
              <a:spLocks noChangeShapeType="1"/>
            </p:cNvSpPr>
            <p:nvPr/>
          </p:nvSpPr>
          <p:spPr bwMode="auto">
            <a:xfrm flipV="1">
              <a:off x="4544" y="2137"/>
              <a:ext cx="0" cy="5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 flipV="1">
              <a:off x="4553" y="1233"/>
              <a:ext cx="0" cy="5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15" name="Oval 19"/>
            <p:cNvSpPr>
              <a:spLocks noChangeAspect="1" noChangeArrowheads="1"/>
            </p:cNvSpPr>
            <p:nvPr/>
          </p:nvSpPr>
          <p:spPr bwMode="auto">
            <a:xfrm>
              <a:off x="3547" y="1774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316" name="Text Box 20"/>
            <p:cNvSpPr txBox="1">
              <a:spLocks noChangeArrowheads="1"/>
            </p:cNvSpPr>
            <p:nvPr/>
          </p:nvSpPr>
          <p:spPr bwMode="auto">
            <a:xfrm>
              <a:off x="3566" y="1802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-h</a:t>
              </a:r>
              <a:r>
                <a:rPr lang="en-US" altLang="zh-CN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5317" name="Line 21"/>
            <p:cNvSpPr>
              <a:spLocks noChangeShapeType="1"/>
            </p:cNvSpPr>
            <p:nvPr/>
          </p:nvSpPr>
          <p:spPr bwMode="auto">
            <a:xfrm flipV="1">
              <a:off x="3735" y="2136"/>
              <a:ext cx="0" cy="5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18" name="Line 22"/>
            <p:cNvSpPr>
              <a:spLocks noChangeShapeType="1"/>
            </p:cNvSpPr>
            <p:nvPr/>
          </p:nvSpPr>
          <p:spPr bwMode="auto">
            <a:xfrm flipV="1">
              <a:off x="3735" y="1354"/>
              <a:ext cx="0" cy="4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" name="Group 23"/>
            <p:cNvGrpSpPr>
              <a:grpSpLocks noChangeAspect="1"/>
            </p:cNvGrpSpPr>
            <p:nvPr/>
          </p:nvGrpSpPr>
          <p:grpSpPr bwMode="auto">
            <a:xfrm>
              <a:off x="3608" y="1118"/>
              <a:ext cx="256" cy="256"/>
              <a:chOff x="2568" y="3577"/>
              <a:chExt cx="595" cy="596"/>
            </a:xfrm>
          </p:grpSpPr>
          <p:sp>
            <p:nvSpPr>
              <p:cNvPr id="55320" name="Oval 24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321" name="Line 25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5322" name="Line 26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5323" name="Line 27"/>
            <p:cNvSpPr>
              <a:spLocks noChangeShapeType="1"/>
            </p:cNvSpPr>
            <p:nvPr/>
          </p:nvSpPr>
          <p:spPr bwMode="auto">
            <a:xfrm>
              <a:off x="2934" y="2638"/>
              <a:ext cx="2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24" name="Oval 28"/>
            <p:cNvSpPr>
              <a:spLocks noChangeAspect="1" noChangeArrowheads="1"/>
            </p:cNvSpPr>
            <p:nvPr/>
          </p:nvSpPr>
          <p:spPr bwMode="auto">
            <a:xfrm>
              <a:off x="2877" y="1749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325" name="Text Box 29"/>
            <p:cNvSpPr txBox="1">
              <a:spLocks noChangeArrowheads="1"/>
            </p:cNvSpPr>
            <p:nvPr/>
          </p:nvSpPr>
          <p:spPr bwMode="auto">
            <a:xfrm>
              <a:off x="2905" y="1777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-h</a:t>
              </a:r>
              <a:r>
                <a:rPr lang="en-US" altLang="zh-CN" b="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55326" name="Line 30"/>
            <p:cNvSpPr>
              <a:spLocks noChangeShapeType="1"/>
            </p:cNvSpPr>
            <p:nvPr/>
          </p:nvSpPr>
          <p:spPr bwMode="auto">
            <a:xfrm flipV="1">
              <a:off x="3065" y="2120"/>
              <a:ext cx="0" cy="5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27" name="Line 31"/>
            <p:cNvSpPr>
              <a:spLocks noChangeShapeType="1"/>
            </p:cNvSpPr>
            <p:nvPr/>
          </p:nvSpPr>
          <p:spPr bwMode="auto">
            <a:xfrm flipV="1">
              <a:off x="3065" y="1375"/>
              <a:ext cx="0" cy="3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" name="Group 32"/>
            <p:cNvGrpSpPr>
              <a:grpSpLocks noChangeAspect="1"/>
            </p:cNvGrpSpPr>
            <p:nvPr/>
          </p:nvGrpSpPr>
          <p:grpSpPr bwMode="auto">
            <a:xfrm>
              <a:off x="2938" y="1120"/>
              <a:ext cx="256" cy="256"/>
              <a:chOff x="2568" y="3577"/>
              <a:chExt cx="595" cy="596"/>
            </a:xfrm>
          </p:grpSpPr>
          <p:sp>
            <p:nvSpPr>
              <p:cNvPr id="55329" name="Oval 33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330" name="Line 34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5331" name="Line 35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5332" name="Oval 36"/>
            <p:cNvSpPr>
              <a:spLocks noChangeAspect="1" noChangeArrowheads="1"/>
            </p:cNvSpPr>
            <p:nvPr/>
          </p:nvSpPr>
          <p:spPr bwMode="auto">
            <a:xfrm>
              <a:off x="2168" y="1740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333" name="Text Box 37"/>
            <p:cNvSpPr txBox="1">
              <a:spLocks noChangeArrowheads="1"/>
            </p:cNvSpPr>
            <p:nvPr/>
          </p:nvSpPr>
          <p:spPr bwMode="auto">
            <a:xfrm>
              <a:off x="2133" y="1732"/>
              <a:ext cx="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-h</a:t>
              </a:r>
              <a:r>
                <a:rPr lang="en-US" altLang="zh-CN" b="0" i="1" baseline="-25000">
                  <a:latin typeface="Times New Roman" pitchFamily="18" charset="0"/>
                </a:rPr>
                <a:t>k</a:t>
              </a:r>
              <a:r>
                <a:rPr lang="en-US" altLang="zh-CN" b="0" baseline="-250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55334" name="Line 38"/>
            <p:cNvSpPr>
              <a:spLocks noChangeShapeType="1"/>
            </p:cNvSpPr>
            <p:nvPr/>
          </p:nvSpPr>
          <p:spPr bwMode="auto">
            <a:xfrm flipV="1">
              <a:off x="2356" y="2120"/>
              <a:ext cx="0" cy="5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35" name="Line 39"/>
            <p:cNvSpPr>
              <a:spLocks noChangeShapeType="1"/>
            </p:cNvSpPr>
            <p:nvPr/>
          </p:nvSpPr>
          <p:spPr bwMode="auto">
            <a:xfrm flipV="1">
              <a:off x="2356" y="1366"/>
              <a:ext cx="0" cy="3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" name="Group 40"/>
            <p:cNvGrpSpPr>
              <a:grpSpLocks noChangeAspect="1"/>
            </p:cNvGrpSpPr>
            <p:nvPr/>
          </p:nvGrpSpPr>
          <p:grpSpPr bwMode="auto">
            <a:xfrm>
              <a:off x="2229" y="1111"/>
              <a:ext cx="256" cy="256"/>
              <a:chOff x="2568" y="3577"/>
              <a:chExt cx="595" cy="596"/>
            </a:xfrm>
          </p:grpSpPr>
          <p:sp>
            <p:nvSpPr>
              <p:cNvPr id="55337" name="Oval 41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338" name="Line 42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5339" name="Line 43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1488" y="1722"/>
              <a:ext cx="372" cy="372"/>
              <a:chOff x="3334" y="3039"/>
              <a:chExt cx="372" cy="372"/>
            </a:xfrm>
          </p:grpSpPr>
          <p:sp>
            <p:nvSpPr>
              <p:cNvPr id="55341" name="Oval 45"/>
              <p:cNvSpPr>
                <a:spLocks noChangeAspect="1" noChangeArrowheads="1"/>
              </p:cNvSpPr>
              <p:nvPr/>
            </p:nvSpPr>
            <p:spPr bwMode="auto">
              <a:xfrm>
                <a:off x="3334" y="3039"/>
                <a:ext cx="372" cy="3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342" name="Text Box 46"/>
              <p:cNvSpPr txBox="1">
                <a:spLocks noChangeArrowheads="1"/>
              </p:cNvSpPr>
              <p:nvPr/>
            </p:nvSpPr>
            <p:spPr bwMode="auto">
              <a:xfrm>
                <a:off x="3389" y="3067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b="0" i="1">
                    <a:latin typeface="Times New Roman" pitchFamily="18" charset="0"/>
                  </a:rPr>
                  <a:t>b</a:t>
                </a:r>
                <a:r>
                  <a:rPr lang="en-US" altLang="zh-CN" b="0" baseline="-250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55343" name="Line 47"/>
            <p:cNvSpPr>
              <a:spLocks noChangeShapeType="1"/>
            </p:cNvSpPr>
            <p:nvPr/>
          </p:nvSpPr>
          <p:spPr bwMode="auto">
            <a:xfrm flipV="1">
              <a:off x="1676" y="2111"/>
              <a:ext cx="0" cy="5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44" name="Line 48"/>
            <p:cNvSpPr>
              <a:spLocks noChangeShapeType="1"/>
            </p:cNvSpPr>
            <p:nvPr/>
          </p:nvSpPr>
          <p:spPr bwMode="auto">
            <a:xfrm flipV="1">
              <a:off x="1676" y="1338"/>
              <a:ext cx="0" cy="4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" name="Group 49"/>
            <p:cNvGrpSpPr>
              <a:grpSpLocks noChangeAspect="1"/>
            </p:cNvGrpSpPr>
            <p:nvPr/>
          </p:nvGrpSpPr>
          <p:grpSpPr bwMode="auto">
            <a:xfrm>
              <a:off x="779" y="2500"/>
              <a:ext cx="256" cy="256"/>
              <a:chOff x="2568" y="3577"/>
              <a:chExt cx="595" cy="596"/>
            </a:xfrm>
          </p:grpSpPr>
          <p:sp>
            <p:nvSpPr>
              <p:cNvPr id="55346" name="Oval 50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347" name="Line 51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5348" name="Line 52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5349" name="Oval 53"/>
            <p:cNvSpPr>
              <a:spLocks noChangeAspect="1" noChangeArrowheads="1"/>
            </p:cNvSpPr>
            <p:nvPr/>
          </p:nvSpPr>
          <p:spPr bwMode="auto">
            <a:xfrm>
              <a:off x="1488" y="1722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350" name="Text Box 54"/>
            <p:cNvSpPr txBox="1">
              <a:spLocks noChangeArrowheads="1"/>
            </p:cNvSpPr>
            <p:nvPr/>
          </p:nvSpPr>
          <p:spPr bwMode="auto">
            <a:xfrm>
              <a:off x="1462" y="1732"/>
              <a:ext cx="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-h</a:t>
              </a:r>
              <a:r>
                <a:rPr lang="en-US" altLang="zh-CN" b="0" i="1" baseline="-25000">
                  <a:latin typeface="Times New Roman" pitchFamily="18" charset="0"/>
                </a:rPr>
                <a:t>k</a:t>
              </a:r>
              <a:r>
                <a:rPr lang="en-US" altLang="zh-CN" b="0" baseline="-250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55351" name="Line 55"/>
            <p:cNvSpPr>
              <a:spLocks noChangeShapeType="1"/>
            </p:cNvSpPr>
            <p:nvPr/>
          </p:nvSpPr>
          <p:spPr bwMode="auto">
            <a:xfrm flipH="1" flipV="1">
              <a:off x="902" y="1920"/>
              <a:ext cx="0" cy="5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52" name="Line 56"/>
            <p:cNvSpPr>
              <a:spLocks noChangeShapeType="1"/>
            </p:cNvSpPr>
            <p:nvPr/>
          </p:nvSpPr>
          <p:spPr bwMode="auto">
            <a:xfrm flipV="1">
              <a:off x="898" y="1231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53" name="Line 57"/>
            <p:cNvSpPr>
              <a:spLocks noChangeShapeType="1"/>
            </p:cNvSpPr>
            <p:nvPr/>
          </p:nvSpPr>
          <p:spPr bwMode="auto">
            <a:xfrm>
              <a:off x="187" y="2642"/>
              <a:ext cx="5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54" name="Line 58"/>
            <p:cNvSpPr>
              <a:spLocks noChangeShapeType="1"/>
            </p:cNvSpPr>
            <p:nvPr/>
          </p:nvSpPr>
          <p:spPr bwMode="auto">
            <a:xfrm>
              <a:off x="1803" y="1242"/>
              <a:ext cx="4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55" name="Line 59"/>
            <p:cNvSpPr>
              <a:spLocks noChangeShapeType="1"/>
            </p:cNvSpPr>
            <p:nvPr/>
          </p:nvSpPr>
          <p:spPr bwMode="auto">
            <a:xfrm>
              <a:off x="2480" y="124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56" name="Line 60"/>
            <p:cNvSpPr>
              <a:spLocks noChangeShapeType="1"/>
            </p:cNvSpPr>
            <p:nvPr/>
          </p:nvSpPr>
          <p:spPr bwMode="auto">
            <a:xfrm>
              <a:off x="3189" y="1249"/>
              <a:ext cx="3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57" name="Line 61"/>
            <p:cNvSpPr>
              <a:spLocks noChangeShapeType="1"/>
            </p:cNvSpPr>
            <p:nvPr/>
          </p:nvSpPr>
          <p:spPr bwMode="auto">
            <a:xfrm>
              <a:off x="3842" y="1249"/>
              <a:ext cx="7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58" name="Text Box 62"/>
            <p:cNvSpPr txBox="1">
              <a:spLocks noChangeArrowheads="1"/>
            </p:cNvSpPr>
            <p:nvPr/>
          </p:nvSpPr>
          <p:spPr bwMode="auto">
            <a:xfrm>
              <a:off x="0" y="2322"/>
              <a:ext cx="76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CN" altLang="en-US" b="0">
                  <a:latin typeface="Times New Roman" pitchFamily="18" charset="0"/>
                </a:rPr>
                <a:t>输入信息</a:t>
              </a:r>
            </a:p>
          </p:txBody>
        </p:sp>
        <p:grpSp>
          <p:nvGrpSpPr>
            <p:cNvPr id="11" name="Group 63"/>
            <p:cNvGrpSpPr>
              <a:grpSpLocks/>
            </p:cNvGrpSpPr>
            <p:nvPr/>
          </p:nvGrpSpPr>
          <p:grpSpPr bwMode="auto">
            <a:xfrm>
              <a:off x="763" y="1650"/>
              <a:ext cx="284" cy="312"/>
              <a:chOff x="2341" y="3294"/>
              <a:chExt cx="284" cy="312"/>
            </a:xfrm>
          </p:grpSpPr>
          <p:sp>
            <p:nvSpPr>
              <p:cNvPr id="55360" name="Rectangle 64"/>
              <p:cNvSpPr>
                <a:spLocks noChangeArrowheads="1"/>
              </p:cNvSpPr>
              <p:nvPr/>
            </p:nvSpPr>
            <p:spPr bwMode="auto">
              <a:xfrm>
                <a:off x="2341" y="3294"/>
                <a:ext cx="284" cy="31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361" name="Text Box 65"/>
              <p:cNvSpPr txBox="1">
                <a:spLocks noChangeArrowheads="1"/>
              </p:cNvSpPr>
              <p:nvPr/>
            </p:nvSpPr>
            <p:spPr bwMode="auto">
              <a:xfrm>
                <a:off x="2374" y="3315"/>
                <a:ext cx="19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zh-CN" altLang="en-US" b="0">
                    <a:latin typeface="Times New Roman" pitchFamily="18" charset="0"/>
                  </a:rPr>
                  <a:t>门</a:t>
                </a:r>
              </a:p>
            </p:txBody>
          </p:sp>
        </p:grpSp>
        <p:grpSp>
          <p:nvGrpSpPr>
            <p:cNvPr id="12" name="Group 66"/>
            <p:cNvGrpSpPr>
              <a:grpSpLocks noChangeAspect="1"/>
            </p:cNvGrpSpPr>
            <p:nvPr/>
          </p:nvGrpSpPr>
          <p:grpSpPr bwMode="auto">
            <a:xfrm>
              <a:off x="1557" y="1110"/>
              <a:ext cx="256" cy="256"/>
              <a:chOff x="2568" y="3577"/>
              <a:chExt cx="595" cy="596"/>
            </a:xfrm>
          </p:grpSpPr>
          <p:sp>
            <p:nvSpPr>
              <p:cNvPr id="55363" name="Oval 67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364" name="Line 68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5365" name="Line 69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5366" name="Line 70"/>
            <p:cNvSpPr>
              <a:spLocks noChangeShapeType="1"/>
            </p:cNvSpPr>
            <p:nvPr/>
          </p:nvSpPr>
          <p:spPr bwMode="auto">
            <a:xfrm flipH="1">
              <a:off x="896" y="1224"/>
              <a:ext cx="6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67" name="Line 71"/>
            <p:cNvSpPr>
              <a:spLocks noChangeShapeType="1"/>
            </p:cNvSpPr>
            <p:nvPr/>
          </p:nvSpPr>
          <p:spPr bwMode="auto">
            <a:xfrm>
              <a:off x="1037" y="2642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68" name="Line 72"/>
            <p:cNvSpPr>
              <a:spLocks noChangeShapeType="1"/>
            </p:cNvSpPr>
            <p:nvPr/>
          </p:nvSpPr>
          <p:spPr bwMode="auto">
            <a:xfrm>
              <a:off x="896" y="2755"/>
              <a:ext cx="0" cy="1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69" name="Line 73"/>
            <p:cNvSpPr>
              <a:spLocks noChangeShapeType="1"/>
            </p:cNvSpPr>
            <p:nvPr/>
          </p:nvSpPr>
          <p:spPr bwMode="auto">
            <a:xfrm>
              <a:off x="896" y="2954"/>
              <a:ext cx="5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70" name="Text Box 74"/>
            <p:cNvSpPr txBox="1">
              <a:spLocks noChangeArrowheads="1"/>
            </p:cNvSpPr>
            <p:nvPr/>
          </p:nvSpPr>
          <p:spPr bwMode="auto">
            <a:xfrm>
              <a:off x="3929" y="2217"/>
              <a:ext cx="25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c</a:t>
              </a:r>
              <a:r>
                <a:rPr lang="en-US" altLang="zh-CN" b="0" i="1" baseline="-25000">
                  <a:latin typeface="Times New Roman" pitchFamily="18" charset="0"/>
                </a:rPr>
                <a:t>n</a:t>
              </a:r>
              <a:r>
                <a:rPr lang="en-US" altLang="zh-CN" b="0" baseline="-250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55371" name="Text Box 75"/>
            <p:cNvSpPr txBox="1">
              <a:spLocks noChangeArrowheads="1"/>
            </p:cNvSpPr>
            <p:nvPr/>
          </p:nvSpPr>
          <p:spPr bwMode="auto">
            <a:xfrm>
              <a:off x="3249" y="2200"/>
              <a:ext cx="25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c</a:t>
              </a:r>
              <a:r>
                <a:rPr lang="en-US" altLang="zh-CN" b="0" i="1" baseline="-25000">
                  <a:latin typeface="Times New Roman" pitchFamily="18" charset="0"/>
                </a:rPr>
                <a:t>n</a:t>
              </a:r>
              <a:r>
                <a:rPr lang="en-US" altLang="zh-CN" b="0" baseline="-250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55372" name="Text Box 76"/>
            <p:cNvSpPr txBox="1">
              <a:spLocks noChangeArrowheads="1"/>
            </p:cNvSpPr>
            <p:nvPr/>
          </p:nvSpPr>
          <p:spPr bwMode="auto">
            <a:xfrm>
              <a:off x="1888" y="2199"/>
              <a:ext cx="35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c</a:t>
              </a:r>
              <a:r>
                <a:rPr lang="en-US" altLang="zh-CN" b="0" i="1" baseline="-25000">
                  <a:latin typeface="Times New Roman" pitchFamily="18" charset="0"/>
                </a:rPr>
                <a:t>n</a:t>
              </a:r>
              <a:r>
                <a:rPr lang="en-US" altLang="zh-CN" b="0" baseline="-25000">
                  <a:latin typeface="Times New Roman" pitchFamily="18" charset="0"/>
                </a:rPr>
                <a:t>-</a:t>
              </a:r>
              <a:r>
                <a:rPr lang="en-US" altLang="zh-CN" b="0" i="1" baseline="-25000">
                  <a:latin typeface="Times New Roman" pitchFamily="18" charset="0"/>
                </a:rPr>
                <a:t>k</a:t>
              </a:r>
              <a:r>
                <a:rPr lang="en-US" altLang="zh-CN" b="0" baseline="-250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55373" name="Text Box 77"/>
            <p:cNvSpPr txBox="1">
              <a:spLocks noChangeArrowheads="1"/>
            </p:cNvSpPr>
            <p:nvPr/>
          </p:nvSpPr>
          <p:spPr bwMode="auto">
            <a:xfrm>
              <a:off x="1207" y="2206"/>
              <a:ext cx="24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c</a:t>
              </a:r>
              <a:r>
                <a:rPr lang="en-US" altLang="zh-CN" b="0" i="1" baseline="-25000">
                  <a:latin typeface="Times New Roman" pitchFamily="18" charset="0"/>
                </a:rPr>
                <a:t>n</a:t>
              </a:r>
              <a:r>
                <a:rPr lang="en-US" altLang="zh-CN" b="0" baseline="-25000">
                  <a:latin typeface="Times New Roman" pitchFamily="18" charset="0"/>
                </a:rPr>
                <a:t>-</a:t>
              </a:r>
              <a:r>
                <a:rPr lang="en-US" altLang="zh-CN" b="0" i="1" baseline="-25000">
                  <a:latin typeface="Times New Roman" pitchFamily="18" charset="0"/>
                </a:rPr>
                <a:t>k</a:t>
              </a:r>
            </a:p>
          </p:txBody>
        </p:sp>
      </p:grpSp>
      <p:sp>
        <p:nvSpPr>
          <p:cNvPr id="55374" name="Text Box 78"/>
          <p:cNvSpPr txBox="1">
            <a:spLocks noChangeArrowheads="1"/>
          </p:cNvSpPr>
          <p:nvPr/>
        </p:nvSpPr>
        <p:spPr bwMode="auto">
          <a:xfrm>
            <a:off x="2838450" y="5114925"/>
            <a:ext cx="3219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循环码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级编码电路</a:t>
            </a:r>
          </a:p>
        </p:txBody>
      </p:sp>
      <p:sp>
        <p:nvSpPr>
          <p:cNvPr id="55375" name="Rectangle 7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i="1"/>
              <a:t>k</a:t>
            </a:r>
            <a:r>
              <a:rPr lang="en-US" altLang="zh-CN"/>
              <a:t> </a:t>
            </a:r>
            <a:r>
              <a:rPr lang="zh-CN" altLang="en-US"/>
              <a:t>级编码器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84213" y="1125538"/>
            <a:ext cx="77724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2"/>
              </a:buBlip>
            </a:pP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GF(2)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上，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itchFamily="18" charset="0"/>
              </a:rPr>
              <a:t>7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-1=(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+1)(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+1)(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+1) 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，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g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)=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+1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， 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h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)= 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+1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。试画一个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[7,4]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循环码的</a:t>
            </a:r>
            <a:r>
              <a:rPr lang="en-US" altLang="zh-CN" sz="2800" i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级系统码形式的编码电路。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476375" y="260350"/>
            <a:ext cx="6335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sz="3600">
                <a:solidFill>
                  <a:srgbClr val="FF0000"/>
                </a:solidFill>
              </a:rPr>
              <a:t>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90575" y="2997200"/>
            <a:ext cx="7021513" cy="2905125"/>
            <a:chOff x="498" y="1888"/>
            <a:chExt cx="4423" cy="1830"/>
          </a:xfrm>
        </p:grpSpPr>
        <p:sp>
          <p:nvSpPr>
            <p:cNvPr id="56325" name="Rectangle 5"/>
            <p:cNvSpPr>
              <a:spLocks noChangeArrowheads="1"/>
            </p:cNvSpPr>
            <p:nvPr/>
          </p:nvSpPr>
          <p:spPr bwMode="auto">
            <a:xfrm>
              <a:off x="1836" y="2794"/>
              <a:ext cx="272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326" name="Rectangle 6"/>
            <p:cNvSpPr>
              <a:spLocks noChangeArrowheads="1"/>
            </p:cNvSpPr>
            <p:nvPr/>
          </p:nvSpPr>
          <p:spPr bwMode="auto">
            <a:xfrm>
              <a:off x="3197" y="2795"/>
              <a:ext cx="27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327" name="Rectangle 7"/>
            <p:cNvSpPr>
              <a:spLocks noChangeArrowheads="1"/>
            </p:cNvSpPr>
            <p:nvPr/>
          </p:nvSpPr>
          <p:spPr bwMode="auto">
            <a:xfrm>
              <a:off x="2380" y="2795"/>
              <a:ext cx="272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328" name="Oval 8"/>
            <p:cNvSpPr>
              <a:spLocks noChangeArrowheads="1"/>
            </p:cNvSpPr>
            <p:nvPr/>
          </p:nvSpPr>
          <p:spPr bwMode="auto">
            <a:xfrm>
              <a:off x="3605" y="188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CN" altLang="en-US"/>
                <a:t>＋</a:t>
              </a:r>
            </a:p>
          </p:txBody>
        </p:sp>
        <p:sp>
          <p:nvSpPr>
            <p:cNvPr id="56329" name="Oval 9"/>
            <p:cNvSpPr>
              <a:spLocks noChangeArrowheads="1"/>
            </p:cNvSpPr>
            <p:nvPr/>
          </p:nvSpPr>
          <p:spPr bwMode="auto">
            <a:xfrm>
              <a:off x="2788" y="188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CN" altLang="en-US"/>
                <a:t>＋</a:t>
              </a:r>
            </a:p>
          </p:txBody>
        </p:sp>
        <p:sp>
          <p:nvSpPr>
            <p:cNvPr id="56330" name="Line 10"/>
            <p:cNvSpPr>
              <a:spLocks noChangeShapeType="1"/>
            </p:cNvSpPr>
            <p:nvPr/>
          </p:nvSpPr>
          <p:spPr bwMode="auto">
            <a:xfrm>
              <a:off x="2108" y="2931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31" name="Line 11"/>
            <p:cNvSpPr>
              <a:spLocks noChangeShapeType="1"/>
            </p:cNvSpPr>
            <p:nvPr/>
          </p:nvSpPr>
          <p:spPr bwMode="auto">
            <a:xfrm>
              <a:off x="2652" y="2931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32" name="Line 12"/>
            <p:cNvSpPr>
              <a:spLocks noChangeShapeType="1"/>
            </p:cNvSpPr>
            <p:nvPr/>
          </p:nvSpPr>
          <p:spPr bwMode="auto">
            <a:xfrm>
              <a:off x="3469" y="2931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33" name="Line 13"/>
            <p:cNvSpPr>
              <a:spLocks noChangeShapeType="1"/>
            </p:cNvSpPr>
            <p:nvPr/>
          </p:nvSpPr>
          <p:spPr bwMode="auto">
            <a:xfrm>
              <a:off x="838" y="2931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34" name="Line 14"/>
            <p:cNvSpPr>
              <a:spLocks noChangeShapeType="1"/>
            </p:cNvSpPr>
            <p:nvPr/>
          </p:nvSpPr>
          <p:spPr bwMode="auto">
            <a:xfrm>
              <a:off x="1473" y="2930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35" name="Text Box 15"/>
            <p:cNvSpPr txBox="1">
              <a:spLocks noChangeArrowheads="1"/>
            </p:cNvSpPr>
            <p:nvPr/>
          </p:nvSpPr>
          <p:spPr bwMode="auto">
            <a:xfrm>
              <a:off x="498" y="3022"/>
              <a:ext cx="9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输入</a:t>
              </a:r>
              <a:r>
                <a:rPr lang="en-US" altLang="zh-CN" i="1">
                  <a:latin typeface="Times New Roman" pitchFamily="18" charset="0"/>
                </a:rPr>
                <a:t>m</a:t>
              </a:r>
              <a:r>
                <a:rPr lang="en-US" altLang="zh-CN">
                  <a:latin typeface="Times New Roman" pitchFamily="18" charset="0"/>
                </a:rPr>
                <a:t>(</a:t>
              </a:r>
              <a:r>
                <a:rPr lang="en-US" altLang="zh-CN" i="1">
                  <a:latin typeface="Times New Roman" pitchFamily="18" charset="0"/>
                </a:rPr>
                <a:t>x</a:t>
              </a:r>
              <a:r>
                <a:rPr lang="en-US" altLang="zh-CN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56336" name="Text Box 16"/>
            <p:cNvSpPr txBox="1">
              <a:spLocks noChangeArrowheads="1"/>
            </p:cNvSpPr>
            <p:nvPr/>
          </p:nvSpPr>
          <p:spPr bwMode="auto">
            <a:xfrm>
              <a:off x="2289" y="3430"/>
              <a:ext cx="9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输出</a:t>
              </a:r>
              <a:r>
                <a:rPr lang="en-US" altLang="zh-CN" i="1">
                  <a:latin typeface="Times New Roman" pitchFamily="18" charset="0"/>
                </a:rPr>
                <a:t>c</a:t>
              </a:r>
              <a:r>
                <a:rPr lang="en-US" altLang="zh-CN">
                  <a:latin typeface="Times New Roman" pitchFamily="18" charset="0"/>
                </a:rPr>
                <a:t>(</a:t>
              </a:r>
              <a:r>
                <a:rPr lang="en-US" altLang="zh-CN" i="1">
                  <a:latin typeface="Times New Roman" pitchFamily="18" charset="0"/>
                </a:rPr>
                <a:t>x</a:t>
              </a:r>
              <a:r>
                <a:rPr lang="en-US" altLang="zh-CN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56337" name="Rectangle 17"/>
            <p:cNvSpPr>
              <a:spLocks noChangeArrowheads="1"/>
            </p:cNvSpPr>
            <p:nvPr/>
          </p:nvSpPr>
          <p:spPr bwMode="auto">
            <a:xfrm>
              <a:off x="1246" y="2296"/>
              <a:ext cx="272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CN" altLang="en-US" sz="2000">
                  <a:latin typeface="Times New Roman" pitchFamily="18" charset="0"/>
                </a:rPr>
                <a:t>门</a:t>
              </a:r>
            </a:p>
          </p:txBody>
        </p:sp>
        <p:sp>
          <p:nvSpPr>
            <p:cNvPr id="56338" name="Rectangle 18"/>
            <p:cNvSpPr>
              <a:spLocks noChangeArrowheads="1"/>
            </p:cNvSpPr>
            <p:nvPr/>
          </p:nvSpPr>
          <p:spPr bwMode="auto">
            <a:xfrm>
              <a:off x="4013" y="2795"/>
              <a:ext cx="272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 sz="2000">
                <a:latin typeface="Times New Roman" pitchFamily="18" charset="0"/>
              </a:endParaRP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 flipH="1">
              <a:off x="1382" y="2024"/>
              <a:ext cx="14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40" name="Line 20"/>
            <p:cNvSpPr>
              <a:spLocks noChangeShapeType="1"/>
            </p:cNvSpPr>
            <p:nvPr/>
          </p:nvSpPr>
          <p:spPr bwMode="auto">
            <a:xfrm>
              <a:off x="4285" y="2931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41" name="Line 21"/>
            <p:cNvSpPr>
              <a:spLocks noChangeShapeType="1"/>
            </p:cNvSpPr>
            <p:nvPr/>
          </p:nvSpPr>
          <p:spPr bwMode="auto">
            <a:xfrm flipV="1">
              <a:off x="2879" y="2115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42" name="Line 22"/>
            <p:cNvSpPr>
              <a:spLocks noChangeShapeType="1"/>
            </p:cNvSpPr>
            <p:nvPr/>
          </p:nvSpPr>
          <p:spPr bwMode="auto">
            <a:xfrm flipV="1">
              <a:off x="3696" y="2115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43" name="Oval 23"/>
            <p:cNvSpPr>
              <a:spLocks noChangeArrowheads="1"/>
            </p:cNvSpPr>
            <p:nvPr/>
          </p:nvSpPr>
          <p:spPr bwMode="auto">
            <a:xfrm>
              <a:off x="1246" y="2795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CN" altLang="en-US"/>
                <a:t>＋</a:t>
              </a:r>
            </a:p>
          </p:txBody>
        </p:sp>
        <p:sp>
          <p:nvSpPr>
            <p:cNvPr id="56344" name="Line 24"/>
            <p:cNvSpPr>
              <a:spLocks noChangeShapeType="1"/>
            </p:cNvSpPr>
            <p:nvPr/>
          </p:nvSpPr>
          <p:spPr bwMode="auto">
            <a:xfrm>
              <a:off x="1382" y="2568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45" name="Line 25"/>
            <p:cNvSpPr>
              <a:spLocks noChangeShapeType="1"/>
            </p:cNvSpPr>
            <p:nvPr/>
          </p:nvSpPr>
          <p:spPr bwMode="auto">
            <a:xfrm>
              <a:off x="1382" y="2024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46" name="Line 26"/>
            <p:cNvSpPr>
              <a:spLocks noChangeShapeType="1"/>
            </p:cNvSpPr>
            <p:nvPr/>
          </p:nvSpPr>
          <p:spPr bwMode="auto">
            <a:xfrm flipH="1">
              <a:off x="3015" y="2024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47" name="Line 27"/>
            <p:cNvSpPr>
              <a:spLocks noChangeShapeType="1"/>
            </p:cNvSpPr>
            <p:nvPr/>
          </p:nvSpPr>
          <p:spPr bwMode="auto">
            <a:xfrm flipV="1">
              <a:off x="4603" y="202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48" name="Line 28"/>
            <p:cNvSpPr>
              <a:spLocks noChangeShapeType="1"/>
            </p:cNvSpPr>
            <p:nvPr/>
          </p:nvSpPr>
          <p:spPr bwMode="auto">
            <a:xfrm flipH="1">
              <a:off x="3832" y="2024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49" name="Line 29"/>
            <p:cNvSpPr>
              <a:spLocks noChangeShapeType="1"/>
            </p:cNvSpPr>
            <p:nvPr/>
          </p:nvSpPr>
          <p:spPr bwMode="auto">
            <a:xfrm>
              <a:off x="1382" y="3022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50" name="Line 30"/>
            <p:cNvSpPr>
              <a:spLocks noChangeShapeType="1"/>
            </p:cNvSpPr>
            <p:nvPr/>
          </p:nvSpPr>
          <p:spPr bwMode="auto">
            <a:xfrm>
              <a:off x="1382" y="3385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51" name="Text Box 31"/>
            <p:cNvSpPr txBox="1">
              <a:spLocks noChangeArrowheads="1"/>
            </p:cNvSpPr>
            <p:nvPr/>
          </p:nvSpPr>
          <p:spPr bwMode="auto">
            <a:xfrm>
              <a:off x="4648" y="2341"/>
              <a:ext cx="2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6352" name="Text Box 32"/>
            <p:cNvSpPr txBox="1">
              <a:spLocks noChangeArrowheads="1"/>
            </p:cNvSpPr>
            <p:nvPr/>
          </p:nvSpPr>
          <p:spPr bwMode="auto">
            <a:xfrm>
              <a:off x="3741" y="2296"/>
              <a:ext cx="2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6353" name="Text Box 33"/>
            <p:cNvSpPr txBox="1">
              <a:spLocks noChangeArrowheads="1"/>
            </p:cNvSpPr>
            <p:nvPr/>
          </p:nvSpPr>
          <p:spPr bwMode="auto">
            <a:xfrm>
              <a:off x="1382" y="2523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itchFamily="18" charset="0"/>
                </a:rPr>
                <a:t>x</a:t>
              </a:r>
              <a:r>
                <a:rPr lang="en-US" altLang="zh-CN" baseline="30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56354" name="Text Box 34"/>
            <p:cNvSpPr txBox="1">
              <a:spLocks noChangeArrowheads="1"/>
            </p:cNvSpPr>
            <p:nvPr/>
          </p:nvSpPr>
          <p:spPr bwMode="auto">
            <a:xfrm>
              <a:off x="2879" y="229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itchFamily="18" charset="0"/>
                </a:rPr>
                <a:t>x</a:t>
              </a:r>
              <a:r>
                <a:rPr lang="en-US" altLang="zh-CN" baseline="30000">
                  <a:latin typeface="Times New Roman" pitchFamily="18" charset="0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7631112" cy="3798887"/>
          </a:xfrm>
        </p:spPr>
        <p:txBody>
          <a:bodyPr/>
          <a:lstStyle/>
          <a:p>
            <a:r>
              <a:rPr lang="zh-CN" altLang="en-US">
                <a:solidFill>
                  <a:srgbClr val="990000"/>
                </a:solidFill>
                <a:latin typeface="Times New Roman" pitchFamily="18" charset="0"/>
              </a:rPr>
              <a:t>问题一</a:t>
            </a:r>
            <a:br>
              <a:rPr lang="zh-CN" altLang="en-US">
                <a:solidFill>
                  <a:srgbClr val="990000"/>
                </a:solidFill>
                <a:latin typeface="Times New Roman" pitchFamily="18" charset="0"/>
              </a:rPr>
            </a:br>
            <a:r>
              <a:rPr lang="zh-CN" altLang="en-US">
                <a:solidFill>
                  <a:srgbClr val="990000"/>
                </a:solidFill>
                <a:latin typeface="Times New Roman" pitchFamily="18" charset="0"/>
              </a:rPr>
              <a:t/>
            </a:r>
            <a:br>
              <a:rPr lang="zh-CN" altLang="en-US">
                <a:solidFill>
                  <a:srgbClr val="990000"/>
                </a:solidFill>
                <a:latin typeface="Times New Roman" pitchFamily="18" charset="0"/>
              </a:rPr>
            </a:br>
            <a:r>
              <a:rPr lang="zh-CN" altLang="en-US">
                <a:solidFill>
                  <a:schemeClr val="accent2"/>
                </a:solidFill>
                <a:latin typeface="Times New Roman" pitchFamily="18" charset="0"/>
              </a:rPr>
              <a:t>如何寻找</a:t>
            </a:r>
            <a:r>
              <a:rPr lang="en-US" altLang="zh-CN" i="1">
                <a:solidFill>
                  <a:schemeClr val="accent2"/>
                </a:solidFill>
                <a:latin typeface="Times New Roman" pitchFamily="18" charset="0"/>
              </a:rPr>
              <a:t>k</a:t>
            </a:r>
            <a:r>
              <a:rPr lang="zh-CN" altLang="en-US">
                <a:solidFill>
                  <a:schemeClr val="accent2"/>
                </a:solidFill>
                <a:latin typeface="Times New Roman" pitchFamily="18" charset="0"/>
              </a:rPr>
              <a:t>维循环子空间？</a:t>
            </a:r>
            <a:br>
              <a:rPr lang="zh-CN" altLang="en-US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zh-CN" altLang="en-US">
                <a:solidFill>
                  <a:schemeClr val="accent2"/>
                </a:solidFill>
                <a:latin typeface="Times New Roman" pitchFamily="18" charset="0"/>
              </a:rPr>
              <a:t>如何设计</a:t>
            </a:r>
            <a:r>
              <a:rPr lang="en-US" altLang="zh-CN">
                <a:solidFill>
                  <a:schemeClr val="accent2"/>
                </a:solidFill>
                <a:latin typeface="Times New Roman" pitchFamily="18" charset="0"/>
              </a:rPr>
              <a:t>[</a:t>
            </a:r>
            <a:r>
              <a:rPr lang="en-US" altLang="zh-CN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altLang="zh-CN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US" altLang="zh-CN" i="1">
                <a:solidFill>
                  <a:schemeClr val="accent2"/>
                </a:solidFill>
                <a:latin typeface="Times New Roman" pitchFamily="18" charset="0"/>
              </a:rPr>
              <a:t>k</a:t>
            </a:r>
            <a:r>
              <a:rPr lang="en-US" altLang="zh-CN">
                <a:solidFill>
                  <a:schemeClr val="accent2"/>
                </a:solidFill>
                <a:latin typeface="Times New Roman" pitchFamily="18" charset="0"/>
              </a:rPr>
              <a:t>]</a:t>
            </a:r>
            <a:r>
              <a:rPr lang="zh-CN" altLang="en-US">
                <a:solidFill>
                  <a:schemeClr val="accent2"/>
                </a:solidFill>
                <a:latin typeface="Times New Roman" pitchFamily="18" charset="0"/>
              </a:rPr>
              <a:t>循环码？</a:t>
            </a:r>
            <a:br>
              <a:rPr lang="zh-CN" altLang="en-US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zh-CN" altLang="en-US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zh-CN" sz="2800">
                <a:solidFill>
                  <a:srgbClr val="990000"/>
                </a:solidFill>
                <a:latin typeface="Times New Roman" pitchFamily="18" charset="0"/>
              </a:rPr>
              <a:t>—— </a:t>
            </a:r>
            <a:r>
              <a:rPr lang="zh-CN" altLang="en-US" sz="2800">
                <a:solidFill>
                  <a:srgbClr val="990000"/>
                </a:solidFill>
                <a:latin typeface="Times New Roman" pitchFamily="18" charset="0"/>
              </a:rPr>
              <a:t>利用多项式和有限域的概念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>
                <a:latin typeface="Times New Roman" pitchFamily="18" charset="0"/>
              </a:rPr>
              <a:t>循 环 码 （</a:t>
            </a:r>
            <a:r>
              <a:rPr lang="en-US" altLang="zh-CN">
                <a:latin typeface="Times New Roman" pitchFamily="18" charset="0"/>
              </a:rPr>
              <a:t>III</a:t>
            </a:r>
            <a:r>
              <a:rPr lang="zh-CN" altLang="en-US">
                <a:latin typeface="Times New Roman" pitchFamily="18" charset="0"/>
              </a:rPr>
              <a:t>）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内容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73225"/>
            <a:ext cx="7726363" cy="4348163"/>
          </a:xfrm>
        </p:spPr>
        <p:txBody>
          <a:bodyPr/>
          <a:lstStyle/>
          <a:p>
            <a:r>
              <a:rPr lang="zh-CN" altLang="en-US"/>
              <a:t>用生成多项式的根定义循环码</a:t>
            </a:r>
          </a:p>
          <a:p>
            <a:endParaRPr lang="zh-CN" altLang="en-US"/>
          </a:p>
          <a:p>
            <a:r>
              <a:rPr lang="en-US" altLang="zh-CN"/>
              <a:t>BCH</a:t>
            </a:r>
            <a:r>
              <a:rPr lang="zh-CN" altLang="en-US"/>
              <a:t>码</a:t>
            </a:r>
          </a:p>
          <a:p>
            <a:endParaRPr lang="zh-CN" altLang="en-US"/>
          </a:p>
          <a:p>
            <a:r>
              <a:rPr lang="en-US" altLang="zh-CN"/>
              <a:t>RS</a:t>
            </a:r>
            <a:r>
              <a:rPr lang="zh-CN" altLang="en-US"/>
              <a:t>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335713" cy="685800"/>
          </a:xfrm>
        </p:spPr>
        <p:txBody>
          <a:bodyPr/>
          <a:lstStyle/>
          <a:p>
            <a:r>
              <a:rPr lang="zh-CN" altLang="en-US" sz="3200"/>
              <a:t>用生成多项式的根定义循环码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/>
              <a:t>研究表明，</a:t>
            </a:r>
            <a:r>
              <a:rPr lang="zh-CN" altLang="en-US">
                <a:solidFill>
                  <a:srgbClr val="FF0000"/>
                </a:solidFill>
              </a:rPr>
              <a:t>生成多项式有重根的码一般都要比无重根的码差</a:t>
            </a:r>
            <a:r>
              <a:rPr lang="zh-CN" altLang="en-US"/>
              <a:t>，因此只考虑无重根的码，或构造无重根的多项式。</a:t>
            </a:r>
          </a:p>
          <a:p>
            <a:pPr>
              <a:lnSpc>
                <a:spcPct val="90000"/>
              </a:lnSpc>
            </a:pPr>
            <a:endParaRPr lang="zh-CN" altLang="en-US"/>
          </a:p>
          <a:p>
            <a:pPr>
              <a:lnSpc>
                <a:spcPct val="90000"/>
              </a:lnSpc>
            </a:pPr>
            <a:r>
              <a:rPr lang="zh-CN" altLang="en-US"/>
              <a:t>循环码的编码问题转化为：</a:t>
            </a:r>
            <a:r>
              <a:rPr lang="zh-CN" altLang="en-US">
                <a:solidFill>
                  <a:srgbClr val="FF0000"/>
                </a:solidFill>
              </a:rPr>
              <a:t>如何由给定的根来得到生成多项式</a:t>
            </a:r>
            <a:r>
              <a:rPr lang="en-US" altLang="zh-CN" i="1">
                <a:solidFill>
                  <a:srgbClr val="FF0000"/>
                </a:solidFill>
              </a:rPr>
              <a:t>g</a:t>
            </a:r>
            <a:r>
              <a:rPr lang="en-US" altLang="zh-CN">
                <a:solidFill>
                  <a:srgbClr val="FF0000"/>
                </a:solidFill>
              </a:rPr>
              <a:t>(</a:t>
            </a:r>
            <a:r>
              <a:rPr lang="en-US" altLang="zh-CN" i="1">
                <a:solidFill>
                  <a:srgbClr val="FF0000"/>
                </a:solidFill>
              </a:rPr>
              <a:t>x</a:t>
            </a:r>
            <a:r>
              <a:rPr lang="en-US" altLang="zh-CN">
                <a:solidFill>
                  <a:srgbClr val="FF0000"/>
                </a:solidFill>
              </a:rPr>
              <a:t>)?</a:t>
            </a:r>
          </a:p>
          <a:p>
            <a:pPr>
              <a:lnSpc>
                <a:spcPct val="90000"/>
              </a:lnSpc>
            </a:pPr>
            <a:endParaRPr lang="en-US" altLang="zh-CN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CN"/>
              <a:t>GF(</a:t>
            </a:r>
            <a:r>
              <a:rPr lang="en-US" altLang="zh-CN" i="1"/>
              <a:t>q</a:t>
            </a:r>
            <a:r>
              <a:rPr lang="en-US" altLang="zh-CN"/>
              <a:t>)</a:t>
            </a:r>
            <a:r>
              <a:rPr lang="zh-CN" altLang="en-US"/>
              <a:t>上多项式</a:t>
            </a:r>
            <a:r>
              <a:rPr lang="en-US" altLang="zh-CN" i="1">
                <a:solidFill>
                  <a:srgbClr val="FF0000"/>
                </a:solidFill>
              </a:rPr>
              <a:t>x</a:t>
            </a:r>
            <a:r>
              <a:rPr lang="en-US" altLang="zh-CN" i="1" baseline="30000">
                <a:solidFill>
                  <a:srgbClr val="FF0000"/>
                </a:solidFill>
              </a:rPr>
              <a:t>n</a:t>
            </a:r>
            <a:r>
              <a:rPr lang="en-US" altLang="zh-CN">
                <a:solidFill>
                  <a:srgbClr val="FF0000"/>
                </a:solidFill>
              </a:rPr>
              <a:t>-1</a:t>
            </a:r>
            <a:r>
              <a:rPr lang="zh-CN" altLang="en-US">
                <a:solidFill>
                  <a:srgbClr val="FF0000"/>
                </a:solidFill>
              </a:rPr>
              <a:t>无重根的充要条件</a:t>
            </a:r>
            <a:r>
              <a:rPr lang="zh-CN" altLang="en-US"/>
              <a:t>是</a:t>
            </a:r>
            <a:r>
              <a:rPr lang="en-US" altLang="zh-CN" i="1"/>
              <a:t>n</a:t>
            </a:r>
            <a:r>
              <a:rPr lang="zh-CN" altLang="en-US"/>
              <a:t>与</a:t>
            </a:r>
            <a:r>
              <a:rPr lang="en-US" altLang="zh-CN" i="1"/>
              <a:t>q</a:t>
            </a:r>
            <a:r>
              <a:rPr lang="zh-CN" altLang="en-US"/>
              <a:t>互素。因此对</a:t>
            </a:r>
            <a:r>
              <a:rPr lang="en-US" altLang="zh-CN"/>
              <a:t>GF(2)</a:t>
            </a:r>
            <a:r>
              <a:rPr lang="zh-CN" altLang="en-US"/>
              <a:t>而言，充要条件即为</a:t>
            </a:r>
            <a:r>
              <a:rPr lang="en-US" altLang="zh-CN" i="1"/>
              <a:t>n</a:t>
            </a:r>
            <a:r>
              <a:rPr lang="zh-CN" altLang="en-US"/>
              <a:t>为奇数。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335713" cy="685800"/>
          </a:xfrm>
        </p:spPr>
        <p:txBody>
          <a:bodyPr/>
          <a:lstStyle/>
          <a:p>
            <a:r>
              <a:rPr lang="zh-CN" altLang="en-US"/>
              <a:t>用生成多项式的根定义循环码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268413"/>
            <a:ext cx="8074025" cy="4860925"/>
          </a:xfrm>
        </p:spPr>
        <p:txBody>
          <a:bodyPr/>
          <a:lstStyle/>
          <a:p>
            <a:r>
              <a:rPr lang="zh-CN" altLang="en-US" sz="2400"/>
              <a:t>给定</a:t>
            </a:r>
            <a:r>
              <a:rPr lang="en-US" altLang="zh-CN" sz="2400" i="1"/>
              <a:t>r</a:t>
            </a:r>
            <a:r>
              <a:rPr lang="zh-CN" altLang="en-US" sz="2400"/>
              <a:t>个根                                 </a:t>
            </a:r>
            <a:r>
              <a:rPr lang="en-US" altLang="zh-CN" sz="2400"/>
              <a:t>,  </a:t>
            </a:r>
            <a:r>
              <a:rPr lang="zh-CN" altLang="en-US" sz="2400"/>
              <a:t>每个根都有级数</a:t>
            </a:r>
            <a:r>
              <a:rPr lang="en-US" altLang="zh-CN" sz="2400" i="1"/>
              <a:t>e</a:t>
            </a:r>
            <a:r>
              <a:rPr lang="en-US" altLang="zh-CN" sz="2400" i="1" baseline="-25000"/>
              <a:t>i</a:t>
            </a:r>
            <a:r>
              <a:rPr lang="zh-CN" altLang="en-US" sz="2400"/>
              <a:t>，即                 ，则</a:t>
            </a:r>
            <a:r>
              <a:rPr lang="zh-CN" altLang="en-US" sz="2400">
                <a:solidFill>
                  <a:srgbClr val="FF0000"/>
                </a:solidFill>
              </a:rPr>
              <a:t>码长为所有级的最小公倍数</a:t>
            </a:r>
            <a:endParaRPr lang="zh-CN" altLang="en-US" sz="240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zh-CN" altLang="en-US" sz="2400">
                <a:solidFill>
                  <a:schemeClr val="accent2"/>
                </a:solidFill>
              </a:rPr>
              <a:t>                         </a:t>
            </a:r>
          </a:p>
          <a:p>
            <a:endParaRPr lang="zh-CN" altLang="en-US" sz="2400">
              <a:solidFill>
                <a:schemeClr val="accent2"/>
              </a:solidFill>
            </a:endParaRPr>
          </a:p>
          <a:p>
            <a:r>
              <a:rPr lang="zh-CN" altLang="en-US" sz="2400"/>
              <a:t>每个根都可有一个最小多项式</a:t>
            </a:r>
            <a:r>
              <a:rPr lang="en-US" altLang="zh-CN" sz="2400" i="1"/>
              <a:t>m</a:t>
            </a:r>
            <a:r>
              <a:rPr lang="en-US" altLang="zh-CN" sz="2400" i="1" baseline="-25000"/>
              <a:t>i</a:t>
            </a:r>
            <a:r>
              <a:rPr lang="en-US" altLang="zh-CN" sz="2400"/>
              <a:t>(</a:t>
            </a:r>
            <a:r>
              <a:rPr lang="en-US" altLang="zh-CN" sz="2400" i="1"/>
              <a:t>x</a:t>
            </a:r>
            <a:r>
              <a:rPr lang="en-US" altLang="zh-CN" sz="2400"/>
              <a:t>)</a:t>
            </a:r>
            <a:r>
              <a:rPr lang="zh-CN" altLang="en-US" sz="2400"/>
              <a:t>，而</a:t>
            </a:r>
            <a:r>
              <a:rPr lang="zh-CN" altLang="en-US" sz="2400">
                <a:solidFill>
                  <a:srgbClr val="FF0000"/>
                </a:solidFill>
              </a:rPr>
              <a:t>生成多项式则是所有根的最小多项式的最小公倍式</a:t>
            </a:r>
          </a:p>
          <a:p>
            <a:endParaRPr lang="zh-CN" altLang="en-US" sz="2400">
              <a:solidFill>
                <a:srgbClr val="FF0000"/>
              </a:solidFill>
            </a:endParaRPr>
          </a:p>
          <a:p>
            <a:endParaRPr lang="zh-CN" altLang="en-US" sz="2400">
              <a:solidFill>
                <a:srgbClr val="FF0000"/>
              </a:solidFill>
            </a:endParaRPr>
          </a:p>
          <a:p>
            <a:r>
              <a:rPr lang="zh-CN" altLang="en-US" sz="2400">
                <a:solidFill>
                  <a:srgbClr val="FF0000"/>
                </a:solidFill>
              </a:rPr>
              <a:t>同一共轭根系</a:t>
            </a:r>
            <a:r>
              <a:rPr lang="zh-CN" altLang="en-US" sz="2400"/>
              <a:t>的根在设计生成多项式时的效果相同，只需考虑其中一个；</a:t>
            </a: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547813" y="1557338"/>
          <a:ext cx="936625" cy="604837"/>
        </p:xfrm>
        <a:graphic>
          <a:graphicData uri="http://schemas.openxmlformats.org/presentationml/2006/ole">
            <p:oleObj spid="_x0000_s40962" name="公式" r:id="rId3" imgW="444240" imgH="241200" progId="Equation.3">
              <p:embed/>
            </p:oleObj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2700338" y="1196975"/>
          <a:ext cx="1868487" cy="554038"/>
        </p:xfrm>
        <a:graphic>
          <a:graphicData uri="http://schemas.openxmlformats.org/presentationml/2006/ole">
            <p:oleObj spid="_x0000_s40963" name="Equation" r:id="rId4" imgW="685800" imgH="203040" progId="Equation.DSMT4">
              <p:embed/>
            </p:oleObj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2771775" y="2276475"/>
          <a:ext cx="3311525" cy="546100"/>
        </p:xfrm>
        <a:graphic>
          <a:graphicData uri="http://schemas.openxmlformats.org/presentationml/2006/ole">
            <p:oleObj spid="_x0000_s40964" name="Equation" r:id="rId5" imgW="1206500" imgH="203200" progId="Equation.DSMT4">
              <p:embed/>
            </p:oleObj>
          </a:graphicData>
        </a:graphic>
      </p:graphicFrame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2051050" y="3860800"/>
          <a:ext cx="5761038" cy="579438"/>
        </p:xfrm>
        <a:graphic>
          <a:graphicData uri="http://schemas.openxmlformats.org/presentationml/2006/ole">
            <p:oleObj spid="_x0000_s40965" name="Equation" r:id="rId6" imgW="1993900" imgH="203200" progId="Equation.DSMT4">
              <p:embed/>
            </p:oleObj>
          </a:graphicData>
        </a:graphic>
      </p:graphicFrame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335713" cy="685800"/>
          </a:xfrm>
        </p:spPr>
        <p:txBody>
          <a:bodyPr/>
          <a:lstStyle/>
          <a:p>
            <a:r>
              <a:rPr lang="zh-CN" altLang="en-US"/>
              <a:t>用指定的根求生成多项式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8116888" cy="5184775"/>
          </a:xfrm>
        </p:spPr>
        <p:txBody>
          <a:bodyPr/>
          <a:lstStyle/>
          <a:p>
            <a:r>
              <a:rPr lang="zh-CN" altLang="en-US" sz="2400"/>
              <a:t>给定必含根                      ，求生成多项式</a:t>
            </a:r>
            <a:r>
              <a:rPr lang="en-US" altLang="zh-CN" sz="2400"/>
              <a:t>g(x)</a:t>
            </a:r>
            <a:r>
              <a:rPr lang="zh-CN" altLang="en-US" sz="2400"/>
              <a:t>时，要先找出各个根的最小多项式（可计算或查表），然后求它们的公倍式。</a:t>
            </a:r>
          </a:p>
          <a:p>
            <a:endParaRPr lang="zh-CN" altLang="en-US" sz="2400"/>
          </a:p>
          <a:p>
            <a:r>
              <a:rPr lang="zh-CN" altLang="en-US" sz="2400"/>
              <a:t>由于共轭根系的最小多项式相同，需先要找出必含根中包括哪几个共轭根系</a:t>
            </a: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555875" y="1196975"/>
          <a:ext cx="1571625" cy="488950"/>
        </p:xfrm>
        <a:graphic>
          <a:graphicData uri="http://schemas.openxmlformats.org/presentationml/2006/ole">
            <p:oleObj spid="_x0000_s41986" name="公式" r:id="rId3" imgW="8254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 1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求以</a:t>
            </a:r>
            <a:r>
              <a:rPr lang="en-US" altLang="zh-CN"/>
              <a:t>GF(2</a:t>
            </a:r>
            <a:r>
              <a:rPr lang="en-US" altLang="zh-CN" baseline="30000"/>
              <a:t>4</a:t>
            </a:r>
            <a:r>
              <a:rPr lang="en-US" altLang="zh-CN"/>
              <a:t>)</a:t>
            </a:r>
            <a:r>
              <a:rPr lang="zh-CN" altLang="en-US"/>
              <a:t>中的</a:t>
            </a:r>
            <a:r>
              <a:rPr lang="zh-CN" altLang="en-US">
                <a:sym typeface="Symbol" pitchFamily="18" charset="2"/>
              </a:rPr>
              <a:t></a:t>
            </a:r>
            <a:r>
              <a:rPr lang="en-US" altLang="zh-CN">
                <a:sym typeface="Symbol" pitchFamily="18" charset="2"/>
              </a:rPr>
              <a:t>, </a:t>
            </a:r>
            <a:r>
              <a:rPr lang="en-US" altLang="zh-CN" baseline="30000">
                <a:sym typeface="Symbol" pitchFamily="18" charset="2"/>
              </a:rPr>
              <a:t>2</a:t>
            </a:r>
            <a:r>
              <a:rPr lang="en-US" altLang="zh-CN">
                <a:sym typeface="Symbol" pitchFamily="18" charset="2"/>
              </a:rPr>
              <a:t>, </a:t>
            </a:r>
            <a:r>
              <a:rPr lang="en-US" altLang="zh-CN" baseline="30000">
                <a:sym typeface="Symbol" pitchFamily="18" charset="2"/>
              </a:rPr>
              <a:t>3</a:t>
            </a:r>
            <a:r>
              <a:rPr lang="en-US" altLang="zh-CN">
                <a:sym typeface="Symbol" pitchFamily="18" charset="2"/>
              </a:rPr>
              <a:t>, </a:t>
            </a:r>
            <a:r>
              <a:rPr lang="en-US" altLang="zh-CN" baseline="30000">
                <a:sym typeface="Symbol" pitchFamily="18" charset="2"/>
              </a:rPr>
              <a:t>4</a:t>
            </a:r>
            <a:r>
              <a:rPr lang="en-US" altLang="zh-CN">
                <a:sym typeface="Symbol" pitchFamily="18" charset="2"/>
              </a:rPr>
              <a:t>, </a:t>
            </a:r>
            <a:r>
              <a:rPr lang="en-US" altLang="zh-CN" baseline="30000">
                <a:sym typeface="Symbol" pitchFamily="18" charset="2"/>
              </a:rPr>
              <a:t>5</a:t>
            </a:r>
            <a:r>
              <a:rPr lang="en-US" altLang="zh-CN">
                <a:sym typeface="Symbol" pitchFamily="18" charset="2"/>
              </a:rPr>
              <a:t>,</a:t>
            </a:r>
            <a:r>
              <a:rPr lang="zh-CN" altLang="en-US"/>
              <a:t>为根的二进制循环码。</a:t>
            </a:r>
          </a:p>
          <a:p>
            <a:pPr lvl="1"/>
            <a:r>
              <a:rPr lang="zh-CN" altLang="en-US" b="1">
                <a:sym typeface="Symbol" pitchFamily="18" charset="2"/>
              </a:rPr>
              <a:t></a:t>
            </a:r>
            <a:r>
              <a:rPr lang="en-US" altLang="zh-CN" b="1">
                <a:sym typeface="Symbol" pitchFamily="18" charset="2"/>
              </a:rPr>
              <a:t>, </a:t>
            </a:r>
            <a:r>
              <a:rPr lang="en-US" altLang="zh-CN" b="1" baseline="30000">
                <a:sym typeface="Symbol" pitchFamily="18" charset="2"/>
              </a:rPr>
              <a:t>2</a:t>
            </a:r>
            <a:r>
              <a:rPr lang="en-US" altLang="zh-CN" b="1">
                <a:sym typeface="Symbol" pitchFamily="18" charset="2"/>
              </a:rPr>
              <a:t>, </a:t>
            </a:r>
            <a:r>
              <a:rPr lang="en-US" altLang="zh-CN" b="1" baseline="30000">
                <a:sym typeface="Symbol" pitchFamily="18" charset="2"/>
              </a:rPr>
              <a:t>4</a:t>
            </a:r>
            <a:r>
              <a:rPr lang="en-US" altLang="zh-CN" b="1">
                <a:sym typeface="Symbol" pitchFamily="18" charset="2"/>
              </a:rPr>
              <a:t>, </a:t>
            </a:r>
            <a:r>
              <a:rPr lang="en-US" altLang="zh-CN" b="1" baseline="30000">
                <a:sym typeface="Symbol" pitchFamily="18" charset="2"/>
              </a:rPr>
              <a:t>8</a:t>
            </a:r>
            <a:r>
              <a:rPr lang="zh-CN" altLang="en-US" b="1">
                <a:sym typeface="Symbol" pitchFamily="18" charset="2"/>
              </a:rPr>
              <a:t>是</a:t>
            </a:r>
            <a:r>
              <a:rPr lang="en-US" altLang="zh-CN" b="1">
                <a:sym typeface="Symbol" pitchFamily="18" charset="2"/>
              </a:rPr>
              <a:t>15</a:t>
            </a:r>
            <a:r>
              <a:rPr lang="zh-CN" altLang="en-US" b="1">
                <a:sym typeface="Symbol" pitchFamily="18" charset="2"/>
              </a:rPr>
              <a:t>级元素，组成一共轭根系，且有</a:t>
            </a:r>
          </a:p>
          <a:p>
            <a:endParaRPr lang="zh-CN" altLang="en-US" sz="2400">
              <a:sym typeface="Symbol" pitchFamily="18" charset="2"/>
            </a:endParaRPr>
          </a:p>
          <a:p>
            <a:pPr lvl="1"/>
            <a:r>
              <a:rPr lang="zh-CN" altLang="en-US" b="1">
                <a:sym typeface="Symbol" pitchFamily="18" charset="2"/>
              </a:rPr>
              <a:t></a:t>
            </a:r>
            <a:r>
              <a:rPr lang="en-US" altLang="zh-CN" b="1" baseline="30000">
                <a:sym typeface="Symbol" pitchFamily="18" charset="2"/>
              </a:rPr>
              <a:t>3</a:t>
            </a:r>
            <a:r>
              <a:rPr lang="en-US" altLang="zh-CN" b="1">
                <a:sym typeface="Symbol" pitchFamily="18" charset="2"/>
              </a:rPr>
              <a:t>, </a:t>
            </a:r>
            <a:r>
              <a:rPr lang="en-US" altLang="zh-CN" b="1" baseline="30000">
                <a:sym typeface="Symbol" pitchFamily="18" charset="2"/>
              </a:rPr>
              <a:t>6</a:t>
            </a:r>
            <a:r>
              <a:rPr lang="en-US" altLang="zh-CN" b="1">
                <a:sym typeface="Symbol" pitchFamily="18" charset="2"/>
              </a:rPr>
              <a:t>, </a:t>
            </a:r>
            <a:r>
              <a:rPr lang="en-US" altLang="zh-CN" b="1" baseline="30000">
                <a:sym typeface="Symbol" pitchFamily="18" charset="2"/>
              </a:rPr>
              <a:t>9 </a:t>
            </a:r>
            <a:r>
              <a:rPr lang="en-US" altLang="zh-CN" b="1">
                <a:sym typeface="Symbol" pitchFamily="18" charset="2"/>
              </a:rPr>
              <a:t>, </a:t>
            </a:r>
            <a:r>
              <a:rPr lang="en-US" altLang="zh-CN" b="1" baseline="30000">
                <a:sym typeface="Symbol" pitchFamily="18" charset="2"/>
              </a:rPr>
              <a:t>12</a:t>
            </a:r>
            <a:r>
              <a:rPr lang="zh-CN" altLang="en-US" b="1">
                <a:sym typeface="Symbol" pitchFamily="18" charset="2"/>
              </a:rPr>
              <a:t>是</a:t>
            </a:r>
            <a:r>
              <a:rPr lang="en-US" altLang="zh-CN" b="1">
                <a:sym typeface="Symbol" pitchFamily="18" charset="2"/>
              </a:rPr>
              <a:t>5</a:t>
            </a:r>
            <a:r>
              <a:rPr lang="zh-CN" altLang="en-US" b="1">
                <a:sym typeface="Symbol" pitchFamily="18" charset="2"/>
              </a:rPr>
              <a:t>级元素，组成一共轭根系，且有</a:t>
            </a:r>
          </a:p>
          <a:p>
            <a:endParaRPr lang="zh-CN" altLang="en-US" sz="2400">
              <a:sym typeface="Symbol" pitchFamily="18" charset="2"/>
            </a:endParaRPr>
          </a:p>
          <a:p>
            <a:pPr lvl="1"/>
            <a:r>
              <a:rPr lang="zh-CN" altLang="en-US" b="1">
                <a:sym typeface="Symbol" pitchFamily="18" charset="2"/>
              </a:rPr>
              <a:t></a:t>
            </a:r>
            <a:r>
              <a:rPr lang="en-US" altLang="zh-CN" b="1" baseline="30000">
                <a:sym typeface="Symbol" pitchFamily="18" charset="2"/>
              </a:rPr>
              <a:t>5</a:t>
            </a:r>
            <a:r>
              <a:rPr lang="zh-CN" altLang="en-US" b="1">
                <a:sym typeface="Symbol" pitchFamily="18" charset="2"/>
              </a:rPr>
              <a:t>是</a:t>
            </a:r>
            <a:r>
              <a:rPr lang="en-US" altLang="zh-CN" b="1">
                <a:sym typeface="Symbol" pitchFamily="18" charset="2"/>
              </a:rPr>
              <a:t>3</a:t>
            </a:r>
            <a:r>
              <a:rPr lang="zh-CN" altLang="en-US" b="1">
                <a:sym typeface="Symbol" pitchFamily="18" charset="2"/>
              </a:rPr>
              <a:t>级元素，且有</a:t>
            </a:r>
          </a:p>
          <a:p>
            <a:pPr lvl="1"/>
            <a:endParaRPr lang="zh-CN" altLang="en-US" b="1">
              <a:sym typeface="Symbol" pitchFamily="18" charset="2"/>
            </a:endParaRPr>
          </a:p>
          <a:p>
            <a:pPr lvl="1"/>
            <a:r>
              <a:rPr lang="zh-CN" altLang="en-US" b="1">
                <a:sym typeface="Symbol" pitchFamily="18" charset="2"/>
              </a:rPr>
              <a:t>因此，</a:t>
            </a:r>
          </a:p>
          <a:p>
            <a:endParaRPr lang="en-US" altLang="zh-CN">
              <a:sym typeface="Symbol" pitchFamily="18" charset="2"/>
            </a:endParaRP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3203575" y="2565400"/>
          <a:ext cx="2232025" cy="508000"/>
        </p:xfrm>
        <a:graphic>
          <a:graphicData uri="http://schemas.openxmlformats.org/presentationml/2006/ole">
            <p:oleObj spid="_x0000_s43010" name="Equation" r:id="rId3" imgW="964781" imgH="215806" progId="Equation.DSMT4">
              <p:embed/>
            </p:oleObj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2916238" y="3500438"/>
          <a:ext cx="3095625" cy="457200"/>
        </p:xfrm>
        <a:graphic>
          <a:graphicData uri="http://schemas.openxmlformats.org/presentationml/2006/ole">
            <p:oleObj spid="_x0000_s43011" name="Equation" r:id="rId4" imgW="1485255" imgH="215806" progId="Equation.DSMT4">
              <p:embed/>
            </p:oleObj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3276600" y="4292600"/>
          <a:ext cx="2376488" cy="531813"/>
        </p:xfrm>
        <a:graphic>
          <a:graphicData uri="http://schemas.openxmlformats.org/presentationml/2006/ole">
            <p:oleObj spid="_x0000_s43012" name="Equation" r:id="rId5" imgW="977476" imgH="215806" progId="Equation.DSMT4">
              <p:embed/>
            </p:oleObj>
          </a:graphicData>
        </a:graphic>
      </p:graphicFrame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0" y="3538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2771775" y="5949950"/>
          <a:ext cx="2879725" cy="420688"/>
        </p:xfrm>
        <a:graphic>
          <a:graphicData uri="http://schemas.openxmlformats.org/presentationml/2006/ole">
            <p:oleObj spid="_x0000_s43013" name="Equation" r:id="rId6" imgW="1308100" imgH="190500" progId="Equation.DSMT4">
              <p:embed/>
            </p:oleObj>
          </a:graphicData>
        </a:graphic>
      </p:graphicFrame>
      <p:graphicFrame>
        <p:nvGraphicFramePr>
          <p:cNvPr id="61451" name="Object 11"/>
          <p:cNvGraphicFramePr>
            <a:graphicFrameLocks noChangeAspect="1"/>
          </p:cNvGraphicFramePr>
          <p:nvPr/>
        </p:nvGraphicFramePr>
        <p:xfrm>
          <a:off x="2771775" y="4941888"/>
          <a:ext cx="4103688" cy="820737"/>
        </p:xfrm>
        <a:graphic>
          <a:graphicData uri="http://schemas.openxmlformats.org/presentationml/2006/ole">
            <p:oleObj spid="_x0000_s43014" name="Equation" r:id="rId7" imgW="1955800" imgH="393700" progId="Equation.DSMT4">
              <p:embed/>
            </p:oleObj>
          </a:graphicData>
        </a:graphic>
      </p:graphicFrame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 2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GF(2</a:t>
            </a:r>
            <a:r>
              <a:rPr lang="en-US" altLang="zh-CN" baseline="30000"/>
              <a:t>11</a:t>
            </a:r>
            <a:r>
              <a:rPr lang="en-US" altLang="zh-CN"/>
              <a:t>)</a:t>
            </a:r>
            <a:r>
              <a:rPr lang="zh-CN" altLang="en-US"/>
              <a:t>中，</a:t>
            </a:r>
            <a:r>
              <a:rPr lang="zh-CN" altLang="en-US">
                <a:sym typeface="Symbol" pitchFamily="18" charset="2"/>
              </a:rPr>
              <a:t></a:t>
            </a:r>
            <a:r>
              <a:rPr lang="zh-CN" altLang="en-US"/>
              <a:t>为本原元，令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/>
              <a:t>=</a:t>
            </a:r>
            <a:r>
              <a:rPr lang="en-US" altLang="zh-CN">
                <a:sym typeface="Symbol" pitchFamily="18" charset="2"/>
              </a:rPr>
              <a:t></a:t>
            </a:r>
            <a:r>
              <a:rPr lang="en-US" altLang="zh-CN" baseline="30000"/>
              <a:t>89</a:t>
            </a:r>
            <a:r>
              <a:rPr lang="zh-CN" altLang="en-US"/>
              <a:t>，求以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zh-CN" altLang="en-US"/>
              <a:t>、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 baseline="30000"/>
              <a:t>2</a:t>
            </a:r>
            <a:r>
              <a:rPr lang="zh-CN" altLang="en-US"/>
              <a:t>、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 baseline="30000"/>
              <a:t>3</a:t>
            </a:r>
            <a:r>
              <a:rPr lang="zh-CN" altLang="en-US"/>
              <a:t>、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 baseline="30000"/>
              <a:t>4</a:t>
            </a:r>
            <a:r>
              <a:rPr lang="zh-CN" altLang="en-US"/>
              <a:t>为根的二进制循环码。</a:t>
            </a:r>
          </a:p>
          <a:p>
            <a:endParaRPr lang="zh-CN" altLang="en-US"/>
          </a:p>
          <a:p>
            <a:r>
              <a:rPr lang="zh-CN" altLang="en-US">
                <a:sym typeface="Symbol" pitchFamily="18" charset="2"/>
              </a:rPr>
              <a:t></a:t>
            </a:r>
            <a:r>
              <a:rPr lang="zh-CN" altLang="en-US"/>
              <a:t>的级数为</a:t>
            </a:r>
            <a:r>
              <a:rPr lang="en-US" altLang="zh-CN"/>
              <a:t>2</a:t>
            </a:r>
            <a:r>
              <a:rPr lang="en-US" altLang="zh-CN" baseline="30000"/>
              <a:t>11</a:t>
            </a:r>
            <a:r>
              <a:rPr lang="en-US" altLang="zh-CN"/>
              <a:t>-1=2047=89</a:t>
            </a:r>
            <a:r>
              <a:rPr lang="en-US" altLang="zh-CN">
                <a:sym typeface="Symbol" pitchFamily="18" charset="2"/>
              </a:rPr>
              <a:t></a:t>
            </a:r>
            <a:r>
              <a:rPr lang="en-US" altLang="zh-CN"/>
              <a:t>23</a:t>
            </a:r>
            <a:r>
              <a:rPr lang="zh-CN" altLang="en-US"/>
              <a:t>，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 baseline="30000"/>
              <a:t>23</a:t>
            </a:r>
            <a:r>
              <a:rPr lang="en-US" altLang="zh-CN"/>
              <a:t>=(</a:t>
            </a:r>
            <a:r>
              <a:rPr lang="en-US" altLang="zh-CN">
                <a:sym typeface="Symbol" pitchFamily="18" charset="2"/>
              </a:rPr>
              <a:t></a:t>
            </a:r>
            <a:r>
              <a:rPr lang="en-US" altLang="zh-CN" baseline="30000"/>
              <a:t>89</a:t>
            </a:r>
            <a:r>
              <a:rPr lang="en-US" altLang="zh-CN"/>
              <a:t>)</a:t>
            </a:r>
            <a:r>
              <a:rPr lang="en-US" altLang="zh-CN" baseline="30000"/>
              <a:t>23</a:t>
            </a:r>
            <a:r>
              <a:rPr lang="en-US" altLang="zh-CN"/>
              <a:t>=1</a:t>
            </a:r>
            <a:r>
              <a:rPr lang="zh-CN" altLang="en-US"/>
              <a:t>，因此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zh-CN" altLang="en-US"/>
              <a:t>的级为</a:t>
            </a:r>
            <a:r>
              <a:rPr lang="en-US" altLang="zh-CN"/>
              <a:t>23</a:t>
            </a:r>
            <a:r>
              <a:rPr lang="zh-CN" altLang="en-US"/>
              <a:t>，如果以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zh-CN" altLang="en-US"/>
              <a:t>为根，则它的共轭根系也为根：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zh-CN" altLang="en-US"/>
              <a:t>、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 baseline="30000"/>
              <a:t>2</a:t>
            </a:r>
            <a:r>
              <a:rPr lang="zh-CN" altLang="en-US"/>
              <a:t>、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 baseline="30000"/>
              <a:t>4</a:t>
            </a:r>
            <a:r>
              <a:rPr lang="zh-CN" altLang="en-US"/>
              <a:t>、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 baseline="30000"/>
              <a:t>8</a:t>
            </a:r>
            <a:r>
              <a:rPr lang="zh-CN" altLang="en-US"/>
              <a:t>、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 baseline="30000"/>
              <a:t>16</a:t>
            </a:r>
            <a:r>
              <a:rPr lang="zh-CN" altLang="en-US"/>
              <a:t>、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 baseline="30000"/>
              <a:t>32</a:t>
            </a:r>
            <a:r>
              <a:rPr lang="en-US" altLang="zh-CN"/>
              <a:t>=</a:t>
            </a:r>
            <a:r>
              <a:rPr lang="en-US" altLang="zh-CN">
                <a:sym typeface="Symbol" pitchFamily="18" charset="2"/>
              </a:rPr>
              <a:t></a:t>
            </a:r>
            <a:r>
              <a:rPr lang="en-US" altLang="zh-CN" baseline="30000"/>
              <a:t>9</a:t>
            </a:r>
            <a:r>
              <a:rPr lang="zh-CN" altLang="en-US"/>
              <a:t>、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 baseline="30000"/>
              <a:t>18</a:t>
            </a:r>
            <a:r>
              <a:rPr lang="zh-CN" altLang="en-US"/>
              <a:t>、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 baseline="30000"/>
              <a:t>36</a:t>
            </a:r>
            <a:r>
              <a:rPr lang="en-US" altLang="zh-CN"/>
              <a:t>=</a:t>
            </a:r>
            <a:r>
              <a:rPr lang="en-US" altLang="zh-CN">
                <a:sym typeface="Symbol" pitchFamily="18" charset="2"/>
              </a:rPr>
              <a:t></a:t>
            </a:r>
            <a:r>
              <a:rPr lang="en-US" altLang="zh-CN" baseline="30000"/>
              <a:t>13</a:t>
            </a:r>
            <a:r>
              <a:rPr lang="zh-CN" altLang="en-US"/>
              <a:t>、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 baseline="30000"/>
              <a:t>26</a:t>
            </a:r>
            <a:r>
              <a:rPr lang="en-US" altLang="zh-CN"/>
              <a:t>=</a:t>
            </a:r>
            <a:r>
              <a:rPr lang="en-US" altLang="zh-CN">
                <a:sym typeface="Symbol" pitchFamily="18" charset="2"/>
              </a:rPr>
              <a:t></a:t>
            </a:r>
            <a:r>
              <a:rPr lang="en-US" altLang="zh-CN" baseline="30000"/>
              <a:t>3</a:t>
            </a:r>
            <a:r>
              <a:rPr lang="zh-CN" altLang="en-US"/>
              <a:t>、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 baseline="30000"/>
              <a:t>6</a:t>
            </a:r>
            <a:r>
              <a:rPr lang="zh-CN" altLang="en-US"/>
              <a:t>、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 baseline="30000"/>
              <a:t>12</a:t>
            </a:r>
            <a:r>
              <a:rPr lang="zh-CN" altLang="en-US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10600" cy="4114800"/>
          </a:xfrm>
        </p:spPr>
        <p:txBody>
          <a:bodyPr/>
          <a:lstStyle/>
          <a:p>
            <a:r>
              <a:rPr lang="zh-CN" altLang="en-US"/>
              <a:t>由于所要求的其它必含根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 baseline="30000"/>
              <a:t>2</a:t>
            </a:r>
            <a:r>
              <a:rPr lang="zh-CN" altLang="en-US"/>
              <a:t>、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 baseline="30000"/>
              <a:t>3</a:t>
            </a:r>
            <a:r>
              <a:rPr lang="zh-CN" altLang="en-US"/>
              <a:t>、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 baseline="30000"/>
              <a:t>4</a:t>
            </a:r>
            <a:r>
              <a:rPr lang="zh-CN" altLang="en-US"/>
              <a:t>都包括在这个共轭根系中，它们有相同的最小多项式</a:t>
            </a:r>
          </a:p>
          <a:p>
            <a:pPr>
              <a:buFont typeface="Wingdings" pitchFamily="2" charset="2"/>
              <a:buNone/>
            </a:pPr>
            <a:r>
              <a:rPr lang="zh-CN" altLang="en-US"/>
              <a:t>	</a:t>
            </a:r>
            <a:r>
              <a:rPr lang="en-US" altLang="zh-CN"/>
              <a:t>g(x)=</a:t>
            </a:r>
            <a:r>
              <a:rPr lang="en-US" altLang="zh-CN">
                <a:sym typeface="Symbol" pitchFamily="18" charset="2"/>
              </a:rPr>
              <a:t></a:t>
            </a:r>
            <a:r>
              <a:rPr lang="en-US" altLang="zh-CN" baseline="-25000"/>
              <a:t>m</a:t>
            </a:r>
            <a:r>
              <a:rPr lang="en-US" altLang="zh-CN"/>
              <a:t>(x)</a:t>
            </a:r>
          </a:p>
          <a:p>
            <a:pPr>
              <a:buFont typeface="Wingdings" pitchFamily="2" charset="2"/>
              <a:buNone/>
            </a:pPr>
            <a:r>
              <a:rPr lang="en-US" altLang="zh-CN"/>
              <a:t>		 =(x-</a:t>
            </a:r>
            <a:r>
              <a:rPr lang="en-US" altLang="zh-CN">
                <a:sym typeface="Symbol" pitchFamily="18" charset="2"/>
              </a:rPr>
              <a:t></a:t>
            </a:r>
            <a:r>
              <a:rPr lang="en-US" altLang="zh-CN"/>
              <a:t>)(x-</a:t>
            </a:r>
            <a:r>
              <a:rPr lang="en-US" altLang="zh-CN">
                <a:sym typeface="Symbol" pitchFamily="18" charset="2"/>
              </a:rPr>
              <a:t></a:t>
            </a:r>
            <a:r>
              <a:rPr lang="en-US" altLang="zh-CN" baseline="30000"/>
              <a:t>2</a:t>
            </a:r>
            <a:r>
              <a:rPr lang="en-US" altLang="zh-CN"/>
              <a:t>) (x-</a:t>
            </a:r>
            <a:r>
              <a:rPr lang="en-US" altLang="zh-CN">
                <a:sym typeface="Symbol" pitchFamily="18" charset="2"/>
              </a:rPr>
              <a:t></a:t>
            </a:r>
            <a:r>
              <a:rPr lang="en-US" altLang="zh-CN" baseline="30000"/>
              <a:t>4</a:t>
            </a:r>
            <a:r>
              <a:rPr lang="en-US" altLang="zh-CN"/>
              <a:t>) (x-</a:t>
            </a:r>
            <a:r>
              <a:rPr lang="en-US" altLang="zh-CN">
                <a:sym typeface="Symbol" pitchFamily="18" charset="2"/>
              </a:rPr>
              <a:t></a:t>
            </a:r>
            <a:r>
              <a:rPr lang="en-US" altLang="zh-CN" baseline="30000"/>
              <a:t>8</a:t>
            </a:r>
            <a:r>
              <a:rPr lang="en-US" altLang="zh-CN"/>
              <a:t>) (x-</a:t>
            </a:r>
            <a:r>
              <a:rPr lang="en-US" altLang="zh-CN">
                <a:sym typeface="Symbol" pitchFamily="18" charset="2"/>
              </a:rPr>
              <a:t></a:t>
            </a:r>
            <a:r>
              <a:rPr lang="en-US" altLang="zh-CN" baseline="30000"/>
              <a:t>16</a:t>
            </a:r>
            <a:r>
              <a:rPr lang="en-US" altLang="zh-CN"/>
              <a:t>) (x-</a:t>
            </a:r>
            <a:r>
              <a:rPr lang="en-US" altLang="zh-CN">
                <a:sym typeface="Symbol" pitchFamily="18" charset="2"/>
              </a:rPr>
              <a:t></a:t>
            </a:r>
            <a:r>
              <a:rPr lang="en-US" altLang="zh-CN" baseline="30000"/>
              <a:t>9</a:t>
            </a:r>
            <a:r>
              <a:rPr lang="en-US" altLang="zh-CN"/>
              <a:t>)</a:t>
            </a:r>
          </a:p>
          <a:p>
            <a:pPr>
              <a:buFont typeface="Wingdings" pitchFamily="2" charset="2"/>
              <a:buNone/>
            </a:pPr>
            <a:r>
              <a:rPr lang="en-US" altLang="zh-CN"/>
              <a:t>		   (x-</a:t>
            </a:r>
            <a:r>
              <a:rPr lang="en-US" altLang="zh-CN">
                <a:sym typeface="Symbol" pitchFamily="18" charset="2"/>
              </a:rPr>
              <a:t></a:t>
            </a:r>
            <a:r>
              <a:rPr lang="en-US" altLang="zh-CN" baseline="30000"/>
              <a:t>18</a:t>
            </a:r>
            <a:r>
              <a:rPr lang="en-US" altLang="zh-CN"/>
              <a:t>) (x-</a:t>
            </a:r>
            <a:r>
              <a:rPr lang="en-US" altLang="zh-CN">
                <a:sym typeface="Symbol" pitchFamily="18" charset="2"/>
              </a:rPr>
              <a:t></a:t>
            </a:r>
            <a:r>
              <a:rPr lang="en-US" altLang="zh-CN" baseline="30000"/>
              <a:t>13</a:t>
            </a:r>
            <a:r>
              <a:rPr lang="en-US" altLang="zh-CN"/>
              <a:t>) (x-</a:t>
            </a:r>
            <a:r>
              <a:rPr lang="en-US" altLang="zh-CN">
                <a:sym typeface="Symbol" pitchFamily="18" charset="2"/>
              </a:rPr>
              <a:t></a:t>
            </a:r>
            <a:r>
              <a:rPr lang="en-US" altLang="zh-CN" baseline="30000"/>
              <a:t>3</a:t>
            </a:r>
            <a:r>
              <a:rPr lang="en-US" altLang="zh-CN"/>
              <a:t>) (x-</a:t>
            </a:r>
            <a:r>
              <a:rPr lang="en-US" altLang="zh-CN">
                <a:sym typeface="Symbol" pitchFamily="18" charset="2"/>
              </a:rPr>
              <a:t></a:t>
            </a:r>
            <a:r>
              <a:rPr lang="en-US" altLang="zh-CN" baseline="30000"/>
              <a:t>6</a:t>
            </a:r>
            <a:r>
              <a:rPr lang="en-US" altLang="zh-CN"/>
              <a:t>) (x-</a:t>
            </a:r>
            <a:r>
              <a:rPr lang="en-US" altLang="zh-CN">
                <a:sym typeface="Symbol" pitchFamily="18" charset="2"/>
              </a:rPr>
              <a:t></a:t>
            </a:r>
            <a:r>
              <a:rPr lang="en-US" altLang="zh-CN" baseline="30000"/>
              <a:t>12</a:t>
            </a:r>
            <a:r>
              <a:rPr lang="en-US" altLang="zh-CN"/>
              <a:t>)</a:t>
            </a:r>
          </a:p>
          <a:p>
            <a:pPr>
              <a:buFont typeface="Wingdings" pitchFamily="2" charset="2"/>
              <a:buNone/>
            </a:pPr>
            <a:r>
              <a:rPr lang="en-US" altLang="zh-CN"/>
              <a:t>		 = x</a:t>
            </a:r>
            <a:r>
              <a:rPr lang="en-US" altLang="zh-CN" baseline="30000"/>
              <a:t>11</a:t>
            </a:r>
            <a:r>
              <a:rPr lang="en-US" altLang="zh-CN"/>
              <a:t> + x</a:t>
            </a:r>
            <a:r>
              <a:rPr lang="en-US" altLang="zh-CN" baseline="30000"/>
              <a:t>9</a:t>
            </a:r>
            <a:r>
              <a:rPr lang="en-US" altLang="zh-CN"/>
              <a:t> + x</a:t>
            </a:r>
            <a:r>
              <a:rPr lang="en-US" altLang="zh-CN" baseline="30000"/>
              <a:t>6</a:t>
            </a:r>
            <a:r>
              <a:rPr lang="en-US" altLang="zh-CN"/>
              <a:t> + x</a:t>
            </a:r>
            <a:r>
              <a:rPr lang="en-US" altLang="zh-CN" baseline="30000"/>
              <a:t>5</a:t>
            </a:r>
            <a:r>
              <a:rPr lang="en-US" altLang="zh-CN"/>
              <a:t> + x</a:t>
            </a:r>
            <a:r>
              <a:rPr lang="en-US" altLang="zh-CN" baseline="30000"/>
              <a:t>4</a:t>
            </a:r>
            <a:r>
              <a:rPr lang="en-US" altLang="zh-CN"/>
              <a:t> + x</a:t>
            </a:r>
            <a:r>
              <a:rPr lang="en-US" altLang="zh-CN" baseline="30000"/>
              <a:t>2</a:t>
            </a:r>
            <a:r>
              <a:rPr lang="en-US" altLang="zh-CN"/>
              <a:t> + 1</a:t>
            </a:r>
          </a:p>
          <a:p>
            <a:r>
              <a:rPr lang="zh-CN" altLang="en-US"/>
              <a:t>这部是著名的</a:t>
            </a:r>
            <a:r>
              <a:rPr lang="en-US" altLang="zh-CN" u="sng"/>
              <a:t>Golay</a:t>
            </a:r>
            <a:r>
              <a:rPr lang="zh-CN" altLang="en-US" u="sng"/>
              <a:t>码</a:t>
            </a:r>
            <a:r>
              <a:rPr lang="zh-CN" altLang="en-US"/>
              <a:t>，能纠</a:t>
            </a:r>
            <a:r>
              <a:rPr lang="en-US" altLang="zh-CN"/>
              <a:t>3</a:t>
            </a:r>
            <a:r>
              <a:rPr lang="zh-CN" altLang="en-US"/>
              <a:t>个错，是一种完备码。（上面的化简中要用到</a:t>
            </a:r>
            <a:r>
              <a:rPr lang="zh-CN" altLang="zh-CN" i="1"/>
              <a:t>m</a:t>
            </a:r>
            <a:r>
              <a:rPr lang="zh-CN" altLang="zh-CN"/>
              <a:t>(</a:t>
            </a:r>
            <a:r>
              <a:rPr lang="zh-CN" altLang="zh-CN">
                <a:sym typeface="Symbol" pitchFamily="18" charset="2"/>
              </a:rPr>
              <a:t>)=0和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/>
              <a:t>=</a:t>
            </a:r>
            <a:r>
              <a:rPr lang="en-US" altLang="zh-CN">
                <a:sym typeface="Symbol" pitchFamily="18" charset="2"/>
              </a:rPr>
              <a:t></a:t>
            </a:r>
            <a:r>
              <a:rPr lang="en-US" altLang="zh-CN" baseline="30000"/>
              <a:t>89</a:t>
            </a:r>
            <a:r>
              <a:rPr lang="zh-CN" altLang="zh-CN">
                <a:sym typeface="Symbol" pitchFamily="18" charset="2"/>
              </a:rPr>
              <a:t> </a:t>
            </a:r>
            <a:r>
              <a:rPr lang="zh-CN" altLang="en-US"/>
              <a:t>）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/>
              <a:t>Example 2 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335713" cy="685800"/>
          </a:xfrm>
        </p:spPr>
        <p:txBody>
          <a:bodyPr/>
          <a:lstStyle/>
          <a:p>
            <a:r>
              <a:rPr lang="zh-CN" altLang="en-US" sz="3200"/>
              <a:t>由生成多项式根定义的校验矩阵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若</a:t>
            </a:r>
            <a:r>
              <a:rPr lang="en-US" altLang="zh-CN" i="1"/>
              <a:t>g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</a:t>
            </a:r>
            <a:r>
              <a:rPr lang="zh-CN" altLang="en-US"/>
              <a:t>有</a:t>
            </a:r>
            <a:r>
              <a:rPr lang="en-US" altLang="zh-CN" i="1"/>
              <a:t>r</a:t>
            </a:r>
            <a:r>
              <a:rPr lang="zh-CN" altLang="en-US"/>
              <a:t>个不相等的根，则</a:t>
            </a:r>
            <a:r>
              <a:rPr lang="zh-CN" altLang="en-US">
                <a:solidFill>
                  <a:srgbClr val="FF0000"/>
                </a:solidFill>
              </a:rPr>
              <a:t>每个根必为每个码多项式的根，</a:t>
            </a:r>
            <a:r>
              <a:rPr lang="zh-CN" altLang="en-US"/>
              <a:t>可将所有根代入是否为零来验证是否为码多项式； 也可由此得到循环码的校验矩阵。</a:t>
            </a:r>
          </a:p>
          <a:p>
            <a:pPr>
              <a:buFont typeface="Wingdings" pitchFamily="2" charset="2"/>
              <a:buNone/>
            </a:pPr>
            <a:r>
              <a:rPr lang="zh-CN" altLang="en-US"/>
              <a:t>  （此处的运算是在扩域</a:t>
            </a:r>
            <a:r>
              <a:rPr lang="en-US" altLang="zh-CN"/>
              <a:t>GF(</a:t>
            </a:r>
            <a:r>
              <a:rPr lang="en-US" altLang="zh-CN" i="1"/>
              <a:t>q</a:t>
            </a:r>
            <a:r>
              <a:rPr lang="en-US" altLang="zh-CN" i="1" baseline="30000"/>
              <a:t>m</a:t>
            </a:r>
            <a:r>
              <a:rPr lang="en-US" altLang="zh-CN"/>
              <a:t>)</a:t>
            </a:r>
            <a:r>
              <a:rPr lang="zh-CN" altLang="en-US"/>
              <a:t>上的）</a:t>
            </a:r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1476375" y="3284538"/>
          <a:ext cx="5688013" cy="584200"/>
        </p:xfrm>
        <a:graphic>
          <a:graphicData uri="http://schemas.openxmlformats.org/presentationml/2006/ole">
            <p:oleObj spid="_x0000_s44034" name="公式" r:id="rId3" imgW="2793960" imgH="241200" progId="Equation.3">
              <p:embed/>
            </p:oleObj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1403350" y="3933825"/>
          <a:ext cx="6913563" cy="595313"/>
        </p:xfrm>
        <a:graphic>
          <a:graphicData uri="http://schemas.openxmlformats.org/presentationml/2006/ole">
            <p:oleObj spid="_x0000_s44035" name="公式" r:id="rId4" imgW="2806560" imgH="241200" progId="Equation.3">
              <p:embed/>
            </p:oleObj>
          </a:graphicData>
        </a:graphic>
      </p:graphicFrame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1403350" y="5084763"/>
          <a:ext cx="6767513" cy="582612"/>
        </p:xfrm>
        <a:graphic>
          <a:graphicData uri="http://schemas.openxmlformats.org/presentationml/2006/ole">
            <p:oleObj spid="_x0000_s44036" name="公式" r:id="rId5" imgW="2806560" imgH="241200" progId="Equation.3">
              <p:embed/>
            </p:oleObj>
          </a:graphicData>
        </a:graphic>
      </p:graphicFrame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1763713" y="4581525"/>
          <a:ext cx="166687" cy="388938"/>
        </p:xfrm>
        <a:graphic>
          <a:graphicData uri="http://schemas.openxmlformats.org/presentationml/2006/ole">
            <p:oleObj spid="_x0000_s44037" name="公式" r:id="rId6" imgW="759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335713" cy="685800"/>
          </a:xfrm>
        </p:spPr>
        <p:txBody>
          <a:bodyPr/>
          <a:lstStyle/>
          <a:p>
            <a:r>
              <a:rPr lang="zh-CN" altLang="en-US" sz="3200"/>
              <a:t>由生成多项式根定义的校验矩阵</a:t>
            </a:r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>
            <p:ph idx="1"/>
          </p:nvPr>
        </p:nvGraphicFramePr>
        <p:xfrm>
          <a:off x="1979613" y="1628775"/>
          <a:ext cx="5805487" cy="1970088"/>
        </p:xfrm>
        <a:graphic>
          <a:graphicData uri="http://schemas.openxmlformats.org/presentationml/2006/ole">
            <p:oleObj spid="_x0000_s45058" name="公式" r:id="rId3" imgW="2768400" imgH="939600" progId="Equation.3">
              <p:embed/>
            </p:oleObj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2268538" y="4005263"/>
          <a:ext cx="4021137" cy="1970087"/>
        </p:xfrm>
        <a:graphic>
          <a:graphicData uri="http://schemas.openxmlformats.org/presentationml/2006/ole">
            <p:oleObj spid="_x0000_s45059" name="公式" r:id="rId4" imgW="191736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循环码的构造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7859713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>
                <a:latin typeface="Times New Roman" pitchFamily="18" charset="0"/>
              </a:rPr>
              <a:t>GF(</a:t>
            </a:r>
            <a:r>
              <a:rPr lang="en-US" altLang="zh-CN" sz="2000" i="1">
                <a:latin typeface="Times New Roman" pitchFamily="18" charset="0"/>
              </a:rPr>
              <a:t>p</a:t>
            </a:r>
            <a:r>
              <a:rPr lang="en-US" altLang="zh-CN" sz="2000">
                <a:latin typeface="Times New Roman" pitchFamily="18" charset="0"/>
              </a:rPr>
              <a:t>)</a:t>
            </a:r>
            <a:r>
              <a:rPr lang="zh-CN" altLang="en-US" sz="2000">
                <a:latin typeface="Times New Roman" pitchFamily="18" charset="0"/>
              </a:rPr>
              <a:t>上的</a:t>
            </a:r>
            <a:r>
              <a:rPr lang="en-US" altLang="zh-CN" sz="2000" i="1">
                <a:latin typeface="Times New Roman" pitchFamily="18" charset="0"/>
              </a:rPr>
              <a:t>n</a:t>
            </a:r>
            <a:r>
              <a:rPr lang="zh-CN" altLang="en-US" sz="2000">
                <a:latin typeface="Times New Roman" pitchFamily="18" charset="0"/>
              </a:rPr>
              <a:t>维向量与</a:t>
            </a:r>
            <a:r>
              <a:rPr lang="en-US" altLang="zh-CN" sz="2000">
                <a:latin typeface="Times New Roman" pitchFamily="18" charset="0"/>
              </a:rPr>
              <a:t>GF(</a:t>
            </a:r>
            <a:r>
              <a:rPr lang="en-US" altLang="zh-CN" sz="2000" i="1">
                <a:latin typeface="Times New Roman" pitchFamily="18" charset="0"/>
              </a:rPr>
              <a:t>p</a:t>
            </a:r>
            <a:r>
              <a:rPr lang="en-US" altLang="zh-CN" sz="2000">
                <a:latin typeface="Times New Roman" pitchFamily="18" charset="0"/>
              </a:rPr>
              <a:t>)</a:t>
            </a:r>
            <a:r>
              <a:rPr lang="zh-CN" altLang="en-US" sz="2000">
                <a:latin typeface="Times New Roman" pitchFamily="18" charset="0"/>
              </a:rPr>
              <a:t>上的多项式之间有一一对应的关系</a:t>
            </a:r>
          </a:p>
          <a:p>
            <a:pPr>
              <a:lnSpc>
                <a:spcPct val="90000"/>
              </a:lnSpc>
            </a:pPr>
            <a:endParaRPr lang="zh-CN" altLang="en-US" sz="20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zh-CN" altLang="en-US" sz="20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zh-CN" altLang="en-US" sz="20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zh-CN" altLang="en-US" sz="20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zh-CN" altLang="en-US" sz="20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zh-CN" altLang="en-US" sz="2000">
                <a:latin typeface="Times New Roman" pitchFamily="18" charset="0"/>
              </a:rPr>
              <a:t>模</a:t>
            </a:r>
            <a:r>
              <a:rPr lang="en-US" altLang="zh-CN" sz="2000" i="1">
                <a:latin typeface="Times New Roman" pitchFamily="18" charset="0"/>
              </a:rPr>
              <a:t>n</a:t>
            </a:r>
            <a:r>
              <a:rPr lang="en-US" altLang="zh-CN" sz="2000">
                <a:latin typeface="Times New Roman" pitchFamily="18" charset="0"/>
              </a:rPr>
              <a:t> </a:t>
            </a:r>
            <a:r>
              <a:rPr lang="zh-CN" altLang="en-US" sz="2000">
                <a:latin typeface="Times New Roman" pitchFamily="18" charset="0"/>
              </a:rPr>
              <a:t>多项式</a:t>
            </a:r>
            <a:r>
              <a:rPr lang="en-US" altLang="zh-CN" sz="2000" i="1">
                <a:latin typeface="Times New Roman" pitchFamily="18" charset="0"/>
              </a:rPr>
              <a:t>F</a:t>
            </a:r>
            <a:r>
              <a:rPr lang="en-US" altLang="zh-CN" sz="2000">
                <a:latin typeface="Times New Roman" pitchFamily="18" charset="0"/>
              </a:rPr>
              <a:t>(</a:t>
            </a:r>
            <a:r>
              <a:rPr lang="en-US" altLang="zh-CN" sz="2000" i="1">
                <a:latin typeface="Times New Roman" pitchFamily="18" charset="0"/>
              </a:rPr>
              <a:t>x</a:t>
            </a:r>
            <a:r>
              <a:rPr lang="en-US" altLang="zh-CN" sz="2000">
                <a:latin typeface="Times New Roman" pitchFamily="18" charset="0"/>
              </a:rPr>
              <a:t>)</a:t>
            </a:r>
            <a:r>
              <a:rPr lang="zh-CN" altLang="en-US" sz="2000">
                <a:latin typeface="Times New Roman" pitchFamily="18" charset="0"/>
              </a:rPr>
              <a:t>的剩余类构成一个多项式剩余类环</a:t>
            </a:r>
            <a:r>
              <a:rPr lang="en-US" altLang="zh-CN" sz="2000" i="1">
                <a:latin typeface="Times New Roman" pitchFamily="18" charset="0"/>
              </a:rPr>
              <a:t>F</a:t>
            </a:r>
            <a:r>
              <a:rPr lang="en-US" altLang="zh-CN" sz="2000" i="1" baseline="-25000">
                <a:latin typeface="Times New Roman" pitchFamily="18" charset="0"/>
              </a:rPr>
              <a:t>p</a:t>
            </a:r>
            <a:r>
              <a:rPr lang="en-US" altLang="zh-CN" sz="2000">
                <a:latin typeface="Times New Roman" pitchFamily="18" charset="0"/>
              </a:rPr>
              <a:t>[</a:t>
            </a:r>
            <a:r>
              <a:rPr lang="en-US" altLang="zh-CN" sz="2000" i="1">
                <a:latin typeface="Times New Roman" pitchFamily="18" charset="0"/>
              </a:rPr>
              <a:t>x</a:t>
            </a:r>
            <a:r>
              <a:rPr lang="en-US" altLang="zh-CN" sz="2000">
                <a:latin typeface="Times New Roman" pitchFamily="18" charset="0"/>
              </a:rPr>
              <a:t>]/</a:t>
            </a:r>
            <a:r>
              <a:rPr lang="en-US" altLang="zh-CN" sz="2000" i="1">
                <a:latin typeface="Times New Roman" pitchFamily="18" charset="0"/>
              </a:rPr>
              <a:t>F</a:t>
            </a:r>
            <a:r>
              <a:rPr lang="en-US" altLang="zh-CN" sz="2000">
                <a:latin typeface="Times New Roman" pitchFamily="18" charset="0"/>
              </a:rPr>
              <a:t>(</a:t>
            </a:r>
            <a:r>
              <a:rPr lang="en-US" altLang="zh-CN" sz="2000" i="1">
                <a:latin typeface="Times New Roman" pitchFamily="18" charset="0"/>
              </a:rPr>
              <a:t>x</a:t>
            </a:r>
            <a:r>
              <a:rPr lang="en-US" altLang="zh-CN" sz="2000">
                <a:latin typeface="Times New Roman" pitchFamily="18" charset="0"/>
              </a:rPr>
              <a:t>)</a:t>
            </a:r>
            <a:r>
              <a:rPr lang="zh-CN" altLang="en-US" sz="2000">
                <a:latin typeface="Times New Roman" pitchFamily="18" charset="0"/>
              </a:rPr>
              <a:t>，若在环中再定义一个数乘运算，即</a:t>
            </a:r>
          </a:p>
          <a:p>
            <a:pPr>
              <a:lnSpc>
                <a:spcPct val="90000"/>
              </a:lnSpc>
            </a:pPr>
            <a:endParaRPr lang="zh-CN" altLang="en-US" sz="20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CN" altLang="en-US" sz="20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CN" altLang="en-US" sz="20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000">
                <a:latin typeface="Times New Roman" pitchFamily="18" charset="0"/>
              </a:rPr>
              <a:t>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000">
                <a:latin typeface="Times New Roman" pitchFamily="18" charset="0"/>
              </a:rPr>
              <a:t>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000">
                <a:latin typeface="Times New Roman" pitchFamily="18" charset="0"/>
              </a:rPr>
              <a:t>     则模</a:t>
            </a:r>
            <a:r>
              <a:rPr lang="en-US" altLang="zh-CN" sz="2000" i="1">
                <a:latin typeface="Times New Roman" pitchFamily="18" charset="0"/>
              </a:rPr>
              <a:t>F</a:t>
            </a:r>
            <a:r>
              <a:rPr lang="en-US" altLang="zh-CN" sz="2000">
                <a:latin typeface="Times New Roman" pitchFamily="18" charset="0"/>
              </a:rPr>
              <a:t>(</a:t>
            </a:r>
            <a:r>
              <a:rPr lang="en-US" altLang="zh-CN" sz="2000" i="1">
                <a:latin typeface="Times New Roman" pitchFamily="18" charset="0"/>
              </a:rPr>
              <a:t>x</a:t>
            </a:r>
            <a:r>
              <a:rPr lang="en-US" altLang="zh-CN" sz="2000">
                <a:latin typeface="Times New Roman" pitchFamily="18" charset="0"/>
              </a:rPr>
              <a:t>)</a:t>
            </a:r>
            <a:r>
              <a:rPr lang="zh-CN" altLang="en-US" sz="2000">
                <a:latin typeface="Times New Roman" pitchFamily="18" charset="0"/>
              </a:rPr>
              <a:t>的剩余类构成一个</a:t>
            </a:r>
            <a:r>
              <a:rPr lang="en-US" altLang="zh-CN" sz="2000" i="1">
                <a:latin typeface="Times New Roman" pitchFamily="18" charset="0"/>
              </a:rPr>
              <a:t>n</a:t>
            </a:r>
            <a:r>
              <a:rPr lang="zh-CN" altLang="en-US" sz="2000">
                <a:latin typeface="Times New Roman" pitchFamily="18" charset="0"/>
              </a:rPr>
              <a:t>维线性空间，定义为</a:t>
            </a:r>
            <a:r>
              <a:rPr lang="zh-CN" altLang="en-US" sz="2000">
                <a:solidFill>
                  <a:srgbClr val="FF0000"/>
                </a:solidFill>
                <a:latin typeface="Times New Roman" pitchFamily="18" charset="0"/>
              </a:rPr>
              <a:t>剩余类结合代数</a:t>
            </a:r>
            <a:r>
              <a:rPr lang="zh-CN" altLang="en-US" sz="2000">
                <a:latin typeface="Times New Roman" pitchFamily="18" charset="0"/>
              </a:rPr>
              <a:t>。</a:t>
            </a:r>
            <a:endParaRPr lang="zh-CN" altLang="en-US" sz="200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692275" y="2133600"/>
          <a:ext cx="5622925" cy="568325"/>
        </p:xfrm>
        <a:graphic>
          <a:graphicData uri="http://schemas.openxmlformats.org/presentationml/2006/ole">
            <p:oleObj spid="_x0000_s12292" name="公式" r:id="rId3" imgW="1854000" imgH="203040" progId="Equation.3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1042988" y="4076700"/>
          <a:ext cx="7202487" cy="1147763"/>
        </p:xfrm>
        <a:graphic>
          <a:graphicData uri="http://schemas.openxmlformats.org/presentationml/2006/ole">
            <p:oleObj spid="_x0000_s12293" name="公式" r:id="rId4" imgW="2514600" imgH="457200" progId="Equation.3">
              <p:embed/>
            </p:oleObj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692275" y="1557338"/>
          <a:ext cx="5761038" cy="652462"/>
        </p:xfrm>
        <a:graphic>
          <a:graphicData uri="http://schemas.openxmlformats.org/presentationml/2006/ole">
            <p:oleObj spid="_x0000_s12294" name="公式" r:id="rId5" imgW="20192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BCH</a:t>
            </a:r>
            <a:r>
              <a:rPr lang="zh-CN" altLang="en-US"/>
              <a:t>码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用</a:t>
            </a:r>
            <a:r>
              <a:rPr lang="en-US" altLang="zh-CN"/>
              <a:t>GF(</a:t>
            </a:r>
            <a:r>
              <a:rPr lang="en-US" altLang="zh-CN" i="1"/>
              <a:t>q</a:t>
            </a:r>
            <a:r>
              <a:rPr lang="en-US" altLang="zh-CN" i="1" baseline="30000"/>
              <a:t>m</a:t>
            </a:r>
            <a:r>
              <a:rPr lang="en-US" altLang="zh-CN"/>
              <a:t>)</a:t>
            </a:r>
            <a:r>
              <a:rPr lang="zh-CN" altLang="en-US"/>
              <a:t>中的</a:t>
            </a:r>
            <a:r>
              <a:rPr lang="en-US" altLang="zh-CN" i="1"/>
              <a:t>n</a:t>
            </a:r>
            <a:r>
              <a:rPr lang="zh-CN" altLang="en-US"/>
              <a:t>级元素</a:t>
            </a:r>
            <a:r>
              <a:rPr lang="zh-CN" altLang="en-US">
                <a:sym typeface="Symbol" pitchFamily="18" charset="2"/>
              </a:rPr>
              <a:t></a:t>
            </a:r>
            <a:r>
              <a:rPr lang="zh-CN" altLang="en-US"/>
              <a:t>的</a:t>
            </a:r>
            <a:r>
              <a:rPr lang="zh-CN" altLang="en-US">
                <a:solidFill>
                  <a:srgbClr val="FF0000"/>
                </a:solidFill>
                <a:sym typeface="Symbol" pitchFamily="18" charset="2"/>
              </a:rPr>
              <a:t></a:t>
            </a:r>
            <a:r>
              <a:rPr lang="en-US" altLang="zh-CN">
                <a:solidFill>
                  <a:srgbClr val="FF0000"/>
                </a:solidFill>
              </a:rPr>
              <a:t>-1</a:t>
            </a:r>
            <a:r>
              <a:rPr lang="zh-CN" altLang="en-US">
                <a:solidFill>
                  <a:srgbClr val="FF0000"/>
                </a:solidFill>
              </a:rPr>
              <a:t>个连续幂次</a:t>
            </a:r>
            <a:r>
              <a:rPr lang="zh-CN" altLang="en-US"/>
              <a:t>为根的多项式生成的循环码称为</a:t>
            </a:r>
            <a:r>
              <a:rPr lang="en-US" altLang="zh-CN" i="1"/>
              <a:t>q</a:t>
            </a:r>
            <a:r>
              <a:rPr lang="zh-CN" altLang="en-US"/>
              <a:t>进制</a:t>
            </a:r>
            <a:r>
              <a:rPr lang="en-US" altLang="zh-CN"/>
              <a:t>BCH</a:t>
            </a:r>
            <a:r>
              <a:rPr lang="zh-CN" altLang="en-US"/>
              <a:t>码。它的</a:t>
            </a:r>
            <a:r>
              <a:rPr lang="zh-CN" altLang="en-US">
                <a:solidFill>
                  <a:srgbClr val="FF0000"/>
                </a:solidFill>
              </a:rPr>
              <a:t>自由距不小于</a:t>
            </a:r>
            <a:r>
              <a:rPr lang="zh-CN" altLang="en-US">
                <a:solidFill>
                  <a:srgbClr val="FF0000"/>
                </a:solidFill>
                <a:sym typeface="Symbol" pitchFamily="18" charset="2"/>
              </a:rPr>
              <a:t></a:t>
            </a:r>
            <a:r>
              <a:rPr lang="zh-CN" altLang="en-US"/>
              <a:t>。如果根集中有本原元</a:t>
            </a:r>
            <a:r>
              <a:rPr lang="en-US" altLang="zh-CN"/>
              <a:t>,</a:t>
            </a:r>
            <a:r>
              <a:rPr lang="zh-CN" altLang="en-US"/>
              <a:t>则码长</a:t>
            </a:r>
            <a:r>
              <a:rPr lang="en-US" altLang="zh-CN" i="1"/>
              <a:t>n=q</a:t>
            </a:r>
            <a:r>
              <a:rPr lang="en-US" altLang="zh-CN" i="1" baseline="30000"/>
              <a:t>m</a:t>
            </a:r>
            <a:r>
              <a:rPr lang="en-US" altLang="zh-CN"/>
              <a:t>-1</a:t>
            </a:r>
            <a:r>
              <a:rPr lang="zh-CN" altLang="en-US"/>
              <a:t>，称为</a:t>
            </a:r>
            <a:r>
              <a:rPr lang="zh-CN" altLang="en-US">
                <a:solidFill>
                  <a:srgbClr val="FF0000"/>
                </a:solidFill>
              </a:rPr>
              <a:t>本原</a:t>
            </a:r>
            <a:r>
              <a:rPr lang="en-US" altLang="zh-CN">
                <a:solidFill>
                  <a:srgbClr val="FF0000"/>
                </a:solidFill>
              </a:rPr>
              <a:t>BCH</a:t>
            </a:r>
            <a:r>
              <a:rPr lang="zh-CN" altLang="en-US">
                <a:solidFill>
                  <a:srgbClr val="FF0000"/>
                </a:solidFill>
              </a:rPr>
              <a:t>码</a:t>
            </a:r>
            <a:r>
              <a:rPr lang="zh-CN" altLang="en-US"/>
              <a:t>；否则，称为</a:t>
            </a:r>
            <a:r>
              <a:rPr lang="zh-CN" altLang="en-US">
                <a:solidFill>
                  <a:srgbClr val="FF0000"/>
                </a:solidFill>
              </a:rPr>
              <a:t>非本原</a:t>
            </a:r>
            <a:r>
              <a:rPr lang="en-US" altLang="zh-CN">
                <a:solidFill>
                  <a:srgbClr val="FF0000"/>
                </a:solidFill>
              </a:rPr>
              <a:t>BCH</a:t>
            </a:r>
            <a:r>
              <a:rPr lang="zh-CN" altLang="en-US">
                <a:solidFill>
                  <a:srgbClr val="FF0000"/>
                </a:solidFill>
              </a:rPr>
              <a:t>码</a:t>
            </a:r>
          </a:p>
          <a:p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/>
              <a:t>对任何正整数</a:t>
            </a:r>
            <a:r>
              <a:rPr lang="en-US" altLang="zh-CN" i="1"/>
              <a:t>m</a:t>
            </a:r>
            <a:r>
              <a:rPr lang="zh-CN" altLang="en-US"/>
              <a:t>和</a:t>
            </a:r>
            <a:r>
              <a:rPr lang="en-US" altLang="zh-CN" i="1"/>
              <a:t>t</a:t>
            </a:r>
            <a:r>
              <a:rPr lang="zh-CN" altLang="en-US"/>
              <a:t>，一定存在一个二进制</a:t>
            </a:r>
            <a:r>
              <a:rPr lang="en-US" altLang="zh-CN"/>
              <a:t>BCH</a:t>
            </a:r>
            <a:r>
              <a:rPr lang="zh-CN" altLang="en-US"/>
              <a:t>码，它以</a:t>
            </a:r>
            <a:r>
              <a:rPr lang="zh-CN" altLang="en-US">
                <a:sym typeface="Symbol" pitchFamily="18" charset="2"/>
              </a:rPr>
              <a:t></a:t>
            </a:r>
            <a:r>
              <a:rPr lang="en-US" altLang="zh-CN">
                <a:sym typeface="Symbol" pitchFamily="18" charset="2"/>
              </a:rPr>
              <a:t>, </a:t>
            </a:r>
            <a:r>
              <a:rPr lang="en-US" altLang="zh-CN" baseline="30000">
                <a:sym typeface="Symbol" pitchFamily="18" charset="2"/>
              </a:rPr>
              <a:t>3</a:t>
            </a:r>
            <a:r>
              <a:rPr lang="en-US" altLang="zh-CN">
                <a:sym typeface="Symbol" pitchFamily="18" charset="2"/>
              </a:rPr>
              <a:t>, …, </a:t>
            </a:r>
            <a:r>
              <a:rPr lang="en-US" altLang="zh-CN" baseline="30000">
                <a:sym typeface="Symbol" pitchFamily="18" charset="2"/>
              </a:rPr>
              <a:t>2</a:t>
            </a:r>
            <a:r>
              <a:rPr lang="en-US" altLang="zh-CN" i="1" baseline="30000">
                <a:sym typeface="Symbol" pitchFamily="18" charset="2"/>
              </a:rPr>
              <a:t>t</a:t>
            </a:r>
            <a:r>
              <a:rPr lang="en-US" altLang="zh-CN" baseline="30000">
                <a:sym typeface="Symbol" pitchFamily="18" charset="2"/>
              </a:rPr>
              <a:t>-1</a:t>
            </a:r>
            <a:r>
              <a:rPr lang="en-US" altLang="zh-CN">
                <a:sym typeface="Symbol" pitchFamily="18" charset="2"/>
              </a:rPr>
              <a:t>,</a:t>
            </a:r>
            <a:r>
              <a:rPr lang="zh-CN" altLang="en-US"/>
              <a:t>为根，其码长</a:t>
            </a:r>
            <a:r>
              <a:rPr lang="en-US" altLang="zh-CN" i="1"/>
              <a:t>n</a:t>
            </a:r>
            <a:r>
              <a:rPr lang="zh-CN" altLang="en-US"/>
              <a:t>＝</a:t>
            </a:r>
            <a:r>
              <a:rPr lang="en-US" altLang="zh-CN"/>
              <a:t>2</a:t>
            </a:r>
            <a:r>
              <a:rPr lang="en-US" altLang="zh-CN" i="1" baseline="30000"/>
              <a:t>m</a:t>
            </a:r>
            <a:r>
              <a:rPr lang="en-US" altLang="zh-CN"/>
              <a:t>-1</a:t>
            </a:r>
            <a:r>
              <a:rPr lang="zh-CN" altLang="en-US"/>
              <a:t>或是</a:t>
            </a:r>
            <a:r>
              <a:rPr lang="en-US" altLang="zh-CN"/>
              <a:t>2</a:t>
            </a:r>
            <a:r>
              <a:rPr lang="en-US" altLang="zh-CN" i="1" baseline="30000"/>
              <a:t>m</a:t>
            </a:r>
            <a:r>
              <a:rPr lang="en-US" altLang="zh-CN"/>
              <a:t>-1</a:t>
            </a:r>
            <a:r>
              <a:rPr lang="zh-CN" altLang="en-US"/>
              <a:t>的因子，能纠正</a:t>
            </a:r>
            <a:r>
              <a:rPr lang="en-US" altLang="zh-CN" i="1"/>
              <a:t>t</a:t>
            </a:r>
            <a:r>
              <a:rPr lang="zh-CN" altLang="en-US"/>
              <a:t>个随机错误，校验位数目至多为</a:t>
            </a:r>
            <a:r>
              <a:rPr lang="en-US" altLang="zh-CN"/>
              <a:t>deg(</a:t>
            </a:r>
            <a:r>
              <a:rPr lang="en-US" altLang="zh-CN" i="1"/>
              <a:t>g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))=</a:t>
            </a:r>
            <a:r>
              <a:rPr lang="en-US" altLang="zh-CN" i="1"/>
              <a:t>mt</a:t>
            </a:r>
            <a:r>
              <a:rPr lang="zh-CN" altLang="en-US"/>
              <a:t>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/>
              <a:t>求码长</a:t>
            </a:r>
            <a:r>
              <a:rPr lang="en-US" altLang="zh-CN" i="1"/>
              <a:t>n</a:t>
            </a:r>
            <a:r>
              <a:rPr lang="en-US" altLang="zh-CN"/>
              <a:t>=21,</a:t>
            </a:r>
            <a:r>
              <a:rPr lang="zh-CN" altLang="en-US"/>
              <a:t>纠</a:t>
            </a:r>
            <a:r>
              <a:rPr lang="en-US" altLang="zh-CN"/>
              <a:t>2</a:t>
            </a:r>
            <a:r>
              <a:rPr lang="zh-CN" altLang="en-US"/>
              <a:t>个随机错误的</a:t>
            </a:r>
            <a:r>
              <a:rPr lang="en-US" altLang="zh-CN"/>
              <a:t>BCH</a:t>
            </a:r>
            <a:r>
              <a:rPr lang="zh-CN" altLang="en-US"/>
              <a:t>码</a:t>
            </a:r>
          </a:p>
          <a:p>
            <a:pPr lvl="1">
              <a:lnSpc>
                <a:spcPct val="90000"/>
              </a:lnSpc>
            </a:pPr>
            <a:r>
              <a:rPr lang="zh-CN" altLang="en-US" b="1"/>
              <a:t>因为</a:t>
            </a:r>
            <a:r>
              <a:rPr lang="en-US" altLang="zh-CN" b="1"/>
              <a:t>2</a:t>
            </a:r>
            <a:r>
              <a:rPr lang="en-US" altLang="zh-CN" b="1" baseline="30000"/>
              <a:t>6</a:t>
            </a:r>
            <a:r>
              <a:rPr lang="en-US" altLang="zh-CN" b="1"/>
              <a:t>-1=21×3</a:t>
            </a:r>
            <a:r>
              <a:rPr lang="zh-CN" altLang="en-US" b="1"/>
              <a:t>，所以</a:t>
            </a:r>
            <a:r>
              <a:rPr lang="en-US" altLang="zh-CN" b="1"/>
              <a:t>GF(2</a:t>
            </a:r>
            <a:r>
              <a:rPr lang="en-US" altLang="zh-CN" b="1" baseline="30000"/>
              <a:t>6</a:t>
            </a:r>
            <a:r>
              <a:rPr lang="en-US" altLang="zh-CN" b="1"/>
              <a:t>)</a:t>
            </a:r>
            <a:r>
              <a:rPr lang="zh-CN" altLang="en-US" b="1"/>
              <a:t>是含有</a:t>
            </a:r>
            <a:r>
              <a:rPr lang="en-US" altLang="zh-CN" b="1"/>
              <a:t>21</a:t>
            </a:r>
            <a:r>
              <a:rPr lang="zh-CN" altLang="en-US" b="1"/>
              <a:t>级元素的最小域</a:t>
            </a:r>
          </a:p>
          <a:p>
            <a:pPr lvl="1">
              <a:lnSpc>
                <a:spcPct val="90000"/>
              </a:lnSpc>
            </a:pPr>
            <a:r>
              <a:rPr lang="zh-CN" altLang="en-US" b="1"/>
              <a:t>设</a:t>
            </a:r>
            <a:r>
              <a:rPr lang="zh-CN" altLang="en-US">
                <a:sym typeface="Symbol" pitchFamily="18" charset="2"/>
              </a:rPr>
              <a:t></a:t>
            </a:r>
            <a:r>
              <a:rPr lang="en-US" altLang="en-US">
                <a:sym typeface="Symbol" pitchFamily="18" charset="2"/>
              </a:rPr>
              <a:t>∈</a:t>
            </a:r>
            <a:r>
              <a:rPr lang="zh-CN" altLang="en-US">
                <a:sym typeface="Symbol" pitchFamily="18" charset="2"/>
              </a:rPr>
              <a:t> </a:t>
            </a:r>
            <a:r>
              <a:rPr lang="en-US" altLang="zh-CN" b="1"/>
              <a:t>GF(2</a:t>
            </a:r>
            <a:r>
              <a:rPr lang="en-US" altLang="zh-CN" b="1" baseline="30000"/>
              <a:t>6</a:t>
            </a:r>
            <a:r>
              <a:rPr lang="en-US" altLang="zh-CN" b="1"/>
              <a:t>)</a:t>
            </a:r>
            <a:r>
              <a:rPr lang="zh-CN" altLang="en-US" b="1"/>
              <a:t>是本原域元素，且</a:t>
            </a:r>
            <a:r>
              <a:rPr lang="en-US" altLang="zh-CN" b="1" i="1"/>
              <a:t>x</a:t>
            </a:r>
            <a:r>
              <a:rPr lang="en-US" altLang="zh-CN" b="1" baseline="30000"/>
              <a:t>6</a:t>
            </a:r>
            <a:r>
              <a:rPr lang="en-US" altLang="zh-CN" b="1"/>
              <a:t>+</a:t>
            </a:r>
            <a:r>
              <a:rPr lang="en-US" altLang="zh-CN" b="1" i="1"/>
              <a:t>x</a:t>
            </a:r>
            <a:r>
              <a:rPr lang="en-US" altLang="zh-CN" b="1"/>
              <a:t>+1</a:t>
            </a:r>
            <a:r>
              <a:rPr lang="zh-CN" altLang="en-US" b="1"/>
              <a:t>是的根。令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/>
              <a:t>=</a:t>
            </a:r>
            <a:r>
              <a:rPr lang="en-US" altLang="zh-CN">
                <a:sym typeface="Symbol" pitchFamily="18" charset="2"/>
              </a:rPr>
              <a:t></a:t>
            </a:r>
            <a:r>
              <a:rPr lang="en-US" altLang="zh-CN" baseline="30000">
                <a:sym typeface="Symbol" pitchFamily="18" charset="2"/>
              </a:rPr>
              <a:t>3</a:t>
            </a:r>
            <a:r>
              <a:rPr lang="en-US" altLang="zh-CN" b="1"/>
              <a:t> </a:t>
            </a:r>
            <a:r>
              <a:rPr lang="zh-CN" altLang="en-US" b="1"/>
              <a:t>，则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zh-CN" altLang="en-US" b="1"/>
              <a:t>的级为</a:t>
            </a:r>
            <a:r>
              <a:rPr lang="en-US" altLang="zh-CN" b="1"/>
              <a:t>21</a:t>
            </a:r>
            <a:r>
              <a:rPr lang="zh-CN" altLang="en-US" b="1"/>
              <a:t>。要求纠正</a:t>
            </a:r>
            <a:r>
              <a:rPr lang="en-US" altLang="zh-CN" b="1"/>
              <a:t>2</a:t>
            </a:r>
            <a:r>
              <a:rPr lang="zh-CN" altLang="en-US" b="1"/>
              <a:t>个错误，则</a:t>
            </a:r>
            <a:r>
              <a:rPr lang="en-US" altLang="zh-CN" b="1" i="1"/>
              <a:t>g</a:t>
            </a:r>
            <a:r>
              <a:rPr lang="en-US" altLang="zh-CN" b="1"/>
              <a:t>(</a:t>
            </a:r>
            <a:r>
              <a:rPr lang="en-US" altLang="zh-CN" b="1" i="1"/>
              <a:t>x</a:t>
            </a:r>
            <a:r>
              <a:rPr lang="en-US" altLang="zh-CN" b="1"/>
              <a:t>)</a:t>
            </a:r>
            <a:r>
              <a:rPr lang="zh-CN" altLang="en-US" b="1"/>
              <a:t>以</a:t>
            </a:r>
            <a:r>
              <a:rPr lang="zh-CN" altLang="en-US">
                <a:sym typeface="Symbol" pitchFamily="18" charset="2"/>
              </a:rPr>
              <a:t>、</a:t>
            </a:r>
            <a:r>
              <a:rPr lang="en-US" altLang="zh-CN" baseline="30000">
                <a:sym typeface="Symbol" pitchFamily="18" charset="2"/>
              </a:rPr>
              <a:t>3</a:t>
            </a:r>
            <a:r>
              <a:rPr lang="zh-CN" altLang="en-US" b="1"/>
              <a:t>为根， </a:t>
            </a: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/>
              <a:t>=</a:t>
            </a:r>
            <a:r>
              <a:rPr lang="en-US" altLang="zh-CN">
                <a:sym typeface="Symbol" pitchFamily="18" charset="2"/>
              </a:rPr>
              <a:t></a:t>
            </a:r>
            <a:r>
              <a:rPr lang="en-US" altLang="zh-CN" baseline="30000">
                <a:sym typeface="Symbol" pitchFamily="18" charset="2"/>
              </a:rPr>
              <a:t>3</a:t>
            </a:r>
            <a:r>
              <a:rPr lang="zh-CN" altLang="en-US" b="1"/>
              <a:t>的最小多项式</a:t>
            </a:r>
          </a:p>
          <a:p>
            <a:pPr lvl="1">
              <a:lnSpc>
                <a:spcPct val="90000"/>
              </a:lnSpc>
            </a:pPr>
            <a:endParaRPr lang="zh-CN" altLang="en-US" b="1"/>
          </a:p>
          <a:p>
            <a:pPr lvl="1">
              <a:lnSpc>
                <a:spcPct val="90000"/>
              </a:lnSpc>
            </a:pPr>
            <a:endParaRPr lang="zh-CN" altLang="en-US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zh-CN" altLang="en-US">
                <a:sym typeface="Symbol" pitchFamily="18" charset="2"/>
              </a:rPr>
              <a:t></a:t>
            </a:r>
            <a:r>
              <a:rPr lang="en-US" altLang="zh-CN" baseline="30000">
                <a:sym typeface="Symbol" pitchFamily="18" charset="2"/>
              </a:rPr>
              <a:t>3</a:t>
            </a:r>
            <a:r>
              <a:rPr lang="en-US" altLang="zh-CN">
                <a:sym typeface="Symbol" pitchFamily="18" charset="2"/>
              </a:rPr>
              <a:t> </a:t>
            </a:r>
            <a:r>
              <a:rPr lang="en-US" altLang="zh-CN"/>
              <a:t>=(</a:t>
            </a:r>
            <a:r>
              <a:rPr lang="en-US" altLang="zh-CN">
                <a:sym typeface="Symbol" pitchFamily="18" charset="2"/>
              </a:rPr>
              <a:t></a:t>
            </a:r>
            <a:r>
              <a:rPr lang="en-US" altLang="zh-CN" baseline="30000">
                <a:sym typeface="Symbol" pitchFamily="18" charset="2"/>
              </a:rPr>
              <a:t>3</a:t>
            </a:r>
            <a:r>
              <a:rPr lang="en-US" altLang="zh-CN"/>
              <a:t>)</a:t>
            </a:r>
            <a:r>
              <a:rPr lang="en-US" altLang="zh-CN" baseline="30000">
                <a:sym typeface="Symbol" pitchFamily="18" charset="2"/>
              </a:rPr>
              <a:t>3 </a:t>
            </a:r>
            <a:r>
              <a:rPr lang="en-US" altLang="zh-CN"/>
              <a:t>=</a:t>
            </a:r>
            <a:r>
              <a:rPr lang="en-US" altLang="zh-CN">
                <a:sym typeface="Symbol" pitchFamily="18" charset="2"/>
              </a:rPr>
              <a:t></a:t>
            </a:r>
            <a:r>
              <a:rPr lang="en-US" altLang="zh-CN" baseline="30000">
                <a:sym typeface="Symbol" pitchFamily="18" charset="2"/>
              </a:rPr>
              <a:t>9</a:t>
            </a:r>
            <a:r>
              <a:rPr lang="zh-CN" altLang="en-US" b="1"/>
              <a:t>的最小多项式</a:t>
            </a:r>
          </a:p>
          <a:p>
            <a:pPr lvl="1">
              <a:lnSpc>
                <a:spcPct val="90000"/>
              </a:lnSpc>
            </a:pPr>
            <a:r>
              <a:rPr lang="zh-CN" altLang="en-US" b="1"/>
              <a:t>所以</a:t>
            </a:r>
            <a:endParaRPr lang="zh-CN" altLang="en-US"/>
          </a:p>
          <a:p>
            <a:pPr lvl="1">
              <a:lnSpc>
                <a:spcPct val="90000"/>
              </a:lnSpc>
            </a:pPr>
            <a:endParaRPr lang="zh-CN" altLang="en-US" b="1"/>
          </a:p>
          <a:p>
            <a:pPr lvl="1">
              <a:lnSpc>
                <a:spcPct val="90000"/>
              </a:lnSpc>
            </a:pPr>
            <a:endParaRPr lang="zh-CN" altLang="en-US" b="1"/>
          </a:p>
          <a:p>
            <a:pPr lvl="1">
              <a:lnSpc>
                <a:spcPct val="90000"/>
              </a:lnSpc>
            </a:pPr>
            <a:r>
              <a:rPr lang="zh-CN" altLang="en-US" b="1"/>
              <a:t>得到一个</a:t>
            </a:r>
            <a:r>
              <a:rPr lang="en-US" altLang="zh-CN" b="1"/>
              <a:t>[21, 12, 5]</a:t>
            </a:r>
            <a:r>
              <a:rPr lang="zh-CN" altLang="en-US" b="1"/>
              <a:t>非本原</a:t>
            </a:r>
            <a:r>
              <a:rPr lang="en-US" altLang="zh-CN" b="1"/>
              <a:t>BCH</a:t>
            </a:r>
            <a:r>
              <a:rPr lang="zh-CN" altLang="en-US" b="1"/>
              <a:t>码</a:t>
            </a:r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2843213" y="3213100"/>
          <a:ext cx="3673475" cy="544513"/>
        </p:xfrm>
        <a:graphic>
          <a:graphicData uri="http://schemas.openxmlformats.org/presentationml/2006/ole">
            <p:oleObj spid="_x0000_s46082" name="Equation" r:id="rId3" imgW="1473200" imgH="215900" progId="Equation.DSMT4">
              <p:embed/>
            </p:oleObj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4787900" y="3860800"/>
          <a:ext cx="2519363" cy="536575"/>
        </p:xfrm>
        <a:graphic>
          <a:graphicData uri="http://schemas.openxmlformats.org/presentationml/2006/ole">
            <p:oleObj spid="_x0000_s46083" name="Equation" r:id="rId4" imgW="1028254" imgH="215806" progId="Equation.DSMT4">
              <p:embed/>
            </p:oleObj>
          </a:graphicData>
        </a:graphic>
      </p:graphicFrame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2051050" y="4581525"/>
          <a:ext cx="6121400" cy="965200"/>
        </p:xfrm>
        <a:graphic>
          <a:graphicData uri="http://schemas.openxmlformats.org/presentationml/2006/ole">
            <p:oleObj spid="_x0000_s46084" name="Equation" r:id="rId5" imgW="2654300" imgH="4191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RS</a:t>
            </a:r>
            <a:r>
              <a:rPr lang="zh-CN" altLang="en-US"/>
              <a:t>码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GF(</a:t>
            </a:r>
            <a:r>
              <a:rPr lang="en-US" altLang="zh-CN" i="1"/>
              <a:t>q</a:t>
            </a:r>
            <a:r>
              <a:rPr lang="en-US" altLang="zh-CN"/>
              <a:t>)</a:t>
            </a:r>
            <a:r>
              <a:rPr lang="zh-CN" altLang="en-US"/>
              <a:t>上的码长</a:t>
            </a:r>
            <a:r>
              <a:rPr lang="en-US" altLang="zh-CN" i="1"/>
              <a:t>N=q</a:t>
            </a:r>
            <a:r>
              <a:rPr lang="en-US" altLang="zh-CN"/>
              <a:t>-1</a:t>
            </a:r>
            <a:r>
              <a:rPr lang="zh-CN" altLang="en-US"/>
              <a:t>的本原</a:t>
            </a:r>
            <a:r>
              <a:rPr lang="en-US" altLang="zh-CN"/>
              <a:t>BCH</a:t>
            </a:r>
            <a:r>
              <a:rPr lang="zh-CN" altLang="en-US"/>
              <a:t>码称</a:t>
            </a:r>
            <a:r>
              <a:rPr lang="en-US" altLang="zh-CN">
                <a:solidFill>
                  <a:srgbClr val="FF0000"/>
                </a:solidFill>
              </a:rPr>
              <a:t>RS</a:t>
            </a:r>
            <a:r>
              <a:rPr lang="zh-CN" altLang="en-US">
                <a:solidFill>
                  <a:srgbClr val="FF0000"/>
                </a:solidFill>
              </a:rPr>
              <a:t>码</a:t>
            </a:r>
          </a:p>
          <a:p>
            <a:endParaRPr lang="zh-CN" altLang="en-US">
              <a:solidFill>
                <a:srgbClr val="FF0000"/>
              </a:solidFill>
            </a:endParaRPr>
          </a:p>
          <a:p>
            <a:r>
              <a:rPr lang="en-US" altLang="zh-CN"/>
              <a:t>RS</a:t>
            </a:r>
            <a:r>
              <a:rPr lang="zh-CN" altLang="en-US"/>
              <a:t>码的</a:t>
            </a:r>
            <a:r>
              <a:rPr lang="zh-CN" altLang="en-US">
                <a:solidFill>
                  <a:srgbClr val="FF0000"/>
                </a:solidFill>
              </a:rPr>
              <a:t>符号域与根域相同</a:t>
            </a:r>
          </a:p>
          <a:p>
            <a:endParaRPr lang="zh-CN" altLang="en-US">
              <a:solidFill>
                <a:srgbClr val="FF0000"/>
              </a:solidFill>
            </a:endParaRPr>
          </a:p>
          <a:p>
            <a:r>
              <a:rPr lang="en-US" altLang="zh-CN"/>
              <a:t>RS</a:t>
            </a:r>
            <a:r>
              <a:rPr lang="zh-CN" altLang="en-US"/>
              <a:t>码生成多项式</a:t>
            </a:r>
            <a:r>
              <a:rPr lang="en-US" altLang="zh-CN" i="1"/>
              <a:t>g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)=(</a:t>
            </a:r>
            <a:r>
              <a:rPr lang="en-US" altLang="zh-CN" i="1"/>
              <a:t>x</a:t>
            </a:r>
            <a:r>
              <a:rPr lang="en-US" altLang="zh-CN"/>
              <a:t>-</a:t>
            </a:r>
            <a:r>
              <a:rPr lang="en-US" altLang="zh-CN">
                <a:sym typeface="Symbol" pitchFamily="18" charset="2"/>
              </a:rPr>
              <a:t></a:t>
            </a:r>
            <a:r>
              <a:rPr lang="en-US" altLang="zh-CN" i="1" baseline="30000"/>
              <a:t>m</a:t>
            </a:r>
            <a:r>
              <a:rPr lang="en-US" altLang="zh-CN" baseline="30000"/>
              <a:t>0</a:t>
            </a:r>
            <a:r>
              <a:rPr lang="en-US" altLang="zh-CN"/>
              <a:t>) (</a:t>
            </a:r>
            <a:r>
              <a:rPr lang="en-US" altLang="zh-CN" i="1"/>
              <a:t>x</a:t>
            </a:r>
            <a:r>
              <a:rPr lang="en-US" altLang="zh-CN"/>
              <a:t>-</a:t>
            </a:r>
            <a:r>
              <a:rPr lang="en-US" altLang="zh-CN">
                <a:sym typeface="Symbol" pitchFamily="18" charset="2"/>
              </a:rPr>
              <a:t></a:t>
            </a:r>
            <a:r>
              <a:rPr lang="en-US" altLang="zh-CN" i="1" baseline="30000"/>
              <a:t>m</a:t>
            </a:r>
            <a:r>
              <a:rPr lang="en-US" altLang="zh-CN" baseline="30000"/>
              <a:t>0+1</a:t>
            </a:r>
            <a:r>
              <a:rPr lang="en-US" altLang="zh-CN"/>
              <a:t>)…(</a:t>
            </a:r>
            <a:r>
              <a:rPr lang="en-US" altLang="zh-CN" i="1"/>
              <a:t>x</a:t>
            </a:r>
            <a:r>
              <a:rPr lang="en-US" altLang="zh-CN"/>
              <a:t>-</a:t>
            </a:r>
            <a:r>
              <a:rPr lang="en-US" altLang="zh-CN">
                <a:sym typeface="Symbol" pitchFamily="18" charset="2"/>
              </a:rPr>
              <a:t></a:t>
            </a:r>
            <a:r>
              <a:rPr lang="en-US" altLang="zh-CN" i="1" baseline="30000"/>
              <a:t>m</a:t>
            </a:r>
            <a:r>
              <a:rPr lang="en-US" altLang="zh-CN" baseline="30000"/>
              <a:t>0+</a:t>
            </a:r>
            <a:r>
              <a:rPr lang="en-US" altLang="zh-CN" baseline="30000">
                <a:sym typeface="Symbol" pitchFamily="18" charset="2"/>
              </a:rPr>
              <a:t></a:t>
            </a:r>
            <a:r>
              <a:rPr lang="en-US" altLang="zh-CN" baseline="30000"/>
              <a:t>-2</a:t>
            </a:r>
            <a:r>
              <a:rPr lang="en-US" altLang="zh-CN"/>
              <a:t>)</a:t>
            </a:r>
            <a:r>
              <a:rPr lang="zh-CN" altLang="en-US"/>
              <a:t>，常取</a:t>
            </a:r>
            <a:r>
              <a:rPr lang="en-US" altLang="zh-CN"/>
              <a:t>m</a:t>
            </a:r>
            <a:r>
              <a:rPr lang="en-US" altLang="zh-CN" baseline="-25000"/>
              <a:t>0</a:t>
            </a:r>
            <a:r>
              <a:rPr lang="en-US" altLang="zh-CN"/>
              <a:t>=1</a:t>
            </a:r>
            <a:r>
              <a:rPr lang="zh-CN" altLang="en-US"/>
              <a:t>。其码距为</a:t>
            </a:r>
            <a:r>
              <a:rPr lang="zh-CN" altLang="en-US">
                <a:sym typeface="Symbol" pitchFamily="18" charset="2"/>
              </a:rPr>
              <a:t></a:t>
            </a:r>
            <a:r>
              <a:rPr lang="zh-CN" altLang="en-US"/>
              <a:t>。即生成的码为</a:t>
            </a:r>
            <a:r>
              <a:rPr lang="en-US" altLang="zh-CN"/>
              <a:t>(</a:t>
            </a:r>
            <a:r>
              <a:rPr lang="en-US" altLang="zh-CN" i="1"/>
              <a:t>n</a:t>
            </a:r>
            <a:r>
              <a:rPr lang="en-US" altLang="zh-CN"/>
              <a:t>, </a:t>
            </a:r>
            <a:r>
              <a:rPr lang="en-US" altLang="zh-CN" i="1"/>
              <a:t>k</a:t>
            </a:r>
            <a:r>
              <a:rPr lang="en-US" altLang="zh-CN"/>
              <a:t>, </a:t>
            </a:r>
            <a:r>
              <a:rPr lang="en-US" altLang="zh-CN" i="1"/>
              <a:t>d</a:t>
            </a:r>
            <a:r>
              <a:rPr lang="en-US" altLang="zh-CN"/>
              <a:t>)=(</a:t>
            </a:r>
            <a:r>
              <a:rPr lang="en-US" altLang="zh-CN" i="1"/>
              <a:t>q</a:t>
            </a:r>
            <a:r>
              <a:rPr lang="en-US" altLang="zh-CN"/>
              <a:t>-1, </a:t>
            </a:r>
            <a:r>
              <a:rPr lang="en-US" altLang="zh-CN" i="1"/>
              <a:t>q</a:t>
            </a:r>
            <a:r>
              <a:rPr lang="en-US" altLang="zh-CN"/>
              <a:t>-</a:t>
            </a:r>
            <a:r>
              <a:rPr lang="en-US" altLang="zh-CN">
                <a:sym typeface="Symbol" pitchFamily="18" charset="2"/>
              </a:rPr>
              <a:t></a:t>
            </a:r>
            <a:r>
              <a:rPr lang="en-US" altLang="zh-CN"/>
              <a:t>, </a:t>
            </a:r>
            <a:r>
              <a:rPr lang="en-US" altLang="zh-CN">
                <a:sym typeface="Symbol" pitchFamily="18" charset="2"/>
              </a:rPr>
              <a:t></a:t>
            </a:r>
            <a:r>
              <a:rPr lang="en-US" altLang="zh-CN"/>
              <a:t>)</a:t>
            </a:r>
            <a:r>
              <a:rPr lang="zh-CN" altLang="en-US"/>
              <a:t>。因此</a:t>
            </a:r>
            <a:r>
              <a:rPr lang="en-US" altLang="zh-CN"/>
              <a:t>RS</a:t>
            </a:r>
            <a:r>
              <a:rPr lang="zh-CN" altLang="en-US"/>
              <a:t>码被称为</a:t>
            </a:r>
            <a:r>
              <a:rPr lang="zh-CN" altLang="en-US">
                <a:solidFill>
                  <a:srgbClr val="FF0000"/>
                </a:solidFill>
              </a:rPr>
              <a:t>极大最小距离可分码（</a:t>
            </a:r>
            <a:r>
              <a:rPr lang="en-US" altLang="zh-CN">
                <a:solidFill>
                  <a:srgbClr val="FF0000"/>
                </a:solidFill>
              </a:rPr>
              <a:t>MDS</a:t>
            </a:r>
            <a:r>
              <a:rPr lang="zh-CN" altLang="en-US">
                <a:solidFill>
                  <a:srgbClr val="FF0000"/>
                </a:solidFill>
              </a:rPr>
              <a:t>）</a:t>
            </a:r>
            <a:r>
              <a:rPr lang="zh-CN" altLang="en-US"/>
              <a:t>。</a:t>
            </a:r>
          </a:p>
          <a:p>
            <a:endParaRPr lang="zh-CN" altLang="en-US"/>
          </a:p>
          <a:p>
            <a:r>
              <a:rPr lang="en-US" altLang="zh-CN"/>
              <a:t>RS</a:t>
            </a:r>
            <a:r>
              <a:rPr lang="zh-CN" altLang="en-US"/>
              <a:t>码的设计距离</a:t>
            </a:r>
            <a:r>
              <a:rPr lang="zh-CN" altLang="en-US">
                <a:sym typeface="Symbol" pitchFamily="18" charset="2"/>
              </a:rPr>
              <a:t></a:t>
            </a:r>
            <a:r>
              <a:rPr lang="zh-CN" altLang="en-US"/>
              <a:t>和实际距离</a:t>
            </a:r>
            <a:r>
              <a:rPr lang="en-US" altLang="zh-CN" i="1"/>
              <a:t>D</a:t>
            </a:r>
            <a:r>
              <a:rPr lang="zh-CN" altLang="en-US"/>
              <a:t>是一致的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7643813" cy="5184775"/>
          </a:xfrm>
        </p:spPr>
        <p:txBody>
          <a:bodyPr/>
          <a:lstStyle/>
          <a:p>
            <a:r>
              <a:rPr lang="zh-CN" altLang="en-US"/>
              <a:t>设码的符号取自</a:t>
            </a:r>
          </a:p>
          <a:p>
            <a:pPr>
              <a:buFont typeface="Wingdings" pitchFamily="2" charset="2"/>
              <a:buNone/>
            </a:pPr>
            <a:r>
              <a:rPr lang="zh-CN" altLang="en-US"/>
              <a:t>    </a:t>
            </a:r>
            <a:r>
              <a:rPr lang="en-US" altLang="zh-CN"/>
              <a:t>GF(</a:t>
            </a:r>
            <a:r>
              <a:rPr lang="en-US" altLang="zh-CN" i="1"/>
              <a:t>q</a:t>
            </a:r>
            <a:r>
              <a:rPr lang="en-US" altLang="zh-CN"/>
              <a:t>)= </a:t>
            </a:r>
            <a:r>
              <a:rPr lang="en-US" altLang="zh-CN" b="0"/>
              <a:t>GF(2</a:t>
            </a:r>
            <a:r>
              <a:rPr lang="en-US" altLang="zh-CN" b="0" baseline="30000"/>
              <a:t>3</a:t>
            </a:r>
            <a:r>
              <a:rPr lang="en-US" altLang="zh-CN" b="0"/>
              <a:t>)</a:t>
            </a:r>
            <a:r>
              <a:rPr lang="zh-CN" altLang="en-US"/>
              <a:t>中</a:t>
            </a:r>
          </a:p>
          <a:p>
            <a:pPr>
              <a:buFont typeface="Wingdings" pitchFamily="2" charset="2"/>
              <a:buNone/>
            </a:pPr>
            <a:r>
              <a:rPr lang="zh-CN" altLang="en-US"/>
              <a:t>    的元素， </a:t>
            </a:r>
            <a:r>
              <a:rPr lang="zh-CN" altLang="en-US">
                <a:sym typeface="Symbol" pitchFamily="18" charset="2"/>
              </a:rPr>
              <a:t></a:t>
            </a:r>
            <a:r>
              <a:rPr lang="en-US" altLang="en-US">
                <a:sym typeface="Symbol" pitchFamily="18" charset="2"/>
              </a:rPr>
              <a:t>∈</a:t>
            </a:r>
            <a:r>
              <a:rPr lang="zh-CN" altLang="en-US">
                <a:sym typeface="Symbol" pitchFamily="18" charset="2"/>
              </a:rPr>
              <a:t> </a:t>
            </a:r>
            <a:r>
              <a:rPr lang="en-US" altLang="zh-CN" b="0"/>
              <a:t>GF(2</a:t>
            </a:r>
            <a:r>
              <a:rPr lang="en-US" altLang="zh-CN" b="0" baseline="30000"/>
              <a:t>3</a:t>
            </a:r>
            <a:r>
              <a:rPr lang="en-US" altLang="zh-CN" b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altLang="zh-CN"/>
              <a:t>    </a:t>
            </a:r>
            <a:r>
              <a:rPr lang="zh-CN" altLang="en-US"/>
              <a:t>是本原域元素，</a:t>
            </a:r>
          </a:p>
          <a:p>
            <a:pPr>
              <a:buFont typeface="Wingdings" pitchFamily="2" charset="2"/>
              <a:buNone/>
            </a:pPr>
            <a:r>
              <a:rPr lang="zh-CN" altLang="en-US"/>
              <a:t>    它是</a:t>
            </a:r>
            <a:r>
              <a:rPr lang="en-US" altLang="zh-CN" i="1"/>
              <a:t>x</a:t>
            </a:r>
            <a:r>
              <a:rPr lang="en-US" altLang="zh-CN" b="0" baseline="30000"/>
              <a:t>3</a:t>
            </a:r>
            <a:r>
              <a:rPr lang="en-US" altLang="zh-CN"/>
              <a:t>+</a:t>
            </a:r>
            <a:r>
              <a:rPr lang="en-US" altLang="zh-CN" i="1"/>
              <a:t>x</a:t>
            </a:r>
            <a:r>
              <a:rPr lang="en-US" altLang="zh-CN"/>
              <a:t>+1</a:t>
            </a:r>
            <a:r>
              <a:rPr lang="zh-CN" altLang="en-US"/>
              <a:t>的根，</a:t>
            </a:r>
          </a:p>
          <a:p>
            <a:pPr>
              <a:buFont typeface="Wingdings" pitchFamily="2" charset="2"/>
              <a:buNone/>
            </a:pPr>
            <a:r>
              <a:rPr lang="zh-CN" altLang="en-US"/>
              <a:t>    构造</a:t>
            </a:r>
            <a:r>
              <a:rPr lang="en-US" altLang="zh-CN"/>
              <a:t>D=5</a:t>
            </a:r>
            <a:r>
              <a:rPr lang="zh-CN" altLang="en-US"/>
              <a:t>的</a:t>
            </a:r>
            <a:r>
              <a:rPr lang="en-US" altLang="zh-CN"/>
              <a:t>RS</a:t>
            </a:r>
            <a:r>
              <a:rPr lang="zh-CN" altLang="en-US"/>
              <a:t>码。</a:t>
            </a:r>
          </a:p>
          <a:p>
            <a:pPr>
              <a:buFont typeface="Wingdings" pitchFamily="2" charset="2"/>
              <a:buNone/>
            </a:pPr>
            <a:r>
              <a:rPr lang="zh-CN" altLang="en-US"/>
              <a:t>    </a:t>
            </a:r>
            <a:r>
              <a:rPr lang="en-US" altLang="zh-CN" b="0"/>
              <a:t>GF(2</a:t>
            </a:r>
            <a:r>
              <a:rPr lang="en-US" altLang="zh-CN" b="0" baseline="30000"/>
              <a:t>3</a:t>
            </a:r>
            <a:r>
              <a:rPr lang="en-US" altLang="zh-CN" b="0"/>
              <a:t>)</a:t>
            </a:r>
            <a:r>
              <a:rPr lang="zh-CN" altLang="en-US"/>
              <a:t>的元素见右图</a:t>
            </a:r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427538" y="1773238"/>
          <a:ext cx="3860800" cy="3887787"/>
        </p:xfrm>
        <a:graphic>
          <a:graphicData uri="http://schemas.openxmlformats.org/presentationml/2006/ole">
            <p:oleObj spid="_x0000_s47106" name="Equation" r:id="rId3" imgW="1803400" imgH="18161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60350"/>
            <a:ext cx="6335713" cy="685800"/>
          </a:xfrm>
        </p:spPr>
        <p:txBody>
          <a:bodyPr/>
          <a:lstStyle/>
          <a:p>
            <a:r>
              <a:rPr lang="en-US" altLang="zh-CN"/>
              <a:t>Example (Continued)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184775"/>
          </a:xfrm>
        </p:spPr>
        <p:txBody>
          <a:bodyPr/>
          <a:lstStyle/>
          <a:p>
            <a:r>
              <a:rPr lang="en-US" altLang="zh-CN"/>
              <a:t>D=5</a:t>
            </a:r>
            <a:r>
              <a:rPr lang="en-US" altLang="zh-CN">
                <a:sym typeface="Wingdings" pitchFamily="2" charset="2"/>
              </a:rPr>
              <a:t></a:t>
            </a:r>
            <a:r>
              <a:rPr lang="zh-CN" altLang="en-US">
                <a:sym typeface="Wingdings" pitchFamily="2" charset="2"/>
              </a:rPr>
              <a:t>以</a:t>
            </a:r>
            <a:r>
              <a:rPr lang="zh-CN" altLang="en-US">
                <a:sym typeface="Symbol" pitchFamily="18" charset="2"/>
              </a:rPr>
              <a:t></a:t>
            </a:r>
            <a:r>
              <a:rPr lang="en-US" altLang="zh-CN">
                <a:sym typeface="Symbol" pitchFamily="18" charset="2"/>
              </a:rPr>
              <a:t>, </a:t>
            </a:r>
            <a:r>
              <a:rPr lang="en-US" altLang="zh-CN" baseline="30000">
                <a:sym typeface="Symbol" pitchFamily="18" charset="2"/>
              </a:rPr>
              <a:t>2</a:t>
            </a:r>
            <a:r>
              <a:rPr lang="en-US" altLang="zh-CN">
                <a:sym typeface="Symbol" pitchFamily="18" charset="2"/>
              </a:rPr>
              <a:t> , </a:t>
            </a:r>
            <a:r>
              <a:rPr lang="en-US" altLang="zh-CN" baseline="30000">
                <a:sym typeface="Symbol" pitchFamily="18" charset="2"/>
              </a:rPr>
              <a:t>3</a:t>
            </a:r>
            <a:r>
              <a:rPr lang="en-US" altLang="zh-CN">
                <a:sym typeface="Symbol" pitchFamily="18" charset="2"/>
              </a:rPr>
              <a:t>, </a:t>
            </a:r>
            <a:r>
              <a:rPr lang="en-US" altLang="zh-CN" baseline="30000">
                <a:sym typeface="Symbol" pitchFamily="18" charset="2"/>
              </a:rPr>
              <a:t>4</a:t>
            </a:r>
            <a:r>
              <a:rPr lang="zh-CN" altLang="en-US"/>
              <a:t>为根，因此</a:t>
            </a:r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生成</a:t>
            </a:r>
            <a:r>
              <a:rPr lang="en-US" altLang="zh-CN" b="0"/>
              <a:t>GF(2</a:t>
            </a:r>
            <a:r>
              <a:rPr lang="en-US" altLang="zh-CN" b="0" baseline="30000"/>
              <a:t>3</a:t>
            </a:r>
            <a:r>
              <a:rPr lang="en-US" altLang="zh-CN" b="0"/>
              <a:t>)</a:t>
            </a:r>
            <a:r>
              <a:rPr lang="zh-CN" altLang="en-US"/>
              <a:t>上的八进制</a:t>
            </a:r>
            <a:r>
              <a:rPr lang="en-US" altLang="zh-CN"/>
              <a:t>[7, 3, 5]</a:t>
            </a:r>
            <a:r>
              <a:rPr lang="zh-CN" altLang="en-US"/>
              <a:t>本原</a:t>
            </a:r>
            <a:r>
              <a:rPr lang="en-US" altLang="zh-CN"/>
              <a:t>BCH</a:t>
            </a:r>
            <a:r>
              <a:rPr lang="zh-CN" altLang="en-US"/>
              <a:t>码，也就是</a:t>
            </a:r>
            <a:r>
              <a:rPr lang="en-US" altLang="zh-CN"/>
              <a:t>[7, 3, 5] RS</a:t>
            </a:r>
            <a:r>
              <a:rPr lang="zh-CN" altLang="en-US"/>
              <a:t>码。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1835150" y="1700213"/>
          <a:ext cx="4679950" cy="871537"/>
        </p:xfrm>
        <a:graphic>
          <a:graphicData uri="http://schemas.openxmlformats.org/presentationml/2006/ole">
            <p:oleObj spid="_x0000_s48130" name="Equation" r:id="rId3" imgW="2095500" imgH="393700" progId="Equation.DSMT4">
              <p:embed/>
            </p:oleObj>
          </a:graphicData>
        </a:graphic>
      </p:graphicFrame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2124075" y="3789363"/>
          <a:ext cx="4608513" cy="2033587"/>
        </p:xfrm>
        <a:graphic>
          <a:graphicData uri="http://schemas.openxmlformats.org/presentationml/2006/ole">
            <p:oleObj spid="_x0000_s48131" name="Equation" r:id="rId4" imgW="1879600" imgH="825500" progId="Equation.DSMT4">
              <p:embed/>
            </p:oleObj>
          </a:graphicData>
        </a:graphic>
      </p:graphicFrame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>
                <a:latin typeface="Times New Roman" pitchFamily="18" charset="0"/>
              </a:rPr>
              <a:t>循 环 码 （</a:t>
            </a:r>
            <a:r>
              <a:rPr lang="en-US" altLang="zh-CN">
                <a:latin typeface="Times New Roman" pitchFamily="18" charset="0"/>
              </a:rPr>
              <a:t>IV</a:t>
            </a:r>
            <a:r>
              <a:rPr lang="zh-CN" altLang="en-US">
                <a:latin typeface="Times New Roman" pitchFamily="18" charset="0"/>
              </a:rPr>
              <a:t>）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内容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73225"/>
            <a:ext cx="7726363" cy="4348163"/>
          </a:xfrm>
        </p:spPr>
        <p:txBody>
          <a:bodyPr/>
          <a:lstStyle/>
          <a:p>
            <a:r>
              <a:rPr lang="zh-CN" altLang="en-US"/>
              <a:t>一般译码原理</a:t>
            </a:r>
          </a:p>
          <a:p>
            <a:endParaRPr lang="zh-CN" altLang="en-US"/>
          </a:p>
          <a:p>
            <a:r>
              <a:rPr lang="zh-CN" altLang="en-US"/>
              <a:t>捕错译码</a:t>
            </a:r>
          </a:p>
          <a:p>
            <a:endParaRPr lang="zh-CN" altLang="en-US"/>
          </a:p>
          <a:p>
            <a:r>
              <a:rPr lang="zh-CN" altLang="en-US"/>
              <a:t>大数逻辑译码</a:t>
            </a:r>
          </a:p>
          <a:p>
            <a:endParaRPr lang="zh-CN" altLang="en-US"/>
          </a:p>
          <a:p>
            <a:r>
              <a:rPr lang="zh-CN" altLang="en-US"/>
              <a:t>仿真流程及</a:t>
            </a:r>
            <a:r>
              <a:rPr lang="en-US" altLang="zh-CN"/>
              <a:t>Gaussian</a:t>
            </a:r>
            <a:r>
              <a:rPr lang="zh-CN" altLang="en-US"/>
              <a:t>噪声的产生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一般译码原理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基本思想与线性分组码类似</a:t>
            </a:r>
          </a:p>
          <a:p>
            <a:pPr lvl="1"/>
            <a:endParaRPr lang="zh-CN" altLang="en-US" b="1"/>
          </a:p>
          <a:p>
            <a:pPr lvl="1"/>
            <a:r>
              <a:rPr lang="en-US" altLang="zh-CN" b="1"/>
              <a:t>1</a:t>
            </a:r>
            <a:r>
              <a:rPr lang="zh-CN" altLang="en-US" b="1"/>
              <a:t>、根据接收序列</a:t>
            </a:r>
            <a:r>
              <a:rPr lang="en-US" altLang="zh-CN" b="1" i="1"/>
              <a:t>R</a:t>
            </a:r>
            <a:r>
              <a:rPr lang="zh-CN" altLang="en-US" b="1"/>
              <a:t>计算伴随式</a:t>
            </a:r>
            <a:r>
              <a:rPr lang="en-US" altLang="zh-CN" b="1" i="1"/>
              <a:t>S=RH</a:t>
            </a:r>
            <a:r>
              <a:rPr lang="en-US" altLang="zh-CN" b="1" i="1" baseline="30000"/>
              <a:t>T  </a:t>
            </a:r>
            <a:r>
              <a:rPr lang="en-US" altLang="zh-CN" b="1"/>
              <a:t>(</a:t>
            </a:r>
            <a:r>
              <a:rPr lang="en-US" altLang="zh-CN" b="1" i="1"/>
              <a:t>n-k</a:t>
            </a:r>
            <a:r>
              <a:rPr lang="zh-CN" altLang="en-US" b="1"/>
              <a:t>维向量</a:t>
            </a:r>
            <a:r>
              <a:rPr lang="en-US" altLang="zh-CN" b="1"/>
              <a:t>)</a:t>
            </a:r>
          </a:p>
          <a:p>
            <a:pPr lvl="1"/>
            <a:endParaRPr lang="en-US" altLang="zh-CN" b="1"/>
          </a:p>
          <a:p>
            <a:pPr lvl="1"/>
            <a:r>
              <a:rPr lang="en-US" altLang="zh-CN" b="1"/>
              <a:t>2</a:t>
            </a:r>
            <a:r>
              <a:rPr lang="zh-CN" altLang="en-US" b="1"/>
              <a:t>、根据伴随式</a:t>
            </a:r>
            <a:r>
              <a:rPr lang="en-US" altLang="zh-CN" b="1" i="1"/>
              <a:t>S</a:t>
            </a:r>
            <a:r>
              <a:rPr lang="zh-CN" altLang="en-US" b="1"/>
              <a:t>寻找错误图样</a:t>
            </a:r>
            <a:r>
              <a:rPr lang="en-US" altLang="zh-CN" b="1" i="1"/>
              <a:t>E</a:t>
            </a:r>
          </a:p>
          <a:p>
            <a:pPr lvl="1"/>
            <a:endParaRPr lang="en-US" altLang="zh-CN" b="1" i="1"/>
          </a:p>
          <a:p>
            <a:pPr lvl="1"/>
            <a:r>
              <a:rPr lang="en-US" altLang="zh-CN" b="1"/>
              <a:t>3</a:t>
            </a:r>
            <a:r>
              <a:rPr lang="zh-CN" altLang="en-US" b="1"/>
              <a:t>、根据错误图样</a:t>
            </a:r>
            <a:r>
              <a:rPr lang="en-US" altLang="zh-CN" b="1" i="1"/>
              <a:t>E</a:t>
            </a:r>
            <a:r>
              <a:rPr lang="zh-CN" altLang="en-US" b="1"/>
              <a:t>估计码向量</a:t>
            </a:r>
            <a:r>
              <a:rPr lang="en-US" altLang="zh-CN" b="1" i="1"/>
              <a:t>C</a:t>
            </a:r>
            <a:r>
              <a:rPr lang="en-US" altLang="zh-CN" b="1"/>
              <a:t>’=</a:t>
            </a:r>
            <a:r>
              <a:rPr lang="en-US" altLang="zh-CN" b="1" i="1"/>
              <a:t>R-E</a:t>
            </a:r>
            <a:r>
              <a:rPr lang="zh-CN" altLang="en-US" b="1"/>
              <a:t>，进而估计信息序列（系统码、非系统码）</a:t>
            </a:r>
            <a:endParaRPr lang="zh-CN" altLang="en-US" b="1" i="1"/>
          </a:p>
          <a:p>
            <a:endParaRPr lang="zh-CN" altLang="en-US" b="0">
              <a:solidFill>
                <a:schemeClr val="tx1"/>
              </a:solidFill>
            </a:endParaRPr>
          </a:p>
          <a:p>
            <a:endParaRPr lang="en-US" altLang="zh-CN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335713" cy="685800"/>
          </a:xfrm>
        </p:spPr>
        <p:txBody>
          <a:bodyPr/>
          <a:lstStyle/>
          <a:p>
            <a:r>
              <a:rPr lang="zh-CN" altLang="en-US"/>
              <a:t>伴随式计算的多项式表示</a:t>
            </a:r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900113" y="2924175"/>
          <a:ext cx="6624637" cy="722313"/>
        </p:xfrm>
        <a:graphic>
          <a:graphicData uri="http://schemas.openxmlformats.org/presentationml/2006/ole">
            <p:oleObj spid="_x0000_s49154" name="公式" r:id="rId3" imgW="2095200" imgH="228600" progId="Equation.3">
              <p:embed/>
            </p:oleObj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971550" y="1339850"/>
          <a:ext cx="6280150" cy="665163"/>
        </p:xfrm>
        <a:graphic>
          <a:graphicData uri="http://schemas.openxmlformats.org/presentationml/2006/ole">
            <p:oleObj spid="_x0000_s49155" name="公式" r:id="rId4" imgW="2158920" imgH="228600" progId="Equation.3">
              <p:embed/>
            </p:oleObj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900113" y="2205038"/>
          <a:ext cx="6280150" cy="665162"/>
        </p:xfrm>
        <a:graphic>
          <a:graphicData uri="http://schemas.openxmlformats.org/presentationml/2006/ole">
            <p:oleObj spid="_x0000_s49156" name="公式" r:id="rId5" imgW="2158920" imgH="228600" progId="Equation.3">
              <p:embed/>
            </p:oleObj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900113" y="3789363"/>
          <a:ext cx="7424737" cy="665162"/>
        </p:xfrm>
        <a:graphic>
          <a:graphicData uri="http://schemas.openxmlformats.org/presentationml/2006/ole">
            <p:oleObj spid="_x0000_s49157" name="公式" r:id="rId6" imgW="2552400" imgH="228600" progId="Equation.3">
              <p:embed/>
            </p:oleObj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900113" y="5157788"/>
          <a:ext cx="7632700" cy="896937"/>
        </p:xfrm>
        <a:graphic>
          <a:graphicData uri="http://schemas.openxmlformats.org/presentationml/2006/ole">
            <p:oleObj spid="_x0000_s49158" name="公式" r:id="rId7" imgW="2920680" imgH="342720" progId="Equation.3">
              <p:embed/>
            </p:oleObj>
          </a:graphicData>
        </a:graphic>
      </p:graphicFrame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611188" y="4724400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</a:rPr>
              <a:t>系统码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4" name="Object 2"/>
          <p:cNvGraphicFramePr>
            <a:graphicFrameLocks noChangeAspect="1"/>
          </p:cNvGraphicFramePr>
          <p:nvPr>
            <p:ph idx="1"/>
          </p:nvPr>
        </p:nvGraphicFramePr>
        <p:xfrm>
          <a:off x="1331913" y="1089025"/>
          <a:ext cx="6096000" cy="2062163"/>
        </p:xfrm>
        <a:graphic>
          <a:graphicData uri="http://schemas.openxmlformats.org/presentationml/2006/ole">
            <p:oleObj spid="_x0000_s50178" name="公式" r:id="rId3" imgW="2514600" imgH="850680" progId="Equation.3">
              <p:embed/>
            </p:oleObj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161925" y="3429000"/>
          <a:ext cx="8621713" cy="1800225"/>
        </p:xfrm>
        <a:graphic>
          <a:graphicData uri="http://schemas.openxmlformats.org/presentationml/2006/ole">
            <p:oleObj spid="_x0000_s50179" name="公式" r:id="rId4" imgW="3873240" imgH="850680" progId="Equation.3">
              <p:embed/>
            </p:oleObj>
          </a:graphicData>
        </a:graphic>
      </p:graphicFrame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4356100" y="2565400"/>
            <a:ext cx="360363" cy="693738"/>
          </a:xfrm>
          <a:prstGeom prst="downArrow">
            <a:avLst>
              <a:gd name="adj1" fmla="val 50000"/>
              <a:gd name="adj2" fmla="val 481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22800" y="3319463"/>
            <a:ext cx="4413250" cy="2792412"/>
            <a:chOff x="2852" y="2091"/>
            <a:chExt cx="2780" cy="1759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52" y="2091"/>
              <a:ext cx="2780" cy="1361"/>
              <a:chOff x="2850" y="2103"/>
              <a:chExt cx="2780" cy="1361"/>
            </a:xfrm>
          </p:grpSpPr>
          <p:sp>
            <p:nvSpPr>
              <p:cNvPr id="74759" name="Line 7"/>
              <p:cNvSpPr>
                <a:spLocks noChangeShapeType="1"/>
              </p:cNvSpPr>
              <p:nvPr/>
            </p:nvSpPr>
            <p:spPr bwMode="auto">
              <a:xfrm>
                <a:off x="2850" y="2103"/>
                <a:ext cx="2761" cy="0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0" name="Line 8"/>
              <p:cNvSpPr>
                <a:spLocks noChangeShapeType="1"/>
              </p:cNvSpPr>
              <p:nvPr/>
            </p:nvSpPr>
            <p:spPr bwMode="auto">
              <a:xfrm>
                <a:off x="2852" y="2103"/>
                <a:ext cx="0" cy="1361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1" name="Line 9"/>
              <p:cNvSpPr>
                <a:spLocks noChangeShapeType="1"/>
              </p:cNvSpPr>
              <p:nvPr/>
            </p:nvSpPr>
            <p:spPr bwMode="auto">
              <a:xfrm flipV="1">
                <a:off x="2852" y="3454"/>
                <a:ext cx="2778" cy="0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2" name="Line 10"/>
              <p:cNvSpPr>
                <a:spLocks noChangeShapeType="1"/>
              </p:cNvSpPr>
              <p:nvPr/>
            </p:nvSpPr>
            <p:spPr bwMode="auto">
              <a:xfrm>
                <a:off x="5630" y="2103"/>
                <a:ext cx="0" cy="1304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4763" name="Text Box 11"/>
            <p:cNvSpPr txBox="1">
              <a:spLocks noChangeArrowheads="1"/>
            </p:cNvSpPr>
            <p:nvPr/>
          </p:nvSpPr>
          <p:spPr bwMode="auto">
            <a:xfrm>
              <a:off x="3305" y="3562"/>
              <a:ext cx="2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>
                  <a:solidFill>
                    <a:schemeClr val="accent2"/>
                  </a:solidFill>
                  <a:latin typeface="Times New Roman" pitchFamily="18" charset="0"/>
                </a:rPr>
                <a:t>S </a:t>
              </a:r>
              <a:r>
                <a:rPr lang="zh-CN" altLang="en-US">
                  <a:solidFill>
                    <a:schemeClr val="accent2"/>
                  </a:solidFill>
                  <a:latin typeface="Times New Roman" pitchFamily="18" charset="0"/>
                </a:rPr>
                <a:t>如何用多项式表示？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92075" y="3357563"/>
            <a:ext cx="4335463" cy="2797175"/>
            <a:chOff x="36" y="2103"/>
            <a:chExt cx="2731" cy="1762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36" y="2103"/>
              <a:ext cx="2731" cy="1361"/>
              <a:chOff x="2850" y="2103"/>
              <a:chExt cx="2780" cy="1361"/>
            </a:xfrm>
          </p:grpSpPr>
          <p:sp>
            <p:nvSpPr>
              <p:cNvPr id="74766" name="Line 14"/>
              <p:cNvSpPr>
                <a:spLocks noChangeShapeType="1"/>
              </p:cNvSpPr>
              <p:nvPr/>
            </p:nvSpPr>
            <p:spPr bwMode="auto">
              <a:xfrm>
                <a:off x="2850" y="2103"/>
                <a:ext cx="2761" cy="0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7" name="Line 15"/>
              <p:cNvSpPr>
                <a:spLocks noChangeShapeType="1"/>
              </p:cNvSpPr>
              <p:nvPr/>
            </p:nvSpPr>
            <p:spPr bwMode="auto">
              <a:xfrm>
                <a:off x="2852" y="2103"/>
                <a:ext cx="0" cy="1361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8" name="Line 16"/>
              <p:cNvSpPr>
                <a:spLocks noChangeShapeType="1"/>
              </p:cNvSpPr>
              <p:nvPr/>
            </p:nvSpPr>
            <p:spPr bwMode="auto">
              <a:xfrm flipV="1">
                <a:off x="2852" y="3454"/>
                <a:ext cx="2778" cy="0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9" name="Line 17"/>
              <p:cNvSpPr>
                <a:spLocks noChangeShapeType="1"/>
              </p:cNvSpPr>
              <p:nvPr/>
            </p:nvSpPr>
            <p:spPr bwMode="auto">
              <a:xfrm>
                <a:off x="5630" y="2103"/>
                <a:ext cx="0" cy="1304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4770" name="Text Box 18"/>
            <p:cNvSpPr txBox="1">
              <a:spLocks noChangeArrowheads="1"/>
            </p:cNvSpPr>
            <p:nvPr/>
          </p:nvSpPr>
          <p:spPr bwMode="auto">
            <a:xfrm>
              <a:off x="1179" y="357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>
                  <a:solidFill>
                    <a:schemeClr val="accent2"/>
                  </a:solidFill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74771" name="Rectangle 19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335713" cy="685800"/>
          </a:xfrm>
          <a:noFill/>
          <a:ln/>
        </p:spPr>
        <p:txBody>
          <a:bodyPr/>
          <a:lstStyle/>
          <a:p>
            <a:r>
              <a:rPr lang="zh-CN" altLang="en-US"/>
              <a:t>伴随式计算的多项式表示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3225"/>
            <a:ext cx="7772400" cy="2979738"/>
          </a:xfrm>
        </p:spPr>
        <p:txBody>
          <a:bodyPr/>
          <a:lstStyle/>
          <a:p>
            <a:r>
              <a:rPr lang="zh-CN" altLang="en-US">
                <a:solidFill>
                  <a:srgbClr val="990000"/>
                </a:solidFill>
                <a:latin typeface="Times New Roman" pitchFamily="18" charset="0"/>
              </a:rPr>
              <a:t>问题一转化为</a:t>
            </a:r>
            <a:br>
              <a:rPr lang="zh-CN" altLang="en-US">
                <a:solidFill>
                  <a:srgbClr val="990000"/>
                </a:solidFill>
                <a:latin typeface="Times New Roman" pitchFamily="18" charset="0"/>
              </a:rPr>
            </a:br>
            <a:r>
              <a:rPr lang="zh-CN" altLang="en-US">
                <a:solidFill>
                  <a:srgbClr val="990000"/>
                </a:solidFill>
                <a:latin typeface="Times New Roman" pitchFamily="18" charset="0"/>
              </a:rPr>
              <a:t/>
            </a:r>
            <a:br>
              <a:rPr lang="zh-CN" altLang="en-US">
                <a:solidFill>
                  <a:srgbClr val="990000"/>
                </a:solidFill>
                <a:latin typeface="Times New Roman" pitchFamily="18" charset="0"/>
              </a:rPr>
            </a:br>
            <a:r>
              <a:rPr lang="zh-CN" altLang="en-US">
                <a:solidFill>
                  <a:schemeClr val="accent2"/>
                </a:solidFill>
                <a:latin typeface="Times New Roman" pitchFamily="18" charset="0"/>
              </a:rPr>
              <a:t>如何从模多项式</a:t>
            </a:r>
            <a:r>
              <a:rPr lang="en-US" altLang="zh-CN" i="1">
                <a:solidFill>
                  <a:schemeClr val="accent2"/>
                </a:solidFill>
                <a:latin typeface="Times New Roman" pitchFamily="18" charset="0"/>
              </a:rPr>
              <a:t>x</a:t>
            </a:r>
            <a:r>
              <a:rPr lang="en-US" altLang="zh-CN" i="1" baseline="3000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altLang="zh-CN">
                <a:solidFill>
                  <a:schemeClr val="accent2"/>
                </a:solidFill>
                <a:latin typeface="Times New Roman" pitchFamily="18" charset="0"/>
              </a:rPr>
              <a:t>-1</a:t>
            </a:r>
            <a:r>
              <a:rPr lang="zh-CN" altLang="en-US">
                <a:solidFill>
                  <a:schemeClr val="accent2"/>
                </a:solidFill>
                <a:latin typeface="Times New Roman" pitchFamily="18" charset="0"/>
              </a:rPr>
              <a:t>的剩余类结合代数中寻找循环子空间？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404813"/>
            <a:ext cx="6335713" cy="685800"/>
          </a:xfrm>
        </p:spPr>
        <p:txBody>
          <a:bodyPr/>
          <a:lstStyle/>
          <a:p>
            <a:r>
              <a:rPr lang="zh-CN" altLang="en-US"/>
              <a:t>循环码伴随式的除法电路实现</a:t>
            </a:r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>
            <p:ph idx="1"/>
          </p:nvPr>
        </p:nvGraphicFramePr>
        <p:xfrm>
          <a:off x="2051050" y="2205038"/>
          <a:ext cx="5183188" cy="1322387"/>
        </p:xfrm>
        <a:graphic>
          <a:graphicData uri="http://schemas.openxmlformats.org/presentationml/2006/ole">
            <p:oleObj spid="_x0000_s51202" name="Equation" r:id="rId3" imgW="1942920" imgH="495000" progId="Equation.DSMT4">
              <p:embed/>
            </p:oleObj>
          </a:graphicData>
        </a:graphic>
      </p:graphicFrame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900113" y="3749675"/>
            <a:ext cx="5699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由此可知：循环码的检错电路易于实现。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755650" y="4365625"/>
            <a:ext cx="3455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</a:rPr>
              <a:t>就是一个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g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CN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zh-CN" altLang="en-US">
                <a:solidFill>
                  <a:srgbClr val="0000FF"/>
                </a:solidFill>
              </a:rPr>
              <a:t>除法电路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684213" y="4941888"/>
            <a:ext cx="69834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Times New Roman" pitchFamily="18" charset="0"/>
              </a:rPr>
              <a:t> </a:t>
            </a:r>
            <a:r>
              <a:rPr lang="zh-CN" altLang="en-US">
                <a:latin typeface="Times New Roman" pitchFamily="18" charset="0"/>
              </a:rPr>
              <a:t>若</a:t>
            </a:r>
            <a:r>
              <a:rPr lang="en-US" altLang="zh-CN">
                <a:latin typeface="Times New Roman" pitchFamily="18" charset="0"/>
              </a:rPr>
              <a:t>deg(</a:t>
            </a:r>
            <a:r>
              <a:rPr lang="en-US" altLang="zh-CN" i="1">
                <a:latin typeface="Times New Roman" pitchFamily="18" charset="0"/>
              </a:rPr>
              <a:t>E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)) &lt; deg(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))</a:t>
            </a:r>
            <a:r>
              <a:rPr lang="zh-CN" altLang="en-US">
                <a:latin typeface="Times New Roman" pitchFamily="18" charset="0"/>
              </a:rPr>
              <a:t>，则</a:t>
            </a:r>
            <a:r>
              <a:rPr lang="en-US" altLang="zh-CN" i="1">
                <a:latin typeface="Times New Roman" pitchFamily="18" charset="0"/>
              </a:rPr>
              <a:t>S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 = </a:t>
            </a:r>
            <a:r>
              <a:rPr lang="en-US" altLang="zh-CN" i="1">
                <a:latin typeface="Times New Roman" pitchFamily="18" charset="0"/>
              </a:rPr>
              <a:t>E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 != 0 (mod 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)) </a:t>
            </a:r>
            <a:r>
              <a:rPr lang="en-US" altLang="zh-CN">
                <a:latin typeface="Times New Roman" pitchFamily="18" charset="0"/>
                <a:sym typeface="Wingdings" pitchFamily="2" charset="2"/>
              </a:rPr>
              <a:t> </a:t>
            </a:r>
            <a:r>
              <a:rPr lang="zh-CN" altLang="en-US">
                <a:latin typeface="Times New Roman" pitchFamily="18" charset="0"/>
                <a:sym typeface="Wingdings" pitchFamily="2" charset="2"/>
              </a:rPr>
              <a:t>能检测长度小于等于</a:t>
            </a:r>
            <a:r>
              <a:rPr lang="en-US" altLang="zh-CN" i="1">
                <a:latin typeface="Times New Roman" pitchFamily="18" charset="0"/>
                <a:sym typeface="Wingdings" pitchFamily="2" charset="2"/>
              </a:rPr>
              <a:t>n-k</a:t>
            </a:r>
            <a:r>
              <a:rPr lang="zh-CN" altLang="en-US">
                <a:latin typeface="Times New Roman" pitchFamily="18" charset="0"/>
                <a:sym typeface="Wingdings" pitchFamily="2" charset="2"/>
              </a:rPr>
              <a:t>的突发错误</a:t>
            </a:r>
            <a:endParaRPr lang="zh-CN" alt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Line 2"/>
          <p:cNvSpPr>
            <a:spLocks noChangeShapeType="1"/>
          </p:cNvSpPr>
          <p:nvPr/>
        </p:nvSpPr>
        <p:spPr bwMode="auto">
          <a:xfrm>
            <a:off x="4114800" y="4241800"/>
            <a:ext cx="6302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6803" name="Line 3"/>
          <p:cNvSpPr>
            <a:spLocks noChangeShapeType="1"/>
          </p:cNvSpPr>
          <p:nvPr/>
        </p:nvSpPr>
        <p:spPr bwMode="auto">
          <a:xfrm flipV="1">
            <a:off x="7653338" y="4429125"/>
            <a:ext cx="0" cy="684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166688" y="5126038"/>
            <a:ext cx="450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07950" y="4656138"/>
            <a:ext cx="1168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zh-CN" altLang="en-US" b="0">
                <a:latin typeface="Times New Roman" pitchFamily="18" charset="0"/>
              </a:rPr>
              <a:t>输入</a:t>
            </a:r>
            <a:r>
              <a:rPr lang="en-US" altLang="zh-CN" b="0" i="1">
                <a:latin typeface="Times New Roman" pitchFamily="18" charset="0"/>
              </a:rPr>
              <a:t>m</a:t>
            </a:r>
            <a:r>
              <a:rPr lang="en-US" altLang="zh-CN" b="0">
                <a:latin typeface="Times New Roman" pitchFamily="18" charset="0"/>
              </a:rPr>
              <a:t>(</a:t>
            </a:r>
            <a:r>
              <a:rPr lang="en-US" altLang="zh-CN" b="0" i="1">
                <a:latin typeface="Times New Roman" pitchFamily="18" charset="0"/>
              </a:rPr>
              <a:t>x</a:t>
            </a:r>
            <a:r>
              <a:rPr lang="en-US" altLang="zh-CN" b="0">
                <a:latin typeface="Times New Roman" pitchFamily="18" charset="0"/>
              </a:rPr>
              <a:t>)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107950" y="5195888"/>
            <a:ext cx="18827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CN" sz="2800" b="0" i="1">
                <a:latin typeface="Times New Roman" pitchFamily="18" charset="0"/>
              </a:rPr>
              <a:t>m</a:t>
            </a:r>
            <a:r>
              <a:rPr lang="en-US" altLang="zh-CN" sz="2800" b="0" baseline="-25000">
                <a:latin typeface="Times New Roman" pitchFamily="18" charset="0"/>
              </a:rPr>
              <a:t>0</a:t>
            </a:r>
            <a:r>
              <a:rPr lang="en-US" altLang="zh-CN" sz="2800" b="0">
                <a:latin typeface="Times New Roman" pitchFamily="18" charset="0"/>
              </a:rPr>
              <a:t>,</a:t>
            </a:r>
            <a:r>
              <a:rPr lang="en-US" altLang="zh-CN" sz="2800" b="0" i="1">
                <a:latin typeface="Times New Roman" pitchFamily="18" charset="0"/>
              </a:rPr>
              <a:t>m</a:t>
            </a:r>
            <a:r>
              <a:rPr lang="en-US" altLang="zh-CN" sz="2800" b="0" baseline="-25000">
                <a:latin typeface="Times New Roman" pitchFamily="18" charset="0"/>
              </a:rPr>
              <a:t>1</a:t>
            </a:r>
            <a:r>
              <a:rPr lang="en-US" altLang="zh-CN" sz="2800" b="0">
                <a:latin typeface="Times New Roman" pitchFamily="18" charset="0"/>
              </a:rPr>
              <a:t>,</a:t>
            </a:r>
            <a:r>
              <a:rPr lang="en-US" altLang="zh-CN" sz="2800" b="0">
                <a:latin typeface="Arial"/>
              </a:rPr>
              <a:t>…</a:t>
            </a:r>
            <a:r>
              <a:rPr lang="en-US" altLang="zh-CN" sz="2800" b="0" i="1">
                <a:latin typeface="Times New Roman" pitchFamily="18" charset="0"/>
              </a:rPr>
              <a:t>m</a:t>
            </a:r>
            <a:r>
              <a:rPr lang="en-US" altLang="zh-CN" sz="2800" b="0" i="1" baseline="-25000">
                <a:latin typeface="Times New Roman" pitchFamily="18" charset="0"/>
              </a:rPr>
              <a:t>L-</a:t>
            </a:r>
            <a:r>
              <a:rPr lang="en-US" altLang="zh-CN" sz="28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1189038" y="3925888"/>
            <a:ext cx="5397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 flipV="1">
            <a:off x="1728788" y="4195763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9"/>
          <p:cNvGrpSpPr>
            <a:grpSpLocks noChangeAspect="1"/>
          </p:cNvGrpSpPr>
          <p:nvPr/>
        </p:nvGrpSpPr>
        <p:grpSpPr bwMode="auto">
          <a:xfrm>
            <a:off x="1998663" y="3987800"/>
            <a:ext cx="406400" cy="406400"/>
            <a:chOff x="2568" y="3577"/>
            <a:chExt cx="595" cy="596"/>
          </a:xfrm>
        </p:grpSpPr>
        <p:sp>
          <p:nvSpPr>
            <p:cNvPr id="76810" name="Oval 10"/>
            <p:cNvSpPr>
              <a:spLocks noChangeAspect="1" noChangeArrowheads="1"/>
            </p:cNvSpPr>
            <p:nvPr/>
          </p:nvSpPr>
          <p:spPr bwMode="auto">
            <a:xfrm>
              <a:off x="2568" y="3577"/>
              <a:ext cx="576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811" name="Line 11"/>
            <p:cNvSpPr>
              <a:spLocks noChangeAspect="1" noChangeShapeType="1"/>
            </p:cNvSpPr>
            <p:nvPr/>
          </p:nvSpPr>
          <p:spPr bwMode="auto">
            <a:xfrm>
              <a:off x="2568" y="3889"/>
              <a:ext cx="5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812" name="Line 12"/>
            <p:cNvSpPr>
              <a:spLocks noChangeAspect="1" noChangeShapeType="1"/>
            </p:cNvSpPr>
            <p:nvPr/>
          </p:nvSpPr>
          <p:spPr bwMode="auto">
            <a:xfrm>
              <a:off x="2852" y="3577"/>
              <a:ext cx="0" cy="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6813" name="Line 13"/>
          <p:cNvSpPr>
            <a:spLocks noChangeShapeType="1"/>
          </p:cNvSpPr>
          <p:nvPr/>
        </p:nvSpPr>
        <p:spPr bwMode="auto">
          <a:xfrm>
            <a:off x="2403475" y="4195763"/>
            <a:ext cx="225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628900" y="3971925"/>
            <a:ext cx="1439863" cy="539750"/>
            <a:chOff x="839" y="3067"/>
            <a:chExt cx="907" cy="340"/>
          </a:xfrm>
        </p:grpSpPr>
        <p:sp>
          <p:nvSpPr>
            <p:cNvPr id="76815" name="Rectangle 15"/>
            <p:cNvSpPr>
              <a:spLocks noChangeArrowheads="1"/>
            </p:cNvSpPr>
            <p:nvPr/>
          </p:nvSpPr>
          <p:spPr bwMode="auto">
            <a:xfrm>
              <a:off x="839" y="3067"/>
              <a:ext cx="340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816" name="Line 16"/>
            <p:cNvSpPr>
              <a:spLocks noChangeShapeType="1"/>
            </p:cNvSpPr>
            <p:nvPr/>
          </p:nvSpPr>
          <p:spPr bwMode="auto">
            <a:xfrm flipV="1">
              <a:off x="1179" y="3237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" name="Group 17"/>
            <p:cNvGrpSpPr>
              <a:grpSpLocks noChangeAspect="1"/>
            </p:cNvGrpSpPr>
            <p:nvPr/>
          </p:nvGrpSpPr>
          <p:grpSpPr bwMode="auto">
            <a:xfrm>
              <a:off x="1349" y="3106"/>
              <a:ext cx="256" cy="256"/>
              <a:chOff x="2568" y="3577"/>
              <a:chExt cx="595" cy="596"/>
            </a:xfrm>
          </p:grpSpPr>
          <p:sp>
            <p:nvSpPr>
              <p:cNvPr id="76818" name="Oval 18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6819" name="Line 19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6820" name="Line 20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6821" name="Line 21"/>
            <p:cNvSpPr>
              <a:spLocks noChangeShapeType="1"/>
            </p:cNvSpPr>
            <p:nvPr/>
          </p:nvSpPr>
          <p:spPr bwMode="auto">
            <a:xfrm>
              <a:off x="1604" y="3237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194300" y="3987800"/>
            <a:ext cx="1439863" cy="539750"/>
            <a:chOff x="839" y="3067"/>
            <a:chExt cx="907" cy="340"/>
          </a:xfrm>
        </p:grpSpPr>
        <p:sp>
          <p:nvSpPr>
            <p:cNvPr id="76823" name="Rectangle 23"/>
            <p:cNvSpPr>
              <a:spLocks noChangeArrowheads="1"/>
            </p:cNvSpPr>
            <p:nvPr/>
          </p:nvSpPr>
          <p:spPr bwMode="auto">
            <a:xfrm>
              <a:off x="839" y="3067"/>
              <a:ext cx="340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824" name="Line 24"/>
            <p:cNvSpPr>
              <a:spLocks noChangeShapeType="1"/>
            </p:cNvSpPr>
            <p:nvPr/>
          </p:nvSpPr>
          <p:spPr bwMode="auto">
            <a:xfrm flipV="1">
              <a:off x="1179" y="3237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" name="Group 25"/>
            <p:cNvGrpSpPr>
              <a:grpSpLocks noChangeAspect="1"/>
            </p:cNvGrpSpPr>
            <p:nvPr/>
          </p:nvGrpSpPr>
          <p:grpSpPr bwMode="auto">
            <a:xfrm>
              <a:off x="1349" y="3106"/>
              <a:ext cx="256" cy="256"/>
              <a:chOff x="2568" y="3577"/>
              <a:chExt cx="595" cy="596"/>
            </a:xfrm>
          </p:grpSpPr>
          <p:sp>
            <p:nvSpPr>
              <p:cNvPr id="76826" name="Oval 26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6827" name="Line 27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6828" name="Line 28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6829" name="Line 29"/>
            <p:cNvSpPr>
              <a:spLocks noChangeShapeType="1"/>
            </p:cNvSpPr>
            <p:nvPr/>
          </p:nvSpPr>
          <p:spPr bwMode="auto">
            <a:xfrm>
              <a:off x="1604" y="3237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6830" name="Rectangle 30"/>
          <p:cNvSpPr>
            <a:spLocks noChangeArrowheads="1"/>
          </p:cNvSpPr>
          <p:nvPr/>
        </p:nvSpPr>
        <p:spPr bwMode="auto">
          <a:xfrm>
            <a:off x="6634163" y="4002088"/>
            <a:ext cx="5397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831" name="Line 31"/>
          <p:cNvSpPr>
            <a:spLocks noChangeShapeType="1"/>
          </p:cNvSpPr>
          <p:nvPr/>
        </p:nvSpPr>
        <p:spPr bwMode="auto">
          <a:xfrm flipV="1">
            <a:off x="7173913" y="4271963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7" name="Group 32"/>
          <p:cNvGrpSpPr>
            <a:grpSpLocks noChangeAspect="1"/>
          </p:cNvGrpSpPr>
          <p:nvPr/>
        </p:nvGrpSpPr>
        <p:grpSpPr bwMode="auto">
          <a:xfrm>
            <a:off x="7443788" y="4064000"/>
            <a:ext cx="406400" cy="406400"/>
            <a:chOff x="2568" y="3577"/>
            <a:chExt cx="595" cy="596"/>
          </a:xfrm>
        </p:grpSpPr>
        <p:sp>
          <p:nvSpPr>
            <p:cNvPr id="76833" name="Oval 33"/>
            <p:cNvSpPr>
              <a:spLocks noChangeAspect="1" noChangeArrowheads="1"/>
            </p:cNvSpPr>
            <p:nvPr/>
          </p:nvSpPr>
          <p:spPr bwMode="auto">
            <a:xfrm>
              <a:off x="2568" y="3577"/>
              <a:ext cx="576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834" name="Line 34"/>
            <p:cNvSpPr>
              <a:spLocks noChangeAspect="1" noChangeShapeType="1"/>
            </p:cNvSpPr>
            <p:nvPr/>
          </p:nvSpPr>
          <p:spPr bwMode="auto">
            <a:xfrm>
              <a:off x="2568" y="3889"/>
              <a:ext cx="5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835" name="Line 35"/>
            <p:cNvSpPr>
              <a:spLocks noChangeAspect="1" noChangeShapeType="1"/>
            </p:cNvSpPr>
            <p:nvPr/>
          </p:nvSpPr>
          <p:spPr bwMode="auto">
            <a:xfrm>
              <a:off x="2852" y="3577"/>
              <a:ext cx="0" cy="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Group 36"/>
          <p:cNvGrpSpPr>
            <a:grpSpLocks noChangeAspect="1"/>
          </p:cNvGrpSpPr>
          <p:nvPr/>
        </p:nvGrpSpPr>
        <p:grpSpPr bwMode="auto">
          <a:xfrm>
            <a:off x="4519613" y="4030663"/>
            <a:ext cx="406400" cy="406400"/>
            <a:chOff x="2568" y="3577"/>
            <a:chExt cx="595" cy="596"/>
          </a:xfrm>
        </p:grpSpPr>
        <p:sp>
          <p:nvSpPr>
            <p:cNvPr id="76837" name="Oval 37"/>
            <p:cNvSpPr>
              <a:spLocks noChangeAspect="1" noChangeArrowheads="1"/>
            </p:cNvSpPr>
            <p:nvPr/>
          </p:nvSpPr>
          <p:spPr bwMode="auto">
            <a:xfrm>
              <a:off x="2568" y="3577"/>
              <a:ext cx="576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838" name="Line 38"/>
            <p:cNvSpPr>
              <a:spLocks noChangeAspect="1" noChangeShapeType="1"/>
            </p:cNvSpPr>
            <p:nvPr/>
          </p:nvSpPr>
          <p:spPr bwMode="auto">
            <a:xfrm>
              <a:off x="2568" y="3889"/>
              <a:ext cx="5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839" name="Line 39"/>
            <p:cNvSpPr>
              <a:spLocks noChangeAspect="1" noChangeShapeType="1"/>
            </p:cNvSpPr>
            <p:nvPr/>
          </p:nvSpPr>
          <p:spPr bwMode="auto">
            <a:xfrm>
              <a:off x="2852" y="3577"/>
              <a:ext cx="0" cy="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6840" name="Line 40"/>
          <p:cNvSpPr>
            <a:spLocks noChangeShapeType="1"/>
          </p:cNvSpPr>
          <p:nvPr/>
        </p:nvSpPr>
        <p:spPr bwMode="auto">
          <a:xfrm>
            <a:off x="4924425" y="4241800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6841" name="Line 41"/>
          <p:cNvSpPr>
            <a:spLocks noChangeShapeType="1"/>
          </p:cNvSpPr>
          <p:nvPr/>
        </p:nvSpPr>
        <p:spPr bwMode="auto">
          <a:xfrm flipV="1">
            <a:off x="577850" y="5105400"/>
            <a:ext cx="7800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6842" name="Line 42"/>
          <p:cNvSpPr>
            <a:spLocks noChangeShapeType="1"/>
          </p:cNvSpPr>
          <p:nvPr/>
        </p:nvSpPr>
        <p:spPr bwMode="auto">
          <a:xfrm flipV="1">
            <a:off x="649288" y="4217988"/>
            <a:ext cx="53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1893888" y="2106613"/>
            <a:ext cx="590550" cy="1885950"/>
            <a:chOff x="1264" y="1280"/>
            <a:chExt cx="372" cy="1188"/>
          </a:xfrm>
        </p:grpSpPr>
        <p:sp>
          <p:nvSpPr>
            <p:cNvPr id="76844" name="Oval 44"/>
            <p:cNvSpPr>
              <a:spLocks noChangeAspect="1" noChangeArrowheads="1"/>
            </p:cNvSpPr>
            <p:nvPr/>
          </p:nvSpPr>
          <p:spPr bwMode="auto">
            <a:xfrm>
              <a:off x="1264" y="1706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845" name="Text Box 45"/>
            <p:cNvSpPr txBox="1">
              <a:spLocks noChangeArrowheads="1"/>
            </p:cNvSpPr>
            <p:nvPr/>
          </p:nvSpPr>
          <p:spPr bwMode="auto">
            <a:xfrm>
              <a:off x="1292" y="1734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-g</a:t>
              </a:r>
              <a:r>
                <a:rPr lang="en-US" altLang="zh-CN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76846" name="Line 46"/>
            <p:cNvSpPr>
              <a:spLocks noChangeShapeType="1"/>
            </p:cNvSpPr>
            <p:nvPr/>
          </p:nvSpPr>
          <p:spPr bwMode="auto">
            <a:xfrm flipH="1" flipV="1">
              <a:off x="1452" y="208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847" name="Line 47"/>
            <p:cNvSpPr>
              <a:spLocks noChangeShapeType="1"/>
            </p:cNvSpPr>
            <p:nvPr/>
          </p:nvSpPr>
          <p:spPr bwMode="auto">
            <a:xfrm flipV="1">
              <a:off x="1445" y="1280"/>
              <a:ext cx="0" cy="4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6848" name="Oval 48"/>
          <p:cNvSpPr>
            <a:spLocks noChangeAspect="1" noChangeArrowheads="1"/>
          </p:cNvSpPr>
          <p:nvPr/>
        </p:nvSpPr>
        <p:spPr bwMode="auto">
          <a:xfrm>
            <a:off x="7348538" y="2654300"/>
            <a:ext cx="590550" cy="590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849" name="Line 49"/>
          <p:cNvSpPr>
            <a:spLocks noChangeShapeType="1"/>
          </p:cNvSpPr>
          <p:nvPr/>
        </p:nvSpPr>
        <p:spPr bwMode="auto">
          <a:xfrm flipV="1">
            <a:off x="7640638" y="3257550"/>
            <a:ext cx="0" cy="820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6850" name="Line 50"/>
          <p:cNvSpPr>
            <a:spLocks noChangeShapeType="1"/>
          </p:cNvSpPr>
          <p:nvPr/>
        </p:nvSpPr>
        <p:spPr bwMode="auto">
          <a:xfrm flipV="1">
            <a:off x="7624763" y="2116138"/>
            <a:ext cx="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6851" name="Text Box 51"/>
          <p:cNvSpPr txBox="1">
            <a:spLocks noChangeArrowheads="1"/>
          </p:cNvSpPr>
          <p:nvPr/>
        </p:nvSpPr>
        <p:spPr bwMode="auto">
          <a:xfrm>
            <a:off x="7472363" y="2755900"/>
            <a:ext cx="5826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CN" b="0" i="1">
                <a:latin typeface="Times New Roman" pitchFamily="18" charset="0"/>
              </a:rPr>
              <a:t>g</a:t>
            </a:r>
            <a:r>
              <a:rPr lang="en-US" altLang="zh-CN" b="0" i="1" baseline="-25000">
                <a:latin typeface="Times New Roman" pitchFamily="18" charset="0"/>
              </a:rPr>
              <a:t>n-k</a:t>
            </a:r>
            <a:r>
              <a:rPr lang="en-US" altLang="zh-CN" b="0" baseline="30000">
                <a:latin typeface="Times New Roman" pitchFamily="18" charset="0"/>
              </a:rPr>
              <a:t>-1</a:t>
            </a:r>
          </a:p>
        </p:txBody>
      </p: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3346450" y="2170113"/>
            <a:ext cx="590550" cy="1885950"/>
            <a:chOff x="1264" y="1280"/>
            <a:chExt cx="372" cy="1188"/>
          </a:xfrm>
        </p:grpSpPr>
        <p:sp>
          <p:nvSpPr>
            <p:cNvPr id="76853" name="Oval 53"/>
            <p:cNvSpPr>
              <a:spLocks noChangeAspect="1" noChangeArrowheads="1"/>
            </p:cNvSpPr>
            <p:nvPr/>
          </p:nvSpPr>
          <p:spPr bwMode="auto">
            <a:xfrm>
              <a:off x="1264" y="1706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854" name="Text Box 54"/>
            <p:cNvSpPr txBox="1">
              <a:spLocks noChangeArrowheads="1"/>
            </p:cNvSpPr>
            <p:nvPr/>
          </p:nvSpPr>
          <p:spPr bwMode="auto">
            <a:xfrm>
              <a:off x="1292" y="1734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-g</a:t>
              </a:r>
              <a:r>
                <a:rPr lang="en-US" altLang="zh-CN" b="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76855" name="Line 55"/>
            <p:cNvSpPr>
              <a:spLocks noChangeShapeType="1"/>
            </p:cNvSpPr>
            <p:nvPr/>
          </p:nvSpPr>
          <p:spPr bwMode="auto">
            <a:xfrm flipH="1" flipV="1">
              <a:off x="1452" y="208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856" name="Line 56"/>
            <p:cNvSpPr>
              <a:spLocks noChangeShapeType="1"/>
            </p:cNvSpPr>
            <p:nvPr/>
          </p:nvSpPr>
          <p:spPr bwMode="auto">
            <a:xfrm flipV="1">
              <a:off x="1445" y="1280"/>
              <a:ext cx="0" cy="4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6857" name="Oval 57"/>
          <p:cNvSpPr>
            <a:spLocks noChangeAspect="1" noChangeArrowheads="1"/>
          </p:cNvSpPr>
          <p:nvPr/>
        </p:nvSpPr>
        <p:spPr bwMode="auto">
          <a:xfrm>
            <a:off x="369888" y="2797175"/>
            <a:ext cx="590550" cy="590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858" name="Text Box 58"/>
          <p:cNvSpPr txBox="1">
            <a:spLocks noChangeArrowheads="1"/>
          </p:cNvSpPr>
          <p:nvPr/>
        </p:nvSpPr>
        <p:spPr bwMode="auto">
          <a:xfrm>
            <a:off x="414338" y="284162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b="0" i="1">
                <a:latin typeface="Times New Roman" pitchFamily="18" charset="0"/>
              </a:rPr>
              <a:t>-g</a:t>
            </a:r>
            <a:r>
              <a:rPr lang="en-US" altLang="zh-CN" b="0" baseline="-25000">
                <a:latin typeface="Times New Roman" pitchFamily="18" charset="0"/>
              </a:rPr>
              <a:t>0</a:t>
            </a:r>
          </a:p>
        </p:txBody>
      </p:sp>
      <p:sp>
        <p:nvSpPr>
          <p:cNvPr id="76859" name="Line 59"/>
          <p:cNvSpPr>
            <a:spLocks noChangeShapeType="1"/>
          </p:cNvSpPr>
          <p:nvPr/>
        </p:nvSpPr>
        <p:spPr bwMode="auto">
          <a:xfrm flipH="1" flipV="1">
            <a:off x="668338" y="3397250"/>
            <a:ext cx="0" cy="85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none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6860" name="Line 60"/>
          <p:cNvSpPr>
            <a:spLocks noChangeShapeType="1"/>
          </p:cNvSpPr>
          <p:nvPr/>
        </p:nvSpPr>
        <p:spPr bwMode="auto">
          <a:xfrm flipV="1">
            <a:off x="657225" y="2120900"/>
            <a:ext cx="0" cy="658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none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6861" name="Line 61"/>
          <p:cNvSpPr>
            <a:spLocks noChangeShapeType="1"/>
          </p:cNvSpPr>
          <p:nvPr/>
        </p:nvSpPr>
        <p:spPr bwMode="auto">
          <a:xfrm>
            <a:off x="649288" y="2135188"/>
            <a:ext cx="6975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6862" name="Line 62"/>
          <p:cNvSpPr>
            <a:spLocks noChangeShapeType="1"/>
          </p:cNvSpPr>
          <p:nvPr/>
        </p:nvSpPr>
        <p:spPr bwMode="auto">
          <a:xfrm flipH="1">
            <a:off x="7038975" y="2135188"/>
            <a:ext cx="495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11" name="Group 63"/>
          <p:cNvGrpSpPr>
            <a:grpSpLocks/>
          </p:cNvGrpSpPr>
          <p:nvPr/>
        </p:nvGrpSpPr>
        <p:grpSpPr bwMode="auto">
          <a:xfrm>
            <a:off x="5894388" y="2135188"/>
            <a:ext cx="590550" cy="1900237"/>
            <a:chOff x="3551" y="538"/>
            <a:chExt cx="372" cy="1197"/>
          </a:xfrm>
        </p:grpSpPr>
        <p:sp>
          <p:nvSpPr>
            <p:cNvPr id="76864" name="Oval 64"/>
            <p:cNvSpPr>
              <a:spLocks noChangeAspect="1" noChangeArrowheads="1"/>
            </p:cNvSpPr>
            <p:nvPr/>
          </p:nvSpPr>
          <p:spPr bwMode="auto">
            <a:xfrm>
              <a:off x="3551" y="973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865" name="Line 65"/>
            <p:cNvSpPr>
              <a:spLocks noChangeShapeType="1"/>
            </p:cNvSpPr>
            <p:nvPr/>
          </p:nvSpPr>
          <p:spPr bwMode="auto">
            <a:xfrm flipH="1" flipV="1">
              <a:off x="3739" y="135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866" name="Line 66"/>
            <p:cNvSpPr>
              <a:spLocks noChangeShapeType="1"/>
            </p:cNvSpPr>
            <p:nvPr/>
          </p:nvSpPr>
          <p:spPr bwMode="auto">
            <a:xfrm flipV="1">
              <a:off x="3732" y="538"/>
              <a:ext cx="0" cy="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6867" name="Text Box 67"/>
          <p:cNvSpPr txBox="1">
            <a:spLocks noChangeArrowheads="1"/>
          </p:cNvSpPr>
          <p:nvPr/>
        </p:nvSpPr>
        <p:spPr bwMode="auto">
          <a:xfrm>
            <a:off x="5915025" y="2900363"/>
            <a:ext cx="569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CN" sz="2000" b="0" i="1">
                <a:latin typeface="Times New Roman" pitchFamily="18" charset="0"/>
              </a:rPr>
              <a:t>-g</a:t>
            </a:r>
            <a:r>
              <a:rPr lang="en-US" altLang="zh-CN" sz="2000" b="0" i="1" baseline="-25000">
                <a:latin typeface="Times New Roman" pitchFamily="18" charset="0"/>
              </a:rPr>
              <a:t>n</a:t>
            </a:r>
            <a:r>
              <a:rPr lang="en-US" altLang="zh-CN" sz="2000" b="0" baseline="-25000">
                <a:latin typeface="Times New Roman" pitchFamily="18" charset="0"/>
              </a:rPr>
              <a:t>-k-1</a:t>
            </a:r>
          </a:p>
        </p:txBody>
      </p:sp>
      <p:grpSp>
        <p:nvGrpSpPr>
          <p:cNvPr id="12" name="Group 68"/>
          <p:cNvGrpSpPr>
            <a:grpSpLocks/>
          </p:cNvGrpSpPr>
          <p:nvPr/>
        </p:nvGrpSpPr>
        <p:grpSpPr bwMode="auto">
          <a:xfrm>
            <a:off x="4429125" y="2160588"/>
            <a:ext cx="590550" cy="1900237"/>
            <a:chOff x="3551" y="538"/>
            <a:chExt cx="372" cy="1197"/>
          </a:xfrm>
        </p:grpSpPr>
        <p:sp>
          <p:nvSpPr>
            <p:cNvPr id="76869" name="Oval 69"/>
            <p:cNvSpPr>
              <a:spLocks noChangeAspect="1" noChangeArrowheads="1"/>
            </p:cNvSpPr>
            <p:nvPr/>
          </p:nvSpPr>
          <p:spPr bwMode="auto">
            <a:xfrm>
              <a:off x="3551" y="973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870" name="Line 70"/>
            <p:cNvSpPr>
              <a:spLocks noChangeShapeType="1"/>
            </p:cNvSpPr>
            <p:nvPr/>
          </p:nvSpPr>
          <p:spPr bwMode="auto">
            <a:xfrm flipH="1" flipV="1">
              <a:off x="3739" y="135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871" name="Line 71"/>
            <p:cNvSpPr>
              <a:spLocks noChangeShapeType="1"/>
            </p:cNvSpPr>
            <p:nvPr/>
          </p:nvSpPr>
          <p:spPr bwMode="auto">
            <a:xfrm flipV="1">
              <a:off x="3732" y="538"/>
              <a:ext cx="0" cy="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6872" name="Text Box 72"/>
          <p:cNvSpPr txBox="1">
            <a:spLocks noChangeArrowheads="1"/>
          </p:cNvSpPr>
          <p:nvPr/>
        </p:nvSpPr>
        <p:spPr bwMode="auto">
          <a:xfrm>
            <a:off x="4429125" y="2944813"/>
            <a:ext cx="569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CN" sz="2000" b="0" i="1">
                <a:latin typeface="Times New Roman" pitchFamily="18" charset="0"/>
              </a:rPr>
              <a:t>-g</a:t>
            </a:r>
            <a:r>
              <a:rPr lang="en-US" altLang="zh-CN" sz="2000" b="0" i="1" baseline="-25000">
                <a:latin typeface="Times New Roman" pitchFamily="18" charset="0"/>
              </a:rPr>
              <a:t>n</a:t>
            </a:r>
            <a:r>
              <a:rPr lang="en-US" altLang="zh-CN" sz="2000" b="0" baseline="-25000">
                <a:latin typeface="Times New Roman" pitchFamily="18" charset="0"/>
              </a:rPr>
              <a:t>-k-2</a:t>
            </a:r>
          </a:p>
        </p:txBody>
      </p:sp>
      <p:sp>
        <p:nvSpPr>
          <p:cNvPr id="76873" name="Text Box 73"/>
          <p:cNvSpPr txBox="1">
            <a:spLocks noChangeArrowheads="1"/>
          </p:cNvSpPr>
          <p:nvPr/>
        </p:nvSpPr>
        <p:spPr bwMode="auto">
          <a:xfrm>
            <a:off x="2773363" y="5708650"/>
            <a:ext cx="296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>
                <a:latin typeface="Times New Roman" pitchFamily="18" charset="0"/>
              </a:rPr>
              <a:t>乘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i="1" baseline="30000">
                <a:latin typeface="Times New Roman" pitchFamily="18" charset="0"/>
              </a:rPr>
              <a:t>n-k</a:t>
            </a:r>
            <a:r>
              <a:rPr lang="zh-CN" altLang="en-US">
                <a:latin typeface="Times New Roman" pitchFamily="18" charset="0"/>
              </a:rPr>
              <a:t>除</a:t>
            </a:r>
            <a:r>
              <a:rPr lang="en-US" altLang="zh-CN" i="1">
                <a:latin typeface="Times New Roman" pitchFamily="18" charset="0"/>
              </a:rPr>
              <a:t>g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运算电路</a:t>
            </a:r>
          </a:p>
        </p:txBody>
      </p:sp>
      <p:grpSp>
        <p:nvGrpSpPr>
          <p:cNvPr id="13" name="Group 74"/>
          <p:cNvGrpSpPr>
            <a:grpSpLocks/>
          </p:cNvGrpSpPr>
          <p:nvPr/>
        </p:nvGrpSpPr>
        <p:grpSpPr bwMode="auto">
          <a:xfrm>
            <a:off x="6408738" y="1865313"/>
            <a:ext cx="585787" cy="539750"/>
            <a:chOff x="867" y="3464"/>
            <a:chExt cx="369" cy="340"/>
          </a:xfrm>
        </p:grpSpPr>
        <p:sp>
          <p:nvSpPr>
            <p:cNvPr id="76875" name="Rectangle 75"/>
            <p:cNvSpPr>
              <a:spLocks noChangeArrowheads="1"/>
            </p:cNvSpPr>
            <p:nvPr/>
          </p:nvSpPr>
          <p:spPr bwMode="auto">
            <a:xfrm>
              <a:off x="867" y="3464"/>
              <a:ext cx="369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876" name="Text Box 76"/>
            <p:cNvSpPr txBox="1">
              <a:spLocks noChangeArrowheads="1"/>
            </p:cNvSpPr>
            <p:nvPr/>
          </p:nvSpPr>
          <p:spPr bwMode="auto">
            <a:xfrm>
              <a:off x="896" y="3518"/>
              <a:ext cx="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CN" altLang="en-US" b="0">
                  <a:latin typeface="Times New Roman" pitchFamily="18" charset="0"/>
                </a:rPr>
                <a:t>门</a:t>
              </a:r>
              <a:r>
                <a:rPr lang="en-US" altLang="zh-CN" b="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76877" name="Line 77"/>
          <p:cNvSpPr>
            <a:spLocks noChangeShapeType="1"/>
          </p:cNvSpPr>
          <p:nvPr/>
        </p:nvSpPr>
        <p:spPr bwMode="auto">
          <a:xfrm flipV="1">
            <a:off x="7804150" y="4279900"/>
            <a:ext cx="585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6878" name="Rectangle 78"/>
          <p:cNvSpPr>
            <a:spLocks noChangeArrowheads="1"/>
          </p:cNvSpPr>
          <p:nvPr/>
        </p:nvSpPr>
        <p:spPr bwMode="auto">
          <a:xfrm>
            <a:off x="8351838" y="3979863"/>
            <a:ext cx="269875" cy="1395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879" name="Line 79"/>
          <p:cNvSpPr>
            <a:spLocks noChangeShapeType="1"/>
          </p:cNvSpPr>
          <p:nvPr/>
        </p:nvSpPr>
        <p:spPr bwMode="auto">
          <a:xfrm>
            <a:off x="8615363" y="4438650"/>
            <a:ext cx="38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6880" name="Rectangle 80"/>
          <p:cNvSpPr>
            <a:spLocks noChangeArrowheads="1"/>
          </p:cNvSpPr>
          <p:nvPr/>
        </p:nvSpPr>
        <p:spPr bwMode="auto">
          <a:xfrm>
            <a:off x="7939088" y="4171950"/>
            <a:ext cx="269875" cy="225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881" name="Rectangle 81"/>
          <p:cNvSpPr>
            <a:spLocks noChangeArrowheads="1"/>
          </p:cNvSpPr>
          <p:nvPr/>
        </p:nvSpPr>
        <p:spPr bwMode="auto">
          <a:xfrm>
            <a:off x="1300163" y="315913"/>
            <a:ext cx="6391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循环码的检错功能在</a:t>
            </a:r>
            <a:r>
              <a:rPr lang="en-US" altLang="zh-CN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ARQ</a:t>
            </a:r>
            <a:r>
              <a:rPr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中的应用</a:t>
            </a:r>
          </a:p>
        </p:txBody>
      </p:sp>
      <p:sp>
        <p:nvSpPr>
          <p:cNvPr id="76882" name="Text Box 82"/>
          <p:cNvSpPr txBox="1">
            <a:spLocks noChangeArrowheads="1"/>
          </p:cNvSpPr>
          <p:nvPr/>
        </p:nvSpPr>
        <p:spPr bwMode="auto">
          <a:xfrm>
            <a:off x="8243888" y="3429000"/>
            <a:ext cx="72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b="0" i="1">
                <a:latin typeface="Times New Roman" pitchFamily="18" charset="0"/>
              </a:rPr>
              <a:t>C</a:t>
            </a:r>
            <a:r>
              <a:rPr lang="en-US" altLang="zh-CN" b="0">
                <a:latin typeface="Times New Roman" pitchFamily="18" charset="0"/>
              </a:rPr>
              <a:t>(</a:t>
            </a:r>
            <a:r>
              <a:rPr lang="en-US" altLang="zh-CN" b="0" i="1">
                <a:latin typeface="Times New Roman" pitchFamily="18" charset="0"/>
              </a:rPr>
              <a:t>x</a:t>
            </a:r>
            <a:r>
              <a:rPr lang="en-US" altLang="zh-CN" b="0">
                <a:latin typeface="Times New Roman" pitchFamily="18" charset="0"/>
              </a:rPr>
              <a:t>)</a:t>
            </a:r>
          </a:p>
        </p:txBody>
      </p:sp>
      <p:sp>
        <p:nvSpPr>
          <p:cNvPr id="76883" name="Text Box 83"/>
          <p:cNvSpPr txBox="1">
            <a:spLocks noChangeArrowheads="1"/>
          </p:cNvSpPr>
          <p:nvPr/>
        </p:nvSpPr>
        <p:spPr bwMode="auto">
          <a:xfrm>
            <a:off x="323850" y="1268413"/>
            <a:ext cx="666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发送端实现电路：在数据序列后端添加</a:t>
            </a:r>
            <a:r>
              <a:rPr lang="en-US" altLang="zh-CN">
                <a:solidFill>
                  <a:srgbClr val="0000FF"/>
                </a:solidFill>
                <a:latin typeface="Times New Roman" pitchFamily="18" charset="0"/>
              </a:rPr>
              <a:t>CRC</a:t>
            </a:r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校验</a:t>
            </a:r>
          </a:p>
        </p:txBody>
      </p:sp>
      <p:sp>
        <p:nvSpPr>
          <p:cNvPr id="76884" name="Text Box 84"/>
          <p:cNvSpPr txBox="1">
            <a:spLocks noChangeArrowheads="1"/>
          </p:cNvSpPr>
          <p:nvPr/>
        </p:nvSpPr>
        <p:spPr bwMode="auto">
          <a:xfrm>
            <a:off x="8027988" y="3068638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0000FF"/>
                </a:solidFill>
                <a:latin typeface="Times New Roman" pitchFamily="18" charset="0"/>
              </a:rPr>
              <a:t>门</a:t>
            </a:r>
            <a:r>
              <a:rPr lang="en-US" altLang="zh-CN" sz="2000">
                <a:solidFill>
                  <a:srgbClr val="0000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6885" name="Line 85"/>
          <p:cNvSpPr>
            <a:spLocks noChangeShapeType="1"/>
          </p:cNvSpPr>
          <p:nvPr/>
        </p:nvSpPr>
        <p:spPr bwMode="auto">
          <a:xfrm flipH="1">
            <a:off x="8027988" y="3429000"/>
            <a:ext cx="1444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Line 2"/>
          <p:cNvSpPr>
            <a:spLocks noChangeShapeType="1"/>
          </p:cNvSpPr>
          <p:nvPr/>
        </p:nvSpPr>
        <p:spPr bwMode="auto">
          <a:xfrm>
            <a:off x="4348163" y="4419600"/>
            <a:ext cx="630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250825" y="4384675"/>
            <a:ext cx="450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50825" y="4724400"/>
            <a:ext cx="1133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zh-CN" altLang="en-US" b="0">
                <a:latin typeface="Times New Roman" pitchFamily="18" charset="0"/>
              </a:rPr>
              <a:t>输入</a:t>
            </a:r>
            <a:r>
              <a:rPr lang="en-US" altLang="zh-CN" b="0" i="1">
                <a:latin typeface="Times New Roman" pitchFamily="18" charset="0"/>
              </a:rPr>
              <a:t>R</a:t>
            </a:r>
            <a:r>
              <a:rPr lang="en-US" altLang="zh-CN" b="0">
                <a:latin typeface="Times New Roman" pitchFamily="18" charset="0"/>
              </a:rPr>
              <a:t>(</a:t>
            </a:r>
            <a:r>
              <a:rPr lang="en-US" altLang="zh-CN" b="0" i="1">
                <a:latin typeface="Times New Roman" pitchFamily="18" charset="0"/>
              </a:rPr>
              <a:t>x</a:t>
            </a:r>
            <a:r>
              <a:rPr lang="en-US" altLang="zh-CN" b="0">
                <a:latin typeface="Times New Roman" pitchFamily="18" charset="0"/>
              </a:rPr>
              <a:t>)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619250" y="4652963"/>
            <a:ext cx="15113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CN" sz="2800" b="0" i="1">
                <a:latin typeface="Times New Roman" pitchFamily="18" charset="0"/>
              </a:rPr>
              <a:t>r</a:t>
            </a:r>
            <a:r>
              <a:rPr lang="en-US" altLang="zh-CN" sz="2800" b="0" baseline="-25000">
                <a:latin typeface="Times New Roman" pitchFamily="18" charset="0"/>
              </a:rPr>
              <a:t>0</a:t>
            </a:r>
            <a:r>
              <a:rPr lang="en-US" altLang="zh-CN" sz="2800" b="0">
                <a:latin typeface="Times New Roman" pitchFamily="18" charset="0"/>
              </a:rPr>
              <a:t>,</a:t>
            </a:r>
            <a:r>
              <a:rPr lang="en-US" altLang="zh-CN" sz="2800" b="0" i="1">
                <a:latin typeface="Times New Roman" pitchFamily="18" charset="0"/>
              </a:rPr>
              <a:t>r</a:t>
            </a:r>
            <a:r>
              <a:rPr lang="en-US" altLang="zh-CN" sz="2800" b="0" baseline="-25000">
                <a:latin typeface="Times New Roman" pitchFamily="18" charset="0"/>
              </a:rPr>
              <a:t>1</a:t>
            </a:r>
            <a:r>
              <a:rPr lang="en-US" altLang="zh-CN" sz="2800" b="0">
                <a:latin typeface="Times New Roman" pitchFamily="18" charset="0"/>
              </a:rPr>
              <a:t>,</a:t>
            </a:r>
            <a:r>
              <a:rPr lang="en-US" altLang="zh-CN" sz="2800" b="0">
                <a:latin typeface="Arial"/>
              </a:rPr>
              <a:t>…</a:t>
            </a:r>
            <a:r>
              <a:rPr lang="en-US" altLang="zh-CN" sz="2800" b="0" i="1">
                <a:latin typeface="Times New Roman" pitchFamily="18" charset="0"/>
              </a:rPr>
              <a:t>r</a:t>
            </a:r>
            <a:r>
              <a:rPr lang="en-US" altLang="zh-CN" sz="2800" b="0" i="1" baseline="-25000">
                <a:latin typeface="Times New Roman" pitchFamily="18" charset="0"/>
              </a:rPr>
              <a:t>n-</a:t>
            </a:r>
            <a:r>
              <a:rPr lang="en-US" altLang="zh-CN" sz="28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1422400" y="4103688"/>
            <a:ext cx="5397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V="1">
            <a:off x="1962150" y="4373563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2232025" y="4165600"/>
            <a:ext cx="406400" cy="406400"/>
            <a:chOff x="2568" y="3577"/>
            <a:chExt cx="595" cy="596"/>
          </a:xfrm>
        </p:grpSpPr>
        <p:sp>
          <p:nvSpPr>
            <p:cNvPr id="77833" name="Oval 9"/>
            <p:cNvSpPr>
              <a:spLocks noChangeAspect="1" noChangeArrowheads="1"/>
            </p:cNvSpPr>
            <p:nvPr/>
          </p:nvSpPr>
          <p:spPr bwMode="auto">
            <a:xfrm>
              <a:off x="2568" y="3577"/>
              <a:ext cx="576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834" name="Line 10"/>
            <p:cNvSpPr>
              <a:spLocks noChangeAspect="1" noChangeShapeType="1"/>
            </p:cNvSpPr>
            <p:nvPr/>
          </p:nvSpPr>
          <p:spPr bwMode="auto">
            <a:xfrm>
              <a:off x="2568" y="3889"/>
              <a:ext cx="5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35" name="Line 11"/>
            <p:cNvSpPr>
              <a:spLocks noChangeAspect="1" noChangeShapeType="1"/>
            </p:cNvSpPr>
            <p:nvPr/>
          </p:nvSpPr>
          <p:spPr bwMode="auto">
            <a:xfrm>
              <a:off x="2852" y="3577"/>
              <a:ext cx="0" cy="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7836" name="Line 12"/>
          <p:cNvSpPr>
            <a:spLocks noChangeShapeType="1"/>
          </p:cNvSpPr>
          <p:nvPr/>
        </p:nvSpPr>
        <p:spPr bwMode="auto">
          <a:xfrm>
            <a:off x="2636838" y="4373563"/>
            <a:ext cx="225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862263" y="4149725"/>
            <a:ext cx="1439862" cy="539750"/>
            <a:chOff x="839" y="3067"/>
            <a:chExt cx="907" cy="340"/>
          </a:xfrm>
        </p:grpSpPr>
        <p:sp>
          <p:nvSpPr>
            <p:cNvPr id="77838" name="Rectangle 14"/>
            <p:cNvSpPr>
              <a:spLocks noChangeArrowheads="1"/>
            </p:cNvSpPr>
            <p:nvPr/>
          </p:nvSpPr>
          <p:spPr bwMode="auto">
            <a:xfrm>
              <a:off x="839" y="3067"/>
              <a:ext cx="340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839" name="Line 15"/>
            <p:cNvSpPr>
              <a:spLocks noChangeShapeType="1"/>
            </p:cNvSpPr>
            <p:nvPr/>
          </p:nvSpPr>
          <p:spPr bwMode="auto">
            <a:xfrm flipV="1">
              <a:off x="1179" y="3237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" name="Group 16"/>
            <p:cNvGrpSpPr>
              <a:grpSpLocks noChangeAspect="1"/>
            </p:cNvGrpSpPr>
            <p:nvPr/>
          </p:nvGrpSpPr>
          <p:grpSpPr bwMode="auto">
            <a:xfrm>
              <a:off x="1349" y="3106"/>
              <a:ext cx="256" cy="256"/>
              <a:chOff x="2568" y="3577"/>
              <a:chExt cx="595" cy="596"/>
            </a:xfrm>
          </p:grpSpPr>
          <p:sp>
            <p:nvSpPr>
              <p:cNvPr id="77841" name="Oval 17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7842" name="Line 18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7843" name="Line 19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7844" name="Line 20"/>
            <p:cNvSpPr>
              <a:spLocks noChangeShapeType="1"/>
            </p:cNvSpPr>
            <p:nvPr/>
          </p:nvSpPr>
          <p:spPr bwMode="auto">
            <a:xfrm>
              <a:off x="1604" y="3237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427663" y="4165600"/>
            <a:ext cx="1439862" cy="539750"/>
            <a:chOff x="839" y="3067"/>
            <a:chExt cx="907" cy="340"/>
          </a:xfrm>
        </p:grpSpPr>
        <p:sp>
          <p:nvSpPr>
            <p:cNvPr id="77846" name="Rectangle 22"/>
            <p:cNvSpPr>
              <a:spLocks noChangeArrowheads="1"/>
            </p:cNvSpPr>
            <p:nvPr/>
          </p:nvSpPr>
          <p:spPr bwMode="auto">
            <a:xfrm>
              <a:off x="839" y="3067"/>
              <a:ext cx="340" cy="3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847" name="Line 23"/>
            <p:cNvSpPr>
              <a:spLocks noChangeShapeType="1"/>
            </p:cNvSpPr>
            <p:nvPr/>
          </p:nvSpPr>
          <p:spPr bwMode="auto">
            <a:xfrm flipV="1">
              <a:off x="1179" y="3237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" name="Group 24"/>
            <p:cNvGrpSpPr>
              <a:grpSpLocks noChangeAspect="1"/>
            </p:cNvGrpSpPr>
            <p:nvPr/>
          </p:nvGrpSpPr>
          <p:grpSpPr bwMode="auto">
            <a:xfrm>
              <a:off x="1349" y="3106"/>
              <a:ext cx="256" cy="256"/>
              <a:chOff x="2568" y="3577"/>
              <a:chExt cx="595" cy="596"/>
            </a:xfrm>
          </p:grpSpPr>
          <p:sp>
            <p:nvSpPr>
              <p:cNvPr id="77849" name="Oval 25"/>
              <p:cNvSpPr>
                <a:spLocks noChangeAspect="1" noChangeArrowheads="1"/>
              </p:cNvSpPr>
              <p:nvPr/>
            </p:nvSpPr>
            <p:spPr bwMode="auto">
              <a:xfrm>
                <a:off x="2568" y="3577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7850" name="Line 26"/>
              <p:cNvSpPr>
                <a:spLocks noChangeAspect="1" noChangeShapeType="1"/>
              </p:cNvSpPr>
              <p:nvPr/>
            </p:nvSpPr>
            <p:spPr bwMode="auto">
              <a:xfrm>
                <a:off x="2568" y="3889"/>
                <a:ext cx="5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7851" name="Line 27"/>
              <p:cNvSpPr>
                <a:spLocks noChangeAspect="1" noChangeShapeType="1"/>
              </p:cNvSpPr>
              <p:nvPr/>
            </p:nvSpPr>
            <p:spPr bwMode="auto">
              <a:xfrm>
                <a:off x="2852" y="3577"/>
                <a:ext cx="0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7852" name="Line 28"/>
            <p:cNvSpPr>
              <a:spLocks noChangeShapeType="1"/>
            </p:cNvSpPr>
            <p:nvPr/>
          </p:nvSpPr>
          <p:spPr bwMode="auto">
            <a:xfrm>
              <a:off x="1604" y="3237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7853" name="Rectangle 29"/>
          <p:cNvSpPr>
            <a:spLocks noChangeArrowheads="1"/>
          </p:cNvSpPr>
          <p:nvPr/>
        </p:nvSpPr>
        <p:spPr bwMode="auto">
          <a:xfrm>
            <a:off x="6867525" y="4179888"/>
            <a:ext cx="5397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54" name="Line 30"/>
          <p:cNvSpPr>
            <a:spLocks noChangeShapeType="1"/>
          </p:cNvSpPr>
          <p:nvPr/>
        </p:nvSpPr>
        <p:spPr bwMode="auto">
          <a:xfrm flipV="1">
            <a:off x="7407275" y="4449763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7" name="Group 31"/>
          <p:cNvGrpSpPr>
            <a:grpSpLocks noChangeAspect="1"/>
          </p:cNvGrpSpPr>
          <p:nvPr/>
        </p:nvGrpSpPr>
        <p:grpSpPr bwMode="auto">
          <a:xfrm>
            <a:off x="7677150" y="4241800"/>
            <a:ext cx="406400" cy="406400"/>
            <a:chOff x="2568" y="3577"/>
            <a:chExt cx="595" cy="596"/>
          </a:xfrm>
        </p:grpSpPr>
        <p:sp>
          <p:nvSpPr>
            <p:cNvPr id="77856" name="Oval 32"/>
            <p:cNvSpPr>
              <a:spLocks noChangeAspect="1" noChangeArrowheads="1"/>
            </p:cNvSpPr>
            <p:nvPr/>
          </p:nvSpPr>
          <p:spPr bwMode="auto">
            <a:xfrm>
              <a:off x="2568" y="3577"/>
              <a:ext cx="576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857" name="Line 33"/>
            <p:cNvSpPr>
              <a:spLocks noChangeAspect="1" noChangeShapeType="1"/>
            </p:cNvSpPr>
            <p:nvPr/>
          </p:nvSpPr>
          <p:spPr bwMode="auto">
            <a:xfrm>
              <a:off x="2568" y="3889"/>
              <a:ext cx="5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58" name="Line 34"/>
            <p:cNvSpPr>
              <a:spLocks noChangeAspect="1" noChangeShapeType="1"/>
            </p:cNvSpPr>
            <p:nvPr/>
          </p:nvSpPr>
          <p:spPr bwMode="auto">
            <a:xfrm>
              <a:off x="2852" y="3577"/>
              <a:ext cx="0" cy="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Group 35"/>
          <p:cNvGrpSpPr>
            <a:grpSpLocks noChangeAspect="1"/>
          </p:cNvGrpSpPr>
          <p:nvPr/>
        </p:nvGrpSpPr>
        <p:grpSpPr bwMode="auto">
          <a:xfrm>
            <a:off x="4752975" y="4208463"/>
            <a:ext cx="406400" cy="406400"/>
            <a:chOff x="2568" y="3577"/>
            <a:chExt cx="595" cy="596"/>
          </a:xfrm>
        </p:grpSpPr>
        <p:sp>
          <p:nvSpPr>
            <p:cNvPr id="77860" name="Oval 36"/>
            <p:cNvSpPr>
              <a:spLocks noChangeAspect="1" noChangeArrowheads="1"/>
            </p:cNvSpPr>
            <p:nvPr/>
          </p:nvSpPr>
          <p:spPr bwMode="auto">
            <a:xfrm>
              <a:off x="2568" y="3577"/>
              <a:ext cx="576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861" name="Line 37"/>
            <p:cNvSpPr>
              <a:spLocks noChangeAspect="1" noChangeShapeType="1"/>
            </p:cNvSpPr>
            <p:nvPr/>
          </p:nvSpPr>
          <p:spPr bwMode="auto">
            <a:xfrm>
              <a:off x="2568" y="3889"/>
              <a:ext cx="5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62" name="Line 38"/>
            <p:cNvSpPr>
              <a:spLocks noChangeAspect="1" noChangeShapeType="1"/>
            </p:cNvSpPr>
            <p:nvPr/>
          </p:nvSpPr>
          <p:spPr bwMode="auto">
            <a:xfrm>
              <a:off x="2852" y="3577"/>
              <a:ext cx="0" cy="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7863" name="Line 39"/>
          <p:cNvSpPr>
            <a:spLocks noChangeShapeType="1"/>
          </p:cNvSpPr>
          <p:nvPr/>
        </p:nvSpPr>
        <p:spPr bwMode="auto">
          <a:xfrm>
            <a:off x="5157788" y="4419600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7864" name="Line 40"/>
          <p:cNvSpPr>
            <a:spLocks noChangeShapeType="1"/>
          </p:cNvSpPr>
          <p:nvPr/>
        </p:nvSpPr>
        <p:spPr bwMode="auto">
          <a:xfrm flipV="1">
            <a:off x="882650" y="4395788"/>
            <a:ext cx="53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2127250" y="2284413"/>
            <a:ext cx="590550" cy="1885950"/>
            <a:chOff x="1264" y="1280"/>
            <a:chExt cx="372" cy="1188"/>
          </a:xfrm>
        </p:grpSpPr>
        <p:sp>
          <p:nvSpPr>
            <p:cNvPr id="77866" name="Oval 42"/>
            <p:cNvSpPr>
              <a:spLocks noChangeAspect="1" noChangeArrowheads="1"/>
            </p:cNvSpPr>
            <p:nvPr/>
          </p:nvSpPr>
          <p:spPr bwMode="auto">
            <a:xfrm>
              <a:off x="1264" y="1706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867" name="Text Box 43"/>
            <p:cNvSpPr txBox="1">
              <a:spLocks noChangeArrowheads="1"/>
            </p:cNvSpPr>
            <p:nvPr/>
          </p:nvSpPr>
          <p:spPr bwMode="auto">
            <a:xfrm>
              <a:off x="1292" y="1734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-g</a:t>
              </a:r>
              <a:r>
                <a:rPr lang="en-US" altLang="zh-CN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77868" name="Line 44"/>
            <p:cNvSpPr>
              <a:spLocks noChangeShapeType="1"/>
            </p:cNvSpPr>
            <p:nvPr/>
          </p:nvSpPr>
          <p:spPr bwMode="auto">
            <a:xfrm flipH="1" flipV="1">
              <a:off x="1452" y="208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69" name="Line 45"/>
            <p:cNvSpPr>
              <a:spLocks noChangeShapeType="1"/>
            </p:cNvSpPr>
            <p:nvPr/>
          </p:nvSpPr>
          <p:spPr bwMode="auto">
            <a:xfrm flipV="1">
              <a:off x="1445" y="1280"/>
              <a:ext cx="0" cy="4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7870" name="Oval 46"/>
          <p:cNvSpPr>
            <a:spLocks noChangeAspect="1" noChangeArrowheads="1"/>
          </p:cNvSpPr>
          <p:nvPr/>
        </p:nvSpPr>
        <p:spPr bwMode="auto">
          <a:xfrm>
            <a:off x="7581900" y="2832100"/>
            <a:ext cx="590550" cy="590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71" name="Line 47"/>
          <p:cNvSpPr>
            <a:spLocks noChangeShapeType="1"/>
          </p:cNvSpPr>
          <p:nvPr/>
        </p:nvSpPr>
        <p:spPr bwMode="auto">
          <a:xfrm flipV="1">
            <a:off x="7874000" y="3435350"/>
            <a:ext cx="0" cy="820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7872" name="Line 48"/>
          <p:cNvSpPr>
            <a:spLocks noChangeShapeType="1"/>
          </p:cNvSpPr>
          <p:nvPr/>
        </p:nvSpPr>
        <p:spPr bwMode="auto">
          <a:xfrm flipV="1">
            <a:off x="7858125" y="2293938"/>
            <a:ext cx="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7873" name="Text Box 49"/>
          <p:cNvSpPr txBox="1">
            <a:spLocks noChangeArrowheads="1"/>
          </p:cNvSpPr>
          <p:nvPr/>
        </p:nvSpPr>
        <p:spPr bwMode="auto">
          <a:xfrm>
            <a:off x="7705725" y="2933700"/>
            <a:ext cx="5826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CN" b="0" i="1">
                <a:latin typeface="Times New Roman" pitchFamily="18" charset="0"/>
              </a:rPr>
              <a:t>g</a:t>
            </a:r>
            <a:r>
              <a:rPr lang="en-US" altLang="zh-CN" b="0" i="1" baseline="-25000">
                <a:latin typeface="Times New Roman" pitchFamily="18" charset="0"/>
              </a:rPr>
              <a:t>n-k</a:t>
            </a:r>
            <a:r>
              <a:rPr lang="en-US" altLang="zh-CN" b="0" baseline="30000">
                <a:latin typeface="Times New Roman" pitchFamily="18" charset="0"/>
              </a:rPr>
              <a:t>-1</a:t>
            </a:r>
          </a:p>
        </p:txBody>
      </p:sp>
      <p:grpSp>
        <p:nvGrpSpPr>
          <p:cNvPr id="10" name="Group 50"/>
          <p:cNvGrpSpPr>
            <a:grpSpLocks/>
          </p:cNvGrpSpPr>
          <p:nvPr/>
        </p:nvGrpSpPr>
        <p:grpSpPr bwMode="auto">
          <a:xfrm>
            <a:off x="3579813" y="2347913"/>
            <a:ext cx="590550" cy="1885950"/>
            <a:chOff x="1264" y="1280"/>
            <a:chExt cx="372" cy="1188"/>
          </a:xfrm>
        </p:grpSpPr>
        <p:sp>
          <p:nvSpPr>
            <p:cNvPr id="77875" name="Oval 51"/>
            <p:cNvSpPr>
              <a:spLocks noChangeAspect="1" noChangeArrowheads="1"/>
            </p:cNvSpPr>
            <p:nvPr/>
          </p:nvSpPr>
          <p:spPr bwMode="auto">
            <a:xfrm>
              <a:off x="1264" y="1706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876" name="Text Box 52"/>
            <p:cNvSpPr txBox="1">
              <a:spLocks noChangeArrowheads="1"/>
            </p:cNvSpPr>
            <p:nvPr/>
          </p:nvSpPr>
          <p:spPr bwMode="auto">
            <a:xfrm>
              <a:off x="1292" y="1734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0" i="1">
                  <a:latin typeface="Times New Roman" pitchFamily="18" charset="0"/>
                </a:rPr>
                <a:t>-g</a:t>
              </a:r>
              <a:r>
                <a:rPr lang="en-US" altLang="zh-CN" b="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77877" name="Line 53"/>
            <p:cNvSpPr>
              <a:spLocks noChangeShapeType="1"/>
            </p:cNvSpPr>
            <p:nvPr/>
          </p:nvSpPr>
          <p:spPr bwMode="auto">
            <a:xfrm flipH="1" flipV="1">
              <a:off x="1452" y="208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78" name="Line 54"/>
            <p:cNvSpPr>
              <a:spLocks noChangeShapeType="1"/>
            </p:cNvSpPr>
            <p:nvPr/>
          </p:nvSpPr>
          <p:spPr bwMode="auto">
            <a:xfrm flipV="1">
              <a:off x="1445" y="1280"/>
              <a:ext cx="0" cy="4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7879" name="Oval 55"/>
          <p:cNvSpPr>
            <a:spLocks noChangeAspect="1" noChangeArrowheads="1"/>
          </p:cNvSpPr>
          <p:nvPr/>
        </p:nvSpPr>
        <p:spPr bwMode="auto">
          <a:xfrm>
            <a:off x="603250" y="2974975"/>
            <a:ext cx="590550" cy="590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80" name="Text Box 56"/>
          <p:cNvSpPr txBox="1">
            <a:spLocks noChangeArrowheads="1"/>
          </p:cNvSpPr>
          <p:nvPr/>
        </p:nvSpPr>
        <p:spPr bwMode="auto">
          <a:xfrm>
            <a:off x="647700" y="301942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b="0" i="1">
                <a:latin typeface="Times New Roman" pitchFamily="18" charset="0"/>
              </a:rPr>
              <a:t>-g</a:t>
            </a:r>
            <a:r>
              <a:rPr lang="en-US" altLang="zh-CN" b="0" baseline="-25000">
                <a:latin typeface="Times New Roman" pitchFamily="18" charset="0"/>
              </a:rPr>
              <a:t>0</a:t>
            </a:r>
          </a:p>
        </p:txBody>
      </p:sp>
      <p:sp>
        <p:nvSpPr>
          <p:cNvPr id="77881" name="Line 57"/>
          <p:cNvSpPr>
            <a:spLocks noChangeShapeType="1"/>
          </p:cNvSpPr>
          <p:nvPr/>
        </p:nvSpPr>
        <p:spPr bwMode="auto">
          <a:xfrm flipH="1" flipV="1">
            <a:off x="901700" y="3575050"/>
            <a:ext cx="0" cy="85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none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7882" name="Line 58"/>
          <p:cNvSpPr>
            <a:spLocks noChangeShapeType="1"/>
          </p:cNvSpPr>
          <p:nvPr/>
        </p:nvSpPr>
        <p:spPr bwMode="auto">
          <a:xfrm flipV="1">
            <a:off x="890588" y="2298700"/>
            <a:ext cx="0" cy="658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none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7883" name="Line 59"/>
          <p:cNvSpPr>
            <a:spLocks noChangeShapeType="1"/>
          </p:cNvSpPr>
          <p:nvPr/>
        </p:nvSpPr>
        <p:spPr bwMode="auto">
          <a:xfrm>
            <a:off x="882650" y="2312988"/>
            <a:ext cx="6975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7884" name="Line 60"/>
          <p:cNvSpPr>
            <a:spLocks noChangeShapeType="1"/>
          </p:cNvSpPr>
          <p:nvPr/>
        </p:nvSpPr>
        <p:spPr bwMode="auto">
          <a:xfrm flipH="1">
            <a:off x="7272338" y="2312988"/>
            <a:ext cx="495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11" name="Group 61"/>
          <p:cNvGrpSpPr>
            <a:grpSpLocks/>
          </p:cNvGrpSpPr>
          <p:nvPr/>
        </p:nvGrpSpPr>
        <p:grpSpPr bwMode="auto">
          <a:xfrm>
            <a:off x="6127750" y="2312988"/>
            <a:ext cx="590550" cy="1900237"/>
            <a:chOff x="3551" y="538"/>
            <a:chExt cx="372" cy="1197"/>
          </a:xfrm>
        </p:grpSpPr>
        <p:sp>
          <p:nvSpPr>
            <p:cNvPr id="77886" name="Oval 62"/>
            <p:cNvSpPr>
              <a:spLocks noChangeAspect="1" noChangeArrowheads="1"/>
            </p:cNvSpPr>
            <p:nvPr/>
          </p:nvSpPr>
          <p:spPr bwMode="auto">
            <a:xfrm>
              <a:off x="3551" y="973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887" name="Line 63"/>
            <p:cNvSpPr>
              <a:spLocks noChangeShapeType="1"/>
            </p:cNvSpPr>
            <p:nvPr/>
          </p:nvSpPr>
          <p:spPr bwMode="auto">
            <a:xfrm flipH="1" flipV="1">
              <a:off x="3739" y="135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88" name="Line 64"/>
            <p:cNvSpPr>
              <a:spLocks noChangeShapeType="1"/>
            </p:cNvSpPr>
            <p:nvPr/>
          </p:nvSpPr>
          <p:spPr bwMode="auto">
            <a:xfrm flipV="1">
              <a:off x="3732" y="538"/>
              <a:ext cx="0" cy="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7889" name="Text Box 65"/>
          <p:cNvSpPr txBox="1">
            <a:spLocks noChangeArrowheads="1"/>
          </p:cNvSpPr>
          <p:nvPr/>
        </p:nvSpPr>
        <p:spPr bwMode="auto">
          <a:xfrm>
            <a:off x="6148388" y="3078163"/>
            <a:ext cx="569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CN" sz="2000" b="0" i="1">
                <a:latin typeface="Times New Roman" pitchFamily="18" charset="0"/>
              </a:rPr>
              <a:t>-g</a:t>
            </a:r>
            <a:r>
              <a:rPr lang="en-US" altLang="zh-CN" sz="2000" b="0" i="1" baseline="-25000">
                <a:latin typeface="Times New Roman" pitchFamily="18" charset="0"/>
              </a:rPr>
              <a:t>n</a:t>
            </a:r>
            <a:r>
              <a:rPr lang="en-US" altLang="zh-CN" sz="2000" b="0" baseline="-25000">
                <a:latin typeface="Times New Roman" pitchFamily="18" charset="0"/>
              </a:rPr>
              <a:t>-k-1</a:t>
            </a:r>
          </a:p>
        </p:txBody>
      </p:sp>
      <p:grpSp>
        <p:nvGrpSpPr>
          <p:cNvPr id="12" name="Group 66"/>
          <p:cNvGrpSpPr>
            <a:grpSpLocks/>
          </p:cNvGrpSpPr>
          <p:nvPr/>
        </p:nvGrpSpPr>
        <p:grpSpPr bwMode="auto">
          <a:xfrm>
            <a:off x="4662488" y="2338388"/>
            <a:ext cx="590550" cy="1900237"/>
            <a:chOff x="3551" y="538"/>
            <a:chExt cx="372" cy="1197"/>
          </a:xfrm>
        </p:grpSpPr>
        <p:sp>
          <p:nvSpPr>
            <p:cNvPr id="77891" name="Oval 67"/>
            <p:cNvSpPr>
              <a:spLocks noChangeAspect="1" noChangeArrowheads="1"/>
            </p:cNvSpPr>
            <p:nvPr/>
          </p:nvSpPr>
          <p:spPr bwMode="auto">
            <a:xfrm>
              <a:off x="3551" y="973"/>
              <a:ext cx="372" cy="3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892" name="Line 68"/>
            <p:cNvSpPr>
              <a:spLocks noChangeShapeType="1"/>
            </p:cNvSpPr>
            <p:nvPr/>
          </p:nvSpPr>
          <p:spPr bwMode="auto">
            <a:xfrm flipH="1" flipV="1">
              <a:off x="3739" y="135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93" name="Line 69"/>
            <p:cNvSpPr>
              <a:spLocks noChangeShapeType="1"/>
            </p:cNvSpPr>
            <p:nvPr/>
          </p:nvSpPr>
          <p:spPr bwMode="auto">
            <a:xfrm flipV="1">
              <a:off x="3732" y="538"/>
              <a:ext cx="0" cy="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7894" name="Text Box 70"/>
          <p:cNvSpPr txBox="1">
            <a:spLocks noChangeArrowheads="1"/>
          </p:cNvSpPr>
          <p:nvPr/>
        </p:nvSpPr>
        <p:spPr bwMode="auto">
          <a:xfrm>
            <a:off x="4662488" y="3122613"/>
            <a:ext cx="569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CN" sz="2000" b="0" i="1">
                <a:latin typeface="Times New Roman" pitchFamily="18" charset="0"/>
              </a:rPr>
              <a:t>-g</a:t>
            </a:r>
            <a:r>
              <a:rPr lang="en-US" altLang="zh-CN" sz="2000" b="0" i="1" baseline="-25000">
                <a:latin typeface="Times New Roman" pitchFamily="18" charset="0"/>
              </a:rPr>
              <a:t>n</a:t>
            </a:r>
            <a:r>
              <a:rPr lang="en-US" altLang="zh-CN" sz="2000" b="0" baseline="-25000">
                <a:latin typeface="Times New Roman" pitchFamily="18" charset="0"/>
              </a:rPr>
              <a:t>-k-2</a:t>
            </a:r>
          </a:p>
        </p:txBody>
      </p:sp>
      <p:grpSp>
        <p:nvGrpSpPr>
          <p:cNvPr id="13" name="Group 71"/>
          <p:cNvGrpSpPr>
            <a:grpSpLocks noChangeAspect="1"/>
          </p:cNvGrpSpPr>
          <p:nvPr/>
        </p:nvGrpSpPr>
        <p:grpSpPr bwMode="auto">
          <a:xfrm>
            <a:off x="701675" y="4171950"/>
            <a:ext cx="406400" cy="406400"/>
            <a:chOff x="2568" y="3577"/>
            <a:chExt cx="595" cy="596"/>
          </a:xfrm>
        </p:grpSpPr>
        <p:sp>
          <p:nvSpPr>
            <p:cNvPr id="77896" name="Oval 72"/>
            <p:cNvSpPr>
              <a:spLocks noChangeAspect="1" noChangeArrowheads="1"/>
            </p:cNvSpPr>
            <p:nvPr/>
          </p:nvSpPr>
          <p:spPr bwMode="auto">
            <a:xfrm>
              <a:off x="2568" y="3577"/>
              <a:ext cx="576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897" name="Line 73"/>
            <p:cNvSpPr>
              <a:spLocks noChangeAspect="1" noChangeShapeType="1"/>
            </p:cNvSpPr>
            <p:nvPr/>
          </p:nvSpPr>
          <p:spPr bwMode="auto">
            <a:xfrm>
              <a:off x="2568" y="3889"/>
              <a:ext cx="5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98" name="Line 74"/>
            <p:cNvSpPr>
              <a:spLocks noChangeAspect="1" noChangeShapeType="1"/>
            </p:cNvSpPr>
            <p:nvPr/>
          </p:nvSpPr>
          <p:spPr bwMode="auto">
            <a:xfrm>
              <a:off x="2852" y="3577"/>
              <a:ext cx="0" cy="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7899" name="Text Box 75"/>
          <p:cNvSpPr txBox="1">
            <a:spLocks noChangeArrowheads="1"/>
          </p:cNvSpPr>
          <p:nvPr/>
        </p:nvSpPr>
        <p:spPr bwMode="auto">
          <a:xfrm>
            <a:off x="250825" y="5373688"/>
            <a:ext cx="8353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若移位寄存器的存储值全部为零，则表示收到的码字为合法</a:t>
            </a:r>
          </a:p>
          <a:p>
            <a:pPr algn="l"/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码字，否则，有错，将向发送端反馈一个信号，用于重传。</a:t>
            </a:r>
          </a:p>
        </p:txBody>
      </p:sp>
      <p:sp>
        <p:nvSpPr>
          <p:cNvPr id="77900" name="Text Box 76"/>
          <p:cNvSpPr txBox="1">
            <a:spLocks noChangeArrowheads="1"/>
          </p:cNvSpPr>
          <p:nvPr/>
        </p:nvSpPr>
        <p:spPr bwMode="auto">
          <a:xfrm>
            <a:off x="403225" y="1557338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0000FF"/>
                </a:solidFill>
                <a:latin typeface="Times New Roman" pitchFamily="18" charset="0"/>
              </a:rPr>
              <a:t>接收端实现电路：将接收序列通过一除法电路，判断是否有错。</a:t>
            </a:r>
          </a:p>
        </p:txBody>
      </p:sp>
      <p:sp>
        <p:nvSpPr>
          <p:cNvPr id="77901" name="Rectangle 77"/>
          <p:cNvSpPr>
            <a:spLocks noChangeArrowheads="1"/>
          </p:cNvSpPr>
          <p:nvPr/>
        </p:nvSpPr>
        <p:spPr bwMode="auto">
          <a:xfrm>
            <a:off x="1300163" y="315913"/>
            <a:ext cx="6391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循环码的检错功能在</a:t>
            </a:r>
            <a:r>
              <a:rPr lang="en-US" altLang="zh-CN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ARQ</a:t>
            </a:r>
            <a:r>
              <a:rPr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中的应用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计算伴随式电路的特点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solidFill>
                  <a:srgbClr val="FF0000"/>
                </a:solidFill>
              </a:rPr>
              <a:t>定理</a:t>
            </a:r>
            <a:r>
              <a:rPr lang="zh-CN" altLang="en-US"/>
              <a:t>：若</a:t>
            </a:r>
            <a:r>
              <a:rPr lang="en-US" altLang="zh-CN" i="1"/>
              <a:t>S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</a:t>
            </a:r>
            <a:r>
              <a:rPr lang="zh-CN" altLang="en-US"/>
              <a:t>是</a:t>
            </a:r>
            <a:r>
              <a:rPr lang="en-US" altLang="zh-CN" i="1"/>
              <a:t>R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</a:t>
            </a:r>
            <a:r>
              <a:rPr lang="zh-CN" altLang="en-US"/>
              <a:t>的伴随式，</a:t>
            </a:r>
            <a:r>
              <a:rPr lang="en-US" altLang="zh-CN" i="1"/>
              <a:t>R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</a:t>
            </a:r>
            <a:r>
              <a:rPr lang="zh-CN" altLang="en-US"/>
              <a:t>的循环移位</a:t>
            </a:r>
            <a:r>
              <a:rPr lang="en-US" altLang="zh-CN" i="1"/>
              <a:t>xR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</a:t>
            </a:r>
            <a:r>
              <a:rPr lang="zh-CN" altLang="en-US"/>
              <a:t>的伴随式为</a:t>
            </a:r>
            <a:r>
              <a:rPr lang="en-US" altLang="zh-CN" i="1"/>
              <a:t>S</a:t>
            </a:r>
            <a:r>
              <a:rPr lang="en-US" altLang="zh-CN" baseline="-25000"/>
              <a:t>1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</a:t>
            </a:r>
            <a:r>
              <a:rPr lang="zh-CN" altLang="en-US"/>
              <a:t>，</a:t>
            </a:r>
            <a:r>
              <a:rPr lang="zh-CN" altLang="en-US">
                <a:solidFill>
                  <a:srgbClr val="FF0000"/>
                </a:solidFill>
              </a:rPr>
              <a:t>则</a:t>
            </a:r>
            <a:r>
              <a:rPr lang="en-US" altLang="zh-CN" i="1">
                <a:solidFill>
                  <a:srgbClr val="FF0000"/>
                </a:solidFill>
              </a:rPr>
              <a:t>S</a:t>
            </a:r>
            <a:r>
              <a:rPr lang="en-US" altLang="zh-CN" baseline="-25000">
                <a:solidFill>
                  <a:srgbClr val="FF0000"/>
                </a:solidFill>
              </a:rPr>
              <a:t>1</a:t>
            </a:r>
            <a:r>
              <a:rPr lang="en-US" altLang="zh-CN">
                <a:solidFill>
                  <a:srgbClr val="FF0000"/>
                </a:solidFill>
              </a:rPr>
              <a:t>(</a:t>
            </a:r>
            <a:r>
              <a:rPr lang="en-US" altLang="zh-CN" i="1">
                <a:solidFill>
                  <a:srgbClr val="FF0000"/>
                </a:solidFill>
              </a:rPr>
              <a:t>x</a:t>
            </a:r>
            <a:r>
              <a:rPr lang="en-US" altLang="zh-CN">
                <a:solidFill>
                  <a:srgbClr val="FF0000"/>
                </a:solidFill>
              </a:rPr>
              <a:t>)</a:t>
            </a:r>
            <a:r>
              <a:rPr lang="zh-CN" altLang="en-US">
                <a:solidFill>
                  <a:srgbClr val="FF0000"/>
                </a:solidFill>
              </a:rPr>
              <a:t>是伴随式计算电路中无输入时右移一位的结果</a:t>
            </a:r>
            <a:r>
              <a:rPr lang="zh-CN" altLang="en-US">
                <a:solidFill>
                  <a:schemeClr val="tx1"/>
                </a:solidFill>
              </a:rPr>
              <a:t>。</a:t>
            </a:r>
          </a:p>
          <a:p>
            <a:endParaRPr lang="zh-CN" altLang="en-US">
              <a:solidFill>
                <a:schemeClr val="tx1"/>
              </a:solidFill>
            </a:endParaRPr>
          </a:p>
          <a:p>
            <a:endParaRPr lang="zh-CN" altLang="en-US">
              <a:solidFill>
                <a:schemeClr val="tx1"/>
              </a:solidFill>
            </a:endParaRPr>
          </a:p>
          <a:p>
            <a:r>
              <a:rPr lang="zh-CN" altLang="en-US">
                <a:solidFill>
                  <a:srgbClr val="FF0000"/>
                </a:solidFill>
              </a:rPr>
              <a:t>推论</a:t>
            </a:r>
            <a:r>
              <a:rPr lang="zh-CN" altLang="en-US">
                <a:solidFill>
                  <a:schemeClr val="accent2"/>
                </a:solidFill>
              </a:rPr>
              <a:t>：</a:t>
            </a:r>
            <a:r>
              <a:rPr lang="en-US" altLang="zh-CN" i="1"/>
              <a:t>x</a:t>
            </a:r>
            <a:r>
              <a:rPr lang="en-US" altLang="zh-CN" i="1" baseline="30000"/>
              <a:t>i</a:t>
            </a:r>
            <a:r>
              <a:rPr lang="en-US" altLang="zh-CN" i="1"/>
              <a:t>R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</a:t>
            </a:r>
            <a:r>
              <a:rPr lang="zh-CN" altLang="en-US"/>
              <a:t>的伴随式为</a:t>
            </a:r>
            <a:r>
              <a:rPr lang="en-US" altLang="zh-CN" i="1"/>
              <a:t>S</a:t>
            </a:r>
            <a:r>
              <a:rPr lang="en-US" altLang="zh-CN" i="1" baseline="-25000"/>
              <a:t>i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 = </a:t>
            </a:r>
            <a:r>
              <a:rPr lang="en-US" altLang="zh-CN" i="1"/>
              <a:t>x</a:t>
            </a:r>
            <a:r>
              <a:rPr lang="en-US" altLang="zh-CN" i="1" baseline="30000"/>
              <a:t>i</a:t>
            </a:r>
            <a:r>
              <a:rPr lang="en-US" altLang="zh-CN" i="1"/>
              <a:t>S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 mod(</a:t>
            </a:r>
            <a:r>
              <a:rPr lang="en-US" altLang="zh-CN" i="1"/>
              <a:t>g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))</a:t>
            </a:r>
            <a:r>
              <a:rPr lang="zh-CN" altLang="en-US"/>
              <a:t>，</a:t>
            </a:r>
            <a:r>
              <a:rPr lang="en-US" altLang="zh-CN" i="1"/>
              <a:t>a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</a:t>
            </a:r>
            <a:r>
              <a:rPr lang="en-US" altLang="zh-CN" i="1"/>
              <a:t>R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</a:t>
            </a:r>
            <a:r>
              <a:rPr lang="zh-CN" altLang="en-US"/>
              <a:t>的伴随式为</a:t>
            </a:r>
            <a:r>
              <a:rPr lang="en-US" altLang="zh-CN" i="1"/>
              <a:t>S</a:t>
            </a:r>
            <a:r>
              <a:rPr lang="en-US" altLang="zh-CN" i="1" baseline="-25000"/>
              <a:t>a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 = </a:t>
            </a:r>
            <a:r>
              <a:rPr lang="en-US" altLang="zh-CN" i="1"/>
              <a:t>a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</a:t>
            </a:r>
            <a:r>
              <a:rPr lang="en-US" altLang="zh-CN" i="1"/>
              <a:t>S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 mod(</a:t>
            </a:r>
            <a:r>
              <a:rPr lang="en-US" altLang="zh-CN" i="1"/>
              <a:t>g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))</a:t>
            </a:r>
            <a:r>
              <a:rPr lang="zh-CN" altLang="en-US" b="0">
                <a:solidFill>
                  <a:schemeClr val="tx1"/>
                </a:solidFill>
              </a:rPr>
              <a:t>。</a:t>
            </a:r>
          </a:p>
          <a:p>
            <a:endParaRPr lang="zh-CN" altLang="en-US" b="0">
              <a:solidFill>
                <a:schemeClr val="tx1"/>
              </a:solidFill>
            </a:endParaRPr>
          </a:p>
          <a:p>
            <a:r>
              <a:rPr lang="zh-CN" altLang="en-US"/>
              <a:t>译码时，可将错误图样进行归类，即任一错误图样及其循环移位作为一类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2555875" y="2781300"/>
          <a:ext cx="4033838" cy="657225"/>
        </p:xfrm>
        <a:graphic>
          <a:graphicData uri="http://schemas.openxmlformats.org/presentationml/2006/ole">
            <p:oleObj spid="_x0000_s52226" name="Equation" r:id="rId3" imgW="1637589" imgH="266584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74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2124075" y="1916113"/>
          <a:ext cx="4968875" cy="677862"/>
        </p:xfrm>
        <a:graphic>
          <a:graphicData uri="http://schemas.openxmlformats.org/presentationml/2006/ole">
            <p:oleObj spid="_x0000_s53250" name="公式" r:id="rId3" imgW="1676160" imgH="228600" progId="Equation.3">
              <p:embed/>
            </p:oleObj>
          </a:graphicData>
        </a:graphic>
      </p:graphicFrame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2124075" y="2565400"/>
          <a:ext cx="5256213" cy="638175"/>
        </p:xfrm>
        <a:graphic>
          <a:graphicData uri="http://schemas.openxmlformats.org/presentationml/2006/ole">
            <p:oleObj spid="_x0000_s53251" name="公式" r:id="rId4" imgW="1879560" imgH="228600" progId="Equation.3">
              <p:embed/>
            </p:oleObj>
          </a:graphicData>
        </a:graphic>
      </p:graphicFrame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258888" y="333375"/>
            <a:ext cx="63357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sz="360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539750" y="1125538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5"/>
              </a:buBlip>
            </a:pPr>
            <a:r>
              <a:rPr lang="zh-CN" altLang="en-US" sz="2800">
                <a:solidFill>
                  <a:srgbClr val="0000FF"/>
                </a:solidFill>
              </a:rPr>
              <a:t>循环码生成多项式</a:t>
            </a:r>
            <a:r>
              <a:rPr lang="en-US" altLang="zh-CN" sz="2800" i="1">
                <a:solidFill>
                  <a:srgbClr val="0000FF"/>
                </a:solidFill>
              </a:rPr>
              <a:t>g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)=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</a:rPr>
              <a:t>3</a:t>
            </a:r>
            <a:r>
              <a:rPr lang="en-US" altLang="zh-CN" sz="2800">
                <a:solidFill>
                  <a:srgbClr val="0000FF"/>
                </a:solidFill>
              </a:rPr>
              <a:t>+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+1</a:t>
            </a:r>
            <a:r>
              <a:rPr lang="zh-CN" altLang="en-US" sz="2800">
                <a:solidFill>
                  <a:srgbClr val="0000FF"/>
                </a:solidFill>
              </a:rPr>
              <a:t>，计算</a:t>
            </a:r>
            <a:r>
              <a:rPr lang="en-US" altLang="zh-CN" sz="2800" i="1">
                <a:solidFill>
                  <a:srgbClr val="0000FF"/>
                </a:solidFill>
              </a:rPr>
              <a:t>E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)=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</a:rPr>
              <a:t>6</a:t>
            </a:r>
            <a:r>
              <a:rPr lang="zh-CN" altLang="en-US" sz="2800">
                <a:solidFill>
                  <a:srgbClr val="0000FF"/>
                </a:solidFill>
              </a:rPr>
              <a:t>，</a:t>
            </a:r>
            <a:r>
              <a:rPr lang="en-US" altLang="zh-CN" sz="2800" i="1">
                <a:solidFill>
                  <a:srgbClr val="0000FF"/>
                </a:solidFill>
              </a:rPr>
              <a:t>E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)=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</a:rPr>
              <a:t>5</a:t>
            </a:r>
            <a:r>
              <a:rPr lang="zh-CN" altLang="en-US" sz="2800">
                <a:solidFill>
                  <a:srgbClr val="0000FF"/>
                </a:solidFill>
              </a:rPr>
              <a:t>和</a:t>
            </a:r>
            <a:r>
              <a:rPr lang="en-US" altLang="zh-CN" sz="2800" i="1">
                <a:solidFill>
                  <a:srgbClr val="0000FF"/>
                </a:solidFill>
              </a:rPr>
              <a:t>E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)=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</a:rPr>
              <a:t>4</a:t>
            </a:r>
            <a:r>
              <a:rPr lang="zh-CN" altLang="en-US" sz="2800">
                <a:solidFill>
                  <a:srgbClr val="0000FF"/>
                </a:solidFill>
              </a:rPr>
              <a:t>的伴随式</a:t>
            </a:r>
          </a:p>
        </p:txBody>
      </p:sp>
      <p:graphicFrame>
        <p:nvGraphicFramePr>
          <p:cNvPr id="79878" name="Object 6"/>
          <p:cNvGraphicFramePr>
            <a:graphicFrameLocks noChangeAspect="1"/>
          </p:cNvGraphicFramePr>
          <p:nvPr/>
        </p:nvGraphicFramePr>
        <p:xfrm>
          <a:off x="827088" y="4149725"/>
          <a:ext cx="7993062" cy="801688"/>
        </p:xfrm>
        <a:graphic>
          <a:graphicData uri="http://schemas.openxmlformats.org/presentationml/2006/ole">
            <p:oleObj spid="_x0000_s53252" name="公式" r:id="rId6" imgW="3936960" imgH="342720" progId="Equation.3">
              <p:embed/>
            </p:oleObj>
          </a:graphicData>
        </a:graphic>
      </p:graphicFrame>
      <p:graphicFrame>
        <p:nvGraphicFramePr>
          <p:cNvPr id="79879" name="Object 7"/>
          <p:cNvGraphicFramePr>
            <a:graphicFrameLocks noChangeAspect="1"/>
          </p:cNvGraphicFramePr>
          <p:nvPr/>
        </p:nvGraphicFramePr>
        <p:xfrm>
          <a:off x="971550" y="4868863"/>
          <a:ext cx="3240088" cy="1644650"/>
        </p:xfrm>
        <a:graphic>
          <a:graphicData uri="http://schemas.openxmlformats.org/presentationml/2006/ole">
            <p:oleObj spid="_x0000_s53253" name="公式" r:id="rId7" imgW="1460160" imgH="622080" progId="Equation.3">
              <p:embed/>
            </p:oleObj>
          </a:graphicData>
        </a:graphic>
      </p:graphicFrame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79881" name="Object 9"/>
          <p:cNvGraphicFramePr>
            <a:graphicFrameLocks noChangeAspect="1"/>
          </p:cNvGraphicFramePr>
          <p:nvPr/>
        </p:nvGraphicFramePr>
        <p:xfrm>
          <a:off x="2124075" y="3079750"/>
          <a:ext cx="4248150" cy="652463"/>
        </p:xfrm>
        <a:graphic>
          <a:graphicData uri="http://schemas.openxmlformats.org/presentationml/2006/ole">
            <p:oleObj spid="_x0000_s53254" name="Equation" r:id="rId8" imgW="1675673" imgH="253890" progId="Equation.DSMT4">
              <p:embed/>
            </p:oleObj>
          </a:graphicData>
        </a:graphic>
      </p:graphicFrame>
      <p:graphicFrame>
        <p:nvGraphicFramePr>
          <p:cNvPr id="79882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2166938" y="3573463"/>
          <a:ext cx="4087812" cy="654050"/>
        </p:xfrm>
        <a:graphic>
          <a:graphicData uri="http://schemas.openxmlformats.org/presentationml/2006/ole">
            <p:oleObj spid="_x0000_s53255" name="Equation" r:id="rId9" imgW="15872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3403600" y="1946275"/>
            <a:ext cx="5397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auto">
          <a:xfrm flipV="1">
            <a:off x="3943350" y="2216150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4213225" y="2008188"/>
            <a:ext cx="406400" cy="406400"/>
            <a:chOff x="2568" y="3577"/>
            <a:chExt cx="595" cy="596"/>
          </a:xfrm>
        </p:grpSpPr>
        <p:sp>
          <p:nvSpPr>
            <p:cNvPr id="80901" name="Oval 5"/>
            <p:cNvSpPr>
              <a:spLocks noChangeAspect="1" noChangeArrowheads="1"/>
            </p:cNvSpPr>
            <p:nvPr/>
          </p:nvSpPr>
          <p:spPr bwMode="auto">
            <a:xfrm>
              <a:off x="2568" y="3577"/>
              <a:ext cx="576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02" name="Line 6"/>
            <p:cNvSpPr>
              <a:spLocks noChangeAspect="1" noChangeShapeType="1"/>
            </p:cNvSpPr>
            <p:nvPr/>
          </p:nvSpPr>
          <p:spPr bwMode="auto">
            <a:xfrm>
              <a:off x="2568" y="3889"/>
              <a:ext cx="5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903" name="Line 7"/>
            <p:cNvSpPr>
              <a:spLocks noChangeAspect="1" noChangeShapeType="1"/>
            </p:cNvSpPr>
            <p:nvPr/>
          </p:nvSpPr>
          <p:spPr bwMode="auto">
            <a:xfrm>
              <a:off x="2852" y="3577"/>
              <a:ext cx="0" cy="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4618038" y="2216150"/>
            <a:ext cx="225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4837113" y="1965325"/>
            <a:ext cx="5397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 flipV="1">
            <a:off x="5376863" y="22256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5848350" y="1965325"/>
            <a:ext cx="5397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 flipV="1">
            <a:off x="6388100" y="2235200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 flipV="1">
            <a:off x="2863850" y="2238375"/>
            <a:ext cx="53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 flipV="1">
            <a:off x="6629400" y="1416050"/>
            <a:ext cx="0" cy="81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 flipH="1" flipV="1">
            <a:off x="2882900" y="1417638"/>
            <a:ext cx="0" cy="636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none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>
            <a:off x="2863850" y="1416050"/>
            <a:ext cx="3752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>
            <a:off x="4394200" y="1416050"/>
            <a:ext cx="0" cy="58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18"/>
          <p:cNvGrpSpPr>
            <a:grpSpLocks noChangeAspect="1"/>
          </p:cNvGrpSpPr>
          <p:nvPr/>
        </p:nvGrpSpPr>
        <p:grpSpPr bwMode="auto">
          <a:xfrm>
            <a:off x="2682875" y="2028825"/>
            <a:ext cx="406400" cy="406400"/>
            <a:chOff x="2568" y="3577"/>
            <a:chExt cx="595" cy="596"/>
          </a:xfrm>
        </p:grpSpPr>
        <p:sp>
          <p:nvSpPr>
            <p:cNvPr id="80915" name="Oval 19"/>
            <p:cNvSpPr>
              <a:spLocks noChangeAspect="1" noChangeArrowheads="1"/>
            </p:cNvSpPr>
            <p:nvPr/>
          </p:nvSpPr>
          <p:spPr bwMode="auto">
            <a:xfrm>
              <a:off x="2568" y="3577"/>
              <a:ext cx="576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16" name="Line 20"/>
            <p:cNvSpPr>
              <a:spLocks noChangeAspect="1" noChangeShapeType="1"/>
            </p:cNvSpPr>
            <p:nvPr/>
          </p:nvSpPr>
          <p:spPr bwMode="auto">
            <a:xfrm>
              <a:off x="2568" y="3889"/>
              <a:ext cx="5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917" name="Line 21"/>
            <p:cNvSpPr>
              <a:spLocks noChangeAspect="1" noChangeShapeType="1"/>
            </p:cNvSpPr>
            <p:nvPr/>
          </p:nvSpPr>
          <p:spPr bwMode="auto">
            <a:xfrm>
              <a:off x="2852" y="3577"/>
              <a:ext cx="0" cy="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0918" name="Line 22"/>
          <p:cNvSpPr>
            <a:spLocks noChangeShapeType="1"/>
          </p:cNvSpPr>
          <p:nvPr/>
        </p:nvSpPr>
        <p:spPr bwMode="auto">
          <a:xfrm>
            <a:off x="2322513" y="223996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19" name="Line 23"/>
          <p:cNvSpPr>
            <a:spLocks noChangeShapeType="1"/>
          </p:cNvSpPr>
          <p:nvPr/>
        </p:nvSpPr>
        <p:spPr bwMode="auto">
          <a:xfrm>
            <a:off x="2322513" y="2239963"/>
            <a:ext cx="0" cy="273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20" name="Line 24"/>
          <p:cNvSpPr>
            <a:spLocks noChangeShapeType="1"/>
          </p:cNvSpPr>
          <p:nvPr/>
        </p:nvSpPr>
        <p:spPr bwMode="auto">
          <a:xfrm>
            <a:off x="1073150" y="4978400"/>
            <a:ext cx="2792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701675" y="4295775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 b="0">
                <a:latin typeface="Times New Roman" pitchFamily="18" charset="0"/>
              </a:rPr>
              <a:t>输入</a:t>
            </a:r>
            <a:r>
              <a:rPr lang="en-US" altLang="zh-CN" b="0" i="1">
                <a:latin typeface="Times New Roman" pitchFamily="18" charset="0"/>
              </a:rPr>
              <a:t>R</a:t>
            </a:r>
            <a:r>
              <a:rPr lang="en-US" altLang="zh-CN" b="0">
                <a:latin typeface="Times New Roman" pitchFamily="18" charset="0"/>
              </a:rPr>
              <a:t>(</a:t>
            </a:r>
            <a:r>
              <a:rPr lang="en-US" altLang="zh-CN" b="0" i="1">
                <a:latin typeface="Times New Roman" pitchFamily="18" charset="0"/>
              </a:rPr>
              <a:t>x</a:t>
            </a:r>
            <a:r>
              <a:rPr lang="en-US" altLang="zh-CN" b="0">
                <a:latin typeface="Times New Roman" pitchFamily="18" charset="0"/>
              </a:rPr>
              <a:t>)</a:t>
            </a:r>
          </a:p>
        </p:txBody>
      </p:sp>
      <p:sp>
        <p:nvSpPr>
          <p:cNvPr id="80922" name="Line 26"/>
          <p:cNvSpPr>
            <a:spLocks noChangeShapeType="1"/>
          </p:cNvSpPr>
          <p:nvPr/>
        </p:nvSpPr>
        <p:spPr bwMode="auto">
          <a:xfrm>
            <a:off x="5562600" y="2225675"/>
            <a:ext cx="0" cy="585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192713" y="2833688"/>
            <a:ext cx="720725" cy="495300"/>
            <a:chOff x="1831" y="3464"/>
            <a:chExt cx="454" cy="312"/>
          </a:xfrm>
        </p:grpSpPr>
        <p:sp>
          <p:nvSpPr>
            <p:cNvPr id="80924" name="Rectangle 28"/>
            <p:cNvSpPr>
              <a:spLocks noChangeArrowheads="1"/>
            </p:cNvSpPr>
            <p:nvPr/>
          </p:nvSpPr>
          <p:spPr bwMode="auto">
            <a:xfrm>
              <a:off x="1831" y="3464"/>
              <a:ext cx="454" cy="3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25" name="Text Box 29"/>
            <p:cNvSpPr txBox="1">
              <a:spLocks noChangeArrowheads="1"/>
            </p:cNvSpPr>
            <p:nvPr/>
          </p:nvSpPr>
          <p:spPr bwMode="auto">
            <a:xfrm>
              <a:off x="1859" y="3492"/>
              <a:ext cx="3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CN" altLang="en-US" b="0">
                  <a:latin typeface="Times New Roman" pitchFamily="18" charset="0"/>
                </a:rPr>
                <a:t>非门</a:t>
              </a:r>
            </a:p>
          </p:txBody>
        </p:sp>
      </p:grpSp>
      <p:sp>
        <p:nvSpPr>
          <p:cNvPr id="80926" name="Line 30"/>
          <p:cNvSpPr>
            <a:spLocks noChangeShapeType="1"/>
          </p:cNvSpPr>
          <p:nvPr/>
        </p:nvSpPr>
        <p:spPr bwMode="auto">
          <a:xfrm>
            <a:off x="4076700" y="2225675"/>
            <a:ext cx="0" cy="1260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27" name="Line 31"/>
          <p:cNvSpPr>
            <a:spLocks noChangeShapeType="1"/>
          </p:cNvSpPr>
          <p:nvPr/>
        </p:nvSpPr>
        <p:spPr bwMode="auto">
          <a:xfrm>
            <a:off x="5562600" y="3351213"/>
            <a:ext cx="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28" name="Line 32"/>
          <p:cNvSpPr>
            <a:spLocks noChangeShapeType="1"/>
          </p:cNvSpPr>
          <p:nvPr/>
        </p:nvSpPr>
        <p:spPr bwMode="auto">
          <a:xfrm>
            <a:off x="6626225" y="2225675"/>
            <a:ext cx="0" cy="1260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29" name="Line 33"/>
          <p:cNvSpPr>
            <a:spLocks noChangeShapeType="1"/>
          </p:cNvSpPr>
          <p:nvPr/>
        </p:nvSpPr>
        <p:spPr bwMode="auto">
          <a:xfrm>
            <a:off x="4075113" y="3486150"/>
            <a:ext cx="134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30" name="Line 34"/>
          <p:cNvSpPr>
            <a:spLocks noChangeShapeType="1"/>
          </p:cNvSpPr>
          <p:nvPr/>
        </p:nvSpPr>
        <p:spPr bwMode="auto">
          <a:xfrm>
            <a:off x="5427663" y="3486150"/>
            <a:ext cx="0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31" name="Line 35"/>
          <p:cNvSpPr>
            <a:spLocks noChangeShapeType="1"/>
          </p:cNvSpPr>
          <p:nvPr/>
        </p:nvSpPr>
        <p:spPr bwMode="auto">
          <a:xfrm>
            <a:off x="5697538" y="3486150"/>
            <a:ext cx="900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32" name="Line 36"/>
          <p:cNvSpPr>
            <a:spLocks noChangeShapeType="1"/>
          </p:cNvSpPr>
          <p:nvPr/>
        </p:nvSpPr>
        <p:spPr bwMode="auto">
          <a:xfrm>
            <a:off x="5697538" y="3486150"/>
            <a:ext cx="0" cy="306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246688" y="3800475"/>
            <a:ext cx="720725" cy="495300"/>
            <a:chOff x="1831" y="3464"/>
            <a:chExt cx="454" cy="312"/>
          </a:xfrm>
        </p:grpSpPr>
        <p:sp>
          <p:nvSpPr>
            <p:cNvPr id="80934" name="Rectangle 38"/>
            <p:cNvSpPr>
              <a:spLocks noChangeArrowheads="1"/>
            </p:cNvSpPr>
            <p:nvPr/>
          </p:nvSpPr>
          <p:spPr bwMode="auto">
            <a:xfrm>
              <a:off x="1831" y="3464"/>
              <a:ext cx="454" cy="3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35" name="Text Box 39"/>
            <p:cNvSpPr txBox="1">
              <a:spLocks noChangeArrowheads="1"/>
            </p:cNvSpPr>
            <p:nvPr/>
          </p:nvSpPr>
          <p:spPr bwMode="auto">
            <a:xfrm>
              <a:off x="1859" y="3492"/>
              <a:ext cx="3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CN" altLang="en-US" b="0">
                  <a:latin typeface="Times New Roman" pitchFamily="18" charset="0"/>
                </a:rPr>
                <a:t>与门</a:t>
              </a:r>
            </a:p>
          </p:txBody>
        </p:sp>
      </p:grpSp>
      <p:sp>
        <p:nvSpPr>
          <p:cNvPr id="80936" name="Line 40"/>
          <p:cNvSpPr>
            <a:spLocks noChangeShapeType="1"/>
          </p:cNvSpPr>
          <p:nvPr/>
        </p:nvSpPr>
        <p:spPr bwMode="auto">
          <a:xfrm>
            <a:off x="5607050" y="4295775"/>
            <a:ext cx="0" cy="134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37" name="Line 41"/>
          <p:cNvSpPr>
            <a:spLocks noChangeShapeType="1"/>
          </p:cNvSpPr>
          <p:nvPr/>
        </p:nvSpPr>
        <p:spPr bwMode="auto">
          <a:xfrm>
            <a:off x="5607050" y="4430713"/>
            <a:ext cx="1304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38" name="Line 42"/>
          <p:cNvSpPr>
            <a:spLocks noChangeShapeType="1"/>
          </p:cNvSpPr>
          <p:nvPr/>
        </p:nvSpPr>
        <p:spPr bwMode="auto">
          <a:xfrm>
            <a:off x="6911975" y="4430713"/>
            <a:ext cx="0" cy="315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6" name="Group 43"/>
          <p:cNvGrpSpPr>
            <a:grpSpLocks noChangeAspect="1"/>
          </p:cNvGrpSpPr>
          <p:nvPr/>
        </p:nvGrpSpPr>
        <p:grpSpPr bwMode="auto">
          <a:xfrm>
            <a:off x="6718300" y="4746625"/>
            <a:ext cx="406400" cy="406400"/>
            <a:chOff x="2568" y="3577"/>
            <a:chExt cx="595" cy="596"/>
          </a:xfrm>
        </p:grpSpPr>
        <p:sp>
          <p:nvSpPr>
            <p:cNvPr id="80940" name="Oval 44"/>
            <p:cNvSpPr>
              <a:spLocks noChangeAspect="1" noChangeArrowheads="1"/>
            </p:cNvSpPr>
            <p:nvPr/>
          </p:nvSpPr>
          <p:spPr bwMode="auto">
            <a:xfrm>
              <a:off x="2568" y="3577"/>
              <a:ext cx="576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41" name="Line 45"/>
            <p:cNvSpPr>
              <a:spLocks noChangeAspect="1" noChangeShapeType="1"/>
            </p:cNvSpPr>
            <p:nvPr/>
          </p:nvSpPr>
          <p:spPr bwMode="auto">
            <a:xfrm>
              <a:off x="2568" y="3889"/>
              <a:ext cx="5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942" name="Line 46"/>
            <p:cNvSpPr>
              <a:spLocks noChangeAspect="1" noChangeShapeType="1"/>
            </p:cNvSpPr>
            <p:nvPr/>
          </p:nvSpPr>
          <p:spPr bwMode="auto">
            <a:xfrm>
              <a:off x="2852" y="3577"/>
              <a:ext cx="0" cy="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0943" name="Line 47"/>
          <p:cNvSpPr>
            <a:spLocks noChangeShapeType="1"/>
          </p:cNvSpPr>
          <p:nvPr/>
        </p:nvSpPr>
        <p:spPr bwMode="auto">
          <a:xfrm>
            <a:off x="7092950" y="4956175"/>
            <a:ext cx="854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44" name="Line 48"/>
          <p:cNvSpPr>
            <a:spLocks noChangeShapeType="1"/>
          </p:cNvSpPr>
          <p:nvPr/>
        </p:nvSpPr>
        <p:spPr bwMode="auto">
          <a:xfrm>
            <a:off x="5289550" y="4954588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3851275" y="4657725"/>
            <a:ext cx="1395413" cy="495300"/>
            <a:chOff x="1831" y="3464"/>
            <a:chExt cx="454" cy="312"/>
          </a:xfrm>
        </p:grpSpPr>
        <p:sp>
          <p:nvSpPr>
            <p:cNvPr id="80946" name="Rectangle 50"/>
            <p:cNvSpPr>
              <a:spLocks noChangeArrowheads="1"/>
            </p:cNvSpPr>
            <p:nvPr/>
          </p:nvSpPr>
          <p:spPr bwMode="auto">
            <a:xfrm>
              <a:off x="1831" y="3464"/>
              <a:ext cx="454" cy="3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47" name="Text Box 51"/>
            <p:cNvSpPr txBox="1">
              <a:spLocks noChangeArrowheads="1"/>
            </p:cNvSpPr>
            <p:nvPr/>
          </p:nvSpPr>
          <p:spPr bwMode="auto">
            <a:xfrm>
              <a:off x="1859" y="3492"/>
              <a:ext cx="39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CN" altLang="en-US" b="0">
                  <a:latin typeface="Times New Roman" pitchFamily="18" charset="0"/>
                </a:rPr>
                <a:t>七级缓存</a:t>
              </a:r>
            </a:p>
          </p:txBody>
        </p:sp>
      </p:grp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2862263" y="2416175"/>
            <a:ext cx="4049712" cy="2025650"/>
            <a:chOff x="1803" y="1338"/>
            <a:chExt cx="2551" cy="1276"/>
          </a:xfrm>
        </p:grpSpPr>
        <p:grpSp>
          <p:nvGrpSpPr>
            <p:cNvPr id="9" name="Group 53"/>
            <p:cNvGrpSpPr>
              <a:grpSpLocks/>
            </p:cNvGrpSpPr>
            <p:nvPr/>
          </p:nvGrpSpPr>
          <p:grpSpPr bwMode="auto">
            <a:xfrm>
              <a:off x="1803" y="1338"/>
              <a:ext cx="2523" cy="113"/>
              <a:chOff x="1803" y="1338"/>
              <a:chExt cx="2523" cy="113"/>
            </a:xfrm>
          </p:grpSpPr>
          <p:sp>
            <p:nvSpPr>
              <p:cNvPr id="80950" name="Line 54"/>
              <p:cNvSpPr>
                <a:spLocks noChangeShapeType="1"/>
              </p:cNvSpPr>
              <p:nvPr/>
            </p:nvSpPr>
            <p:spPr bwMode="auto">
              <a:xfrm>
                <a:off x="1803" y="1338"/>
                <a:ext cx="0" cy="113"/>
              </a:xfrm>
              <a:prstGeom prst="line">
                <a:avLst/>
              </a:prstGeom>
              <a:noFill/>
              <a:ln w="15875">
                <a:solidFill>
                  <a:srgbClr val="0000FF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51" name="Line 55"/>
              <p:cNvSpPr>
                <a:spLocks noChangeShapeType="1"/>
              </p:cNvSpPr>
              <p:nvPr/>
            </p:nvSpPr>
            <p:spPr bwMode="auto">
              <a:xfrm>
                <a:off x="1803" y="1451"/>
                <a:ext cx="2523" cy="0"/>
              </a:xfrm>
              <a:prstGeom prst="line">
                <a:avLst/>
              </a:prstGeom>
              <a:noFill/>
              <a:ln w="15875">
                <a:solidFill>
                  <a:srgbClr val="0000FF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0952" name="Line 56"/>
            <p:cNvSpPr>
              <a:spLocks noChangeShapeType="1"/>
            </p:cNvSpPr>
            <p:nvPr/>
          </p:nvSpPr>
          <p:spPr bwMode="auto">
            <a:xfrm flipV="1">
              <a:off x="4354" y="1451"/>
              <a:ext cx="0" cy="116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1504950" y="4781550"/>
            <a:ext cx="584200" cy="376238"/>
            <a:chOff x="1236" y="3539"/>
            <a:chExt cx="368" cy="237"/>
          </a:xfrm>
        </p:grpSpPr>
        <p:sp>
          <p:nvSpPr>
            <p:cNvPr id="80954" name="Rectangle 58"/>
            <p:cNvSpPr>
              <a:spLocks noChangeArrowheads="1"/>
            </p:cNvSpPr>
            <p:nvPr/>
          </p:nvSpPr>
          <p:spPr bwMode="auto">
            <a:xfrm>
              <a:off x="1236" y="3549"/>
              <a:ext cx="368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55" name="Text Box 59"/>
            <p:cNvSpPr txBox="1">
              <a:spLocks noChangeArrowheads="1"/>
            </p:cNvSpPr>
            <p:nvPr/>
          </p:nvSpPr>
          <p:spPr bwMode="auto">
            <a:xfrm>
              <a:off x="1313" y="3539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CN" altLang="en-US" b="0">
                  <a:latin typeface="Times New Roman" pitchFamily="18" charset="0"/>
                </a:rPr>
                <a:t>门</a:t>
              </a:r>
            </a:p>
          </p:txBody>
        </p:sp>
      </p:grpSp>
      <p:sp>
        <p:nvSpPr>
          <p:cNvPr id="80956" name="Line 60"/>
          <p:cNvSpPr>
            <a:spLocks noChangeShapeType="1"/>
          </p:cNvSpPr>
          <p:nvPr/>
        </p:nvSpPr>
        <p:spPr bwMode="auto">
          <a:xfrm>
            <a:off x="1106488" y="4967288"/>
            <a:ext cx="404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57" name="Rectangle 61"/>
          <p:cNvSpPr>
            <a:spLocks noChangeArrowheads="1"/>
          </p:cNvSpPr>
          <p:nvPr/>
        </p:nvSpPr>
        <p:spPr bwMode="auto">
          <a:xfrm>
            <a:off x="2595563" y="5470525"/>
            <a:ext cx="37766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循环汉明码译码电路</a:t>
            </a:r>
          </a:p>
          <a:p>
            <a:pPr algn="l"/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      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需要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14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移位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80958" name="Rectangle 62"/>
          <p:cNvSpPr>
            <a:spLocks noChangeArrowheads="1"/>
          </p:cNvSpPr>
          <p:nvPr/>
        </p:nvSpPr>
        <p:spPr bwMode="auto">
          <a:xfrm>
            <a:off x="1476375" y="188913"/>
            <a:ext cx="6335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sz="3600">
                <a:solidFill>
                  <a:srgbClr val="FF0000"/>
                </a:solidFill>
              </a:rPr>
              <a:t>Example 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 (Continued)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8291513" cy="5184775"/>
          </a:xfrm>
        </p:spPr>
        <p:txBody>
          <a:bodyPr/>
          <a:lstStyle/>
          <a:p>
            <a:r>
              <a:rPr lang="en-US" altLang="zh-CN" sz="2400" i="1"/>
              <a:t>R</a:t>
            </a:r>
            <a:r>
              <a:rPr lang="en-US" altLang="zh-CN" sz="2400"/>
              <a:t>(</a:t>
            </a:r>
            <a:r>
              <a:rPr lang="en-US" altLang="zh-CN" sz="2400" i="1"/>
              <a:t>x</a:t>
            </a:r>
            <a:r>
              <a:rPr lang="en-US" altLang="zh-CN" sz="2400"/>
              <a:t>)=</a:t>
            </a:r>
            <a:r>
              <a:rPr lang="en-US" altLang="zh-CN" sz="2400" i="1"/>
              <a:t>x</a:t>
            </a:r>
            <a:r>
              <a:rPr lang="en-US" altLang="zh-CN" sz="2400" baseline="30000"/>
              <a:t>6</a:t>
            </a:r>
            <a:r>
              <a:rPr lang="en-US" altLang="zh-CN" sz="2400"/>
              <a:t>+</a:t>
            </a:r>
            <a:r>
              <a:rPr lang="en-US" altLang="zh-CN" sz="2400" i="1"/>
              <a:t>x</a:t>
            </a:r>
            <a:r>
              <a:rPr lang="en-US" altLang="zh-CN" sz="2400"/>
              <a:t>+1, </a:t>
            </a:r>
            <a:r>
              <a:rPr lang="en-US" altLang="zh-CN" sz="2400" i="1"/>
              <a:t>E</a:t>
            </a:r>
            <a:r>
              <a:rPr lang="en-US" altLang="zh-CN" sz="2400"/>
              <a:t>(</a:t>
            </a:r>
            <a:r>
              <a:rPr lang="en-US" altLang="zh-CN" sz="2400" i="1"/>
              <a:t>x</a:t>
            </a:r>
            <a:r>
              <a:rPr lang="en-US" altLang="zh-CN" sz="2400"/>
              <a:t>) = </a:t>
            </a:r>
            <a:r>
              <a:rPr lang="en-US" altLang="zh-CN" sz="2400" i="1"/>
              <a:t>x</a:t>
            </a:r>
            <a:r>
              <a:rPr lang="en-US" altLang="zh-CN" sz="2400" baseline="30000"/>
              <a:t>4</a:t>
            </a:r>
          </a:p>
          <a:p>
            <a:endParaRPr lang="en-US" altLang="zh-CN" sz="2400" baseline="30000"/>
          </a:p>
        </p:txBody>
      </p:sp>
      <p:pic>
        <p:nvPicPr>
          <p:cNvPr id="81924" name="Picture 4" descr="新建 BMP 图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844675"/>
            <a:ext cx="6913562" cy="4440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捕错译码</a:t>
            </a:r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>
            <p:ph idx="1"/>
          </p:nvPr>
        </p:nvGraphicFramePr>
        <p:xfrm>
          <a:off x="1625600" y="2492375"/>
          <a:ext cx="6330950" cy="546100"/>
        </p:xfrm>
        <a:graphic>
          <a:graphicData uri="http://schemas.openxmlformats.org/presentationml/2006/ole">
            <p:oleObj spid="_x0000_s54274" name="公式" r:id="rId3" imgW="2590560" imgH="203040" progId="Equation.3">
              <p:embed/>
            </p:oleObj>
          </a:graphicData>
        </a:graphic>
      </p:graphicFrame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1625600" y="3790950"/>
          <a:ext cx="6075363" cy="638175"/>
        </p:xfrm>
        <a:graphic>
          <a:graphicData uri="http://schemas.openxmlformats.org/presentationml/2006/ole">
            <p:oleObj spid="_x0000_s54275" name="公式" r:id="rId4" imgW="2387520" imgH="228600" progId="Equation.3">
              <p:embed/>
            </p:oleObj>
          </a:graphicData>
        </a:graphic>
      </p:graphicFrame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1552575" y="4438650"/>
          <a:ext cx="6265863" cy="638175"/>
        </p:xfrm>
        <a:graphic>
          <a:graphicData uri="http://schemas.openxmlformats.org/presentationml/2006/ole">
            <p:oleObj spid="_x0000_s54276" name="公式" r:id="rId5" imgW="2463480" imgH="228600" progId="Equation.3">
              <p:embed/>
            </p:oleObj>
          </a:graphicData>
        </a:graphic>
      </p:graphicFrame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468313" y="1196975"/>
            <a:ext cx="82804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6"/>
              </a:buBlip>
            </a:pPr>
            <a:r>
              <a:rPr lang="zh-CN" altLang="en-US" sz="2800">
                <a:solidFill>
                  <a:srgbClr val="0000FF"/>
                </a:solidFill>
              </a:rPr>
              <a:t>基本工作原理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/>
              <a:t>伴随式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6"/>
              </a:buBlip>
            </a:pPr>
            <a:endParaRPr lang="zh-CN" altLang="en-US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6"/>
              </a:buBlip>
            </a:pPr>
            <a:endParaRPr lang="zh-CN" altLang="en-US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zh-CN" altLang="en-US" sz="2800">
                <a:solidFill>
                  <a:srgbClr val="0000FF"/>
                </a:solidFill>
              </a:rPr>
              <a:t>        </a:t>
            </a:r>
            <a:r>
              <a:rPr lang="zh-CN" altLang="en-US"/>
              <a:t>式中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6"/>
              </a:buBlip>
            </a:pPr>
            <a:endParaRPr lang="zh-CN" altLang="en-US"/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6"/>
              </a:buBlip>
            </a:pPr>
            <a:endParaRPr lang="zh-CN" altLang="en-US"/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6"/>
              </a:buBlip>
            </a:pPr>
            <a:endParaRPr lang="zh-CN" altLang="en-US"/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zh-CN" altLang="en-US"/>
              <a:t>          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zh-CN" altLang="en-US"/>
              <a:t>          分别是码字信息组</a:t>
            </a:r>
            <a:r>
              <a:rPr lang="en-US" altLang="zh-CN"/>
              <a:t>(</a:t>
            </a:r>
            <a:r>
              <a:rPr lang="zh-CN" altLang="en-US"/>
              <a:t>或前</a:t>
            </a:r>
            <a:r>
              <a:rPr lang="en-US" altLang="zh-CN" i="1"/>
              <a:t>k</a:t>
            </a:r>
            <a:r>
              <a:rPr lang="zh-CN" altLang="en-US"/>
              <a:t>位</a:t>
            </a:r>
            <a:r>
              <a:rPr lang="en-US" altLang="zh-CN"/>
              <a:t>)</a:t>
            </a:r>
            <a:r>
              <a:rPr lang="zh-CN" altLang="en-US"/>
              <a:t>和校验位</a:t>
            </a:r>
            <a:r>
              <a:rPr lang="en-US" altLang="zh-CN"/>
              <a:t>(</a:t>
            </a:r>
            <a:r>
              <a:rPr lang="zh-CN" altLang="en-US"/>
              <a:t>或后</a:t>
            </a:r>
            <a:r>
              <a:rPr lang="en-US" altLang="zh-CN" i="1"/>
              <a:t>n-k</a:t>
            </a:r>
            <a:r>
              <a:rPr lang="zh-CN" altLang="en-US"/>
              <a:t>位）上的 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zh-CN" altLang="en-US"/>
              <a:t>          错误图样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基本原理</a:t>
            </a:r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>
            <p:ph idx="1"/>
          </p:nvPr>
        </p:nvGraphicFramePr>
        <p:xfrm>
          <a:off x="1619250" y="2205038"/>
          <a:ext cx="5688013" cy="657225"/>
        </p:xfrm>
        <a:graphic>
          <a:graphicData uri="http://schemas.openxmlformats.org/presentationml/2006/ole">
            <p:oleObj spid="_x0000_s55298" name="Equation" r:id="rId3" imgW="1777680" imgH="203040" progId="Equation.DSMT4">
              <p:embed/>
            </p:oleObj>
          </a:graphicData>
        </a:graphic>
      </p:graphicFrame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468313" y="1052513"/>
            <a:ext cx="820737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4"/>
              </a:buBlip>
            </a:pPr>
            <a:r>
              <a:rPr lang="zh-CN" altLang="en-US" sz="2800">
                <a:solidFill>
                  <a:srgbClr val="0000FF"/>
                </a:solidFill>
              </a:rPr>
              <a:t>若错误集中在校验元的</a:t>
            </a:r>
            <a:r>
              <a:rPr lang="en-US" altLang="zh-CN" sz="2800" i="1">
                <a:solidFill>
                  <a:srgbClr val="0000FF"/>
                </a:solidFill>
              </a:rPr>
              <a:t>n</a:t>
            </a:r>
            <a:r>
              <a:rPr lang="en-US" altLang="zh-CN" sz="2800">
                <a:solidFill>
                  <a:srgbClr val="0000FF"/>
                </a:solidFill>
              </a:rPr>
              <a:t>-</a:t>
            </a:r>
            <a:r>
              <a:rPr lang="en-US" altLang="zh-CN" sz="2800" i="1">
                <a:solidFill>
                  <a:srgbClr val="0000FF"/>
                </a:solidFill>
              </a:rPr>
              <a:t>k</a:t>
            </a:r>
            <a:r>
              <a:rPr lang="zh-CN" altLang="en-US" sz="2800">
                <a:solidFill>
                  <a:srgbClr val="0000FF"/>
                </a:solidFill>
              </a:rPr>
              <a:t>位上，即</a:t>
            </a:r>
            <a:r>
              <a:rPr lang="en-US" altLang="zh-CN" sz="2800" i="1">
                <a:solidFill>
                  <a:srgbClr val="0000FF"/>
                </a:solidFill>
              </a:rPr>
              <a:t>E</a:t>
            </a:r>
            <a:r>
              <a:rPr lang="en-US" altLang="zh-CN" sz="2800" i="1" baseline="-25000">
                <a:solidFill>
                  <a:srgbClr val="0000FF"/>
                </a:solidFill>
              </a:rPr>
              <a:t>I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)=0, </a:t>
            </a:r>
            <a:r>
              <a:rPr lang="en-US" altLang="zh-CN" sz="2800" i="1">
                <a:solidFill>
                  <a:srgbClr val="0000FF"/>
                </a:solidFill>
              </a:rPr>
              <a:t>E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)=</a:t>
            </a:r>
            <a:r>
              <a:rPr lang="en-US" altLang="zh-CN" sz="2800" i="1">
                <a:solidFill>
                  <a:srgbClr val="0000FF"/>
                </a:solidFill>
              </a:rPr>
              <a:t>E</a:t>
            </a:r>
            <a:r>
              <a:rPr lang="en-US" altLang="zh-CN" sz="2800" i="1" baseline="-25000">
                <a:solidFill>
                  <a:srgbClr val="0000FF"/>
                </a:solidFill>
              </a:rPr>
              <a:t>P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4"/>
              </a:buBlip>
            </a:pPr>
            <a:endParaRPr lang="en-US" altLang="zh-CN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4"/>
              </a:buBlip>
            </a:pPr>
            <a:endParaRPr lang="en-US" altLang="zh-CN" sz="2800">
              <a:solidFill>
                <a:srgbClr val="0000FF"/>
              </a:solidFill>
            </a:endParaRPr>
          </a:p>
          <a:p>
            <a:pPr marL="342900" indent="-342900" algn="l"/>
            <a:r>
              <a:rPr lang="en-US" altLang="zh-CN" sz="2800" b="0"/>
              <a:t>     </a:t>
            </a:r>
            <a:r>
              <a:rPr lang="zh-CN" altLang="en-US" sz="2800">
                <a:solidFill>
                  <a:srgbClr val="0000FF"/>
                </a:solidFill>
              </a:rPr>
              <a:t>此时，伴随式就是错误图样，</a:t>
            </a:r>
            <a:r>
              <a:rPr lang="en-US" altLang="zh-CN" sz="2800" i="1">
                <a:solidFill>
                  <a:srgbClr val="0000FF"/>
                </a:solidFill>
              </a:rPr>
              <a:t>C’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)=</a:t>
            </a:r>
            <a:r>
              <a:rPr lang="en-US" altLang="zh-CN" sz="2800" i="1">
                <a:solidFill>
                  <a:srgbClr val="0000FF"/>
                </a:solidFill>
              </a:rPr>
              <a:t>R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)-</a:t>
            </a:r>
            <a:r>
              <a:rPr lang="en-US" altLang="zh-CN" sz="2800" i="1">
                <a:solidFill>
                  <a:srgbClr val="0000FF"/>
                </a:solidFill>
              </a:rPr>
              <a:t>S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</a:t>
            </a:r>
          </a:p>
          <a:p>
            <a:pPr marL="342900" indent="-342900" algn="l"/>
            <a:endParaRPr lang="en-US" altLang="zh-CN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4"/>
              </a:buBlip>
            </a:pPr>
            <a:r>
              <a:rPr lang="zh-CN" altLang="en-US" sz="2800">
                <a:solidFill>
                  <a:srgbClr val="0000FF"/>
                </a:solidFill>
              </a:rPr>
              <a:t>可用捕错译码循环码必须满足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/>
              <a:t>1</a:t>
            </a:r>
            <a:r>
              <a:rPr lang="zh-CN" altLang="en-US"/>
              <a:t>、错误必须集中在任意连续的</a:t>
            </a:r>
            <a:r>
              <a:rPr lang="en-US" altLang="zh-CN" i="1"/>
              <a:t>n</a:t>
            </a:r>
            <a:r>
              <a:rPr lang="en-US" altLang="zh-CN"/>
              <a:t>-</a:t>
            </a:r>
            <a:r>
              <a:rPr lang="en-US" altLang="zh-CN" i="1"/>
              <a:t>k</a:t>
            </a:r>
            <a:r>
              <a:rPr lang="zh-CN" altLang="en-US"/>
              <a:t>位上，可利用循环码的特点将错误移到后</a:t>
            </a:r>
            <a:r>
              <a:rPr lang="en-US" altLang="zh-CN" i="1"/>
              <a:t>n</a:t>
            </a:r>
            <a:r>
              <a:rPr lang="en-US" altLang="zh-CN"/>
              <a:t>-</a:t>
            </a:r>
            <a:r>
              <a:rPr lang="en-US" altLang="zh-CN" i="1"/>
              <a:t>k</a:t>
            </a:r>
            <a:r>
              <a:rPr lang="zh-CN" altLang="en-US"/>
              <a:t>位上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/>
              <a:t>2</a:t>
            </a:r>
            <a:r>
              <a:rPr lang="zh-CN" altLang="en-US"/>
              <a:t>、要求有连续</a:t>
            </a:r>
            <a:r>
              <a:rPr lang="en-US" altLang="zh-CN" i="1"/>
              <a:t>k</a:t>
            </a:r>
            <a:r>
              <a:rPr lang="zh-CN" altLang="en-US"/>
              <a:t>维码元无错，即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zh-CN" altLang="en-US" i="1"/>
              <a:t>         </a:t>
            </a:r>
            <a:r>
              <a:rPr lang="en-US" altLang="zh-CN" i="1"/>
              <a:t>k </a:t>
            </a:r>
            <a:r>
              <a:rPr lang="en-US" altLang="zh-CN"/>
              <a:t>&lt; </a:t>
            </a:r>
            <a:r>
              <a:rPr lang="en-US" altLang="zh-CN" i="1"/>
              <a:t>n</a:t>
            </a:r>
            <a:r>
              <a:rPr lang="en-US" altLang="zh-CN"/>
              <a:t>/</a:t>
            </a:r>
            <a:r>
              <a:rPr lang="en-US" altLang="zh-CN" i="1"/>
              <a:t>t</a:t>
            </a:r>
            <a:r>
              <a:rPr lang="en-US" altLang="zh-CN"/>
              <a:t> </a:t>
            </a:r>
            <a:r>
              <a:rPr lang="zh-CN" altLang="en-US"/>
              <a:t>或 </a:t>
            </a:r>
            <a:r>
              <a:rPr lang="en-US" altLang="zh-CN" i="1"/>
              <a:t>t </a:t>
            </a:r>
            <a:r>
              <a:rPr lang="en-US" altLang="zh-CN"/>
              <a:t>&lt;</a:t>
            </a:r>
            <a:r>
              <a:rPr lang="en-US" altLang="zh-CN" i="1"/>
              <a:t> n</a:t>
            </a:r>
            <a:r>
              <a:rPr lang="en-US" altLang="zh-CN"/>
              <a:t>/</a:t>
            </a:r>
            <a:r>
              <a:rPr lang="en-US" altLang="zh-CN" i="1"/>
              <a:t>k</a:t>
            </a:r>
            <a:r>
              <a:rPr lang="en-US" altLang="zh-CN"/>
              <a:t> </a:t>
            </a:r>
            <a:r>
              <a:rPr lang="zh-CN" altLang="en-US"/>
              <a:t>或 </a:t>
            </a:r>
            <a:r>
              <a:rPr lang="en-US" altLang="zh-CN" i="1"/>
              <a:t>R </a:t>
            </a:r>
            <a:r>
              <a:rPr lang="en-US" altLang="zh-CN"/>
              <a:t>&lt; 1/</a:t>
            </a:r>
            <a:r>
              <a:rPr lang="en-US" altLang="zh-CN" i="1"/>
              <a:t>t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60350"/>
            <a:ext cx="6335713" cy="685800"/>
          </a:xfrm>
        </p:spPr>
        <p:txBody>
          <a:bodyPr/>
          <a:lstStyle/>
          <a:p>
            <a:r>
              <a:rPr lang="zh-CN" altLang="en-US"/>
              <a:t>捕错译码</a:t>
            </a:r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>
            <p:ph idx="1"/>
          </p:nvPr>
        </p:nvGraphicFramePr>
        <p:xfrm>
          <a:off x="3132138" y="2205038"/>
          <a:ext cx="1944687" cy="711200"/>
        </p:xfrm>
        <a:graphic>
          <a:graphicData uri="http://schemas.openxmlformats.org/presentationml/2006/ole">
            <p:oleObj spid="_x0000_s56322" name="公式" r:id="rId3" imgW="660240" imgH="203040" progId="Equation.3">
              <p:embed/>
            </p:oleObj>
          </a:graphicData>
        </a:graphic>
      </p:graphicFrame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468313" y="105251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4"/>
              </a:buBlip>
            </a:pPr>
            <a:r>
              <a:rPr lang="zh-CN" altLang="en-US">
                <a:solidFill>
                  <a:srgbClr val="0000FF"/>
                </a:solidFill>
              </a:rPr>
              <a:t>纠正</a:t>
            </a:r>
            <a:r>
              <a:rPr lang="en-US" altLang="zh-CN" i="1">
                <a:solidFill>
                  <a:srgbClr val="0000FF"/>
                </a:solidFill>
              </a:rPr>
              <a:t>t</a:t>
            </a:r>
            <a:r>
              <a:rPr lang="zh-CN" altLang="en-US">
                <a:solidFill>
                  <a:srgbClr val="0000FF"/>
                </a:solidFill>
              </a:rPr>
              <a:t>个错误的</a:t>
            </a:r>
            <a:r>
              <a:rPr lang="en-US" altLang="zh-CN">
                <a:solidFill>
                  <a:srgbClr val="0000FF"/>
                </a:solidFill>
              </a:rPr>
              <a:t>GF(</a:t>
            </a:r>
            <a:r>
              <a:rPr lang="en-US" altLang="zh-CN" i="1">
                <a:solidFill>
                  <a:srgbClr val="0000FF"/>
                </a:solidFill>
              </a:rPr>
              <a:t>q</a:t>
            </a:r>
            <a:r>
              <a:rPr lang="en-US" altLang="zh-CN">
                <a:solidFill>
                  <a:srgbClr val="0000FF"/>
                </a:solidFill>
              </a:rPr>
              <a:t>)</a:t>
            </a:r>
            <a:r>
              <a:rPr lang="zh-CN" altLang="en-US">
                <a:solidFill>
                  <a:srgbClr val="0000FF"/>
                </a:solidFill>
              </a:rPr>
              <a:t>上的</a:t>
            </a:r>
            <a:r>
              <a:rPr lang="en-US" altLang="zh-CN">
                <a:solidFill>
                  <a:srgbClr val="0000FF"/>
                </a:solidFill>
              </a:rPr>
              <a:t>[</a:t>
            </a:r>
            <a:r>
              <a:rPr lang="en-US" altLang="zh-CN" i="1">
                <a:solidFill>
                  <a:srgbClr val="0000FF"/>
                </a:solidFill>
              </a:rPr>
              <a:t>n</a:t>
            </a:r>
            <a:r>
              <a:rPr lang="en-US" altLang="zh-CN">
                <a:solidFill>
                  <a:srgbClr val="0000FF"/>
                </a:solidFill>
              </a:rPr>
              <a:t>,</a:t>
            </a:r>
            <a:r>
              <a:rPr lang="en-US" altLang="zh-CN" i="1">
                <a:solidFill>
                  <a:srgbClr val="0000FF"/>
                </a:solidFill>
              </a:rPr>
              <a:t>k</a:t>
            </a:r>
            <a:r>
              <a:rPr lang="en-US" altLang="zh-CN">
                <a:solidFill>
                  <a:srgbClr val="0000FF"/>
                </a:solidFill>
              </a:rPr>
              <a:t>]</a:t>
            </a:r>
            <a:r>
              <a:rPr lang="zh-CN" altLang="en-US">
                <a:solidFill>
                  <a:srgbClr val="0000FF"/>
                </a:solidFill>
              </a:rPr>
              <a:t>循环码，捕错译码过程中，已把</a:t>
            </a:r>
            <a:r>
              <a:rPr lang="en-US" altLang="zh-CN" i="1">
                <a:solidFill>
                  <a:srgbClr val="0000FF"/>
                </a:solidFill>
              </a:rPr>
              <a:t>t</a:t>
            </a:r>
            <a:r>
              <a:rPr lang="zh-CN" altLang="en-US">
                <a:solidFill>
                  <a:srgbClr val="0000FF"/>
                </a:solidFill>
              </a:rPr>
              <a:t>个错误集中在</a:t>
            </a:r>
            <a:r>
              <a:rPr lang="en-US" altLang="zh-CN" i="1">
                <a:solidFill>
                  <a:srgbClr val="0000FF"/>
                </a:solidFill>
              </a:rPr>
              <a:t>R</a:t>
            </a:r>
            <a:r>
              <a:rPr lang="en-US" altLang="zh-CN" i="1" baseline="-25000">
                <a:solidFill>
                  <a:srgbClr val="0000FF"/>
                </a:solidFill>
              </a:rPr>
              <a:t>i</a:t>
            </a:r>
            <a:r>
              <a:rPr lang="en-US" altLang="zh-CN">
                <a:solidFill>
                  <a:srgbClr val="0000FF"/>
                </a:solidFill>
              </a:rPr>
              <a:t>(</a:t>
            </a:r>
            <a:r>
              <a:rPr lang="en-US" altLang="zh-CN" i="1">
                <a:solidFill>
                  <a:srgbClr val="0000FF"/>
                </a:solidFill>
              </a:rPr>
              <a:t>x</a:t>
            </a:r>
            <a:r>
              <a:rPr lang="en-US" altLang="zh-CN">
                <a:solidFill>
                  <a:srgbClr val="0000FF"/>
                </a:solidFill>
              </a:rPr>
              <a:t>)</a:t>
            </a:r>
            <a:r>
              <a:rPr lang="zh-CN" altLang="en-US">
                <a:solidFill>
                  <a:srgbClr val="0000FF"/>
                </a:solidFill>
              </a:rPr>
              <a:t>的最低次</a:t>
            </a:r>
            <a:r>
              <a:rPr lang="en-US" altLang="zh-CN" i="1">
                <a:solidFill>
                  <a:srgbClr val="0000FF"/>
                </a:solidFill>
              </a:rPr>
              <a:t>n-k</a:t>
            </a:r>
            <a:r>
              <a:rPr lang="en-US" altLang="zh-CN">
                <a:solidFill>
                  <a:srgbClr val="0000FF"/>
                </a:solidFill>
              </a:rPr>
              <a:t> </a:t>
            </a:r>
            <a:r>
              <a:rPr lang="zh-CN" altLang="en-US">
                <a:solidFill>
                  <a:srgbClr val="0000FF"/>
                </a:solidFill>
              </a:rPr>
              <a:t>位以内的充要条件是：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4"/>
              </a:buBlip>
            </a:pPr>
            <a:endParaRPr lang="zh-CN" altLang="en-US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4"/>
              </a:buBlip>
            </a:pPr>
            <a:endParaRPr lang="zh-CN" altLang="en-US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zh-CN" altLang="en-US" b="0">
                <a:solidFill>
                  <a:schemeClr val="accent2"/>
                </a:solidFill>
              </a:rPr>
              <a:t>    </a:t>
            </a:r>
            <a:r>
              <a:rPr lang="zh-CN" altLang="en-US">
                <a:solidFill>
                  <a:srgbClr val="0000FF"/>
                </a:solidFill>
              </a:rPr>
              <a:t>其中</a:t>
            </a:r>
            <a:r>
              <a:rPr lang="en-US" altLang="zh-CN" i="1">
                <a:solidFill>
                  <a:srgbClr val="0000FF"/>
                </a:solidFill>
              </a:rPr>
              <a:t>w</a:t>
            </a:r>
            <a:r>
              <a:rPr lang="en-US" altLang="zh-CN">
                <a:solidFill>
                  <a:srgbClr val="0000FF"/>
                </a:solidFill>
              </a:rPr>
              <a:t>(</a:t>
            </a:r>
            <a:r>
              <a:rPr lang="en-US" altLang="zh-CN" i="1">
                <a:solidFill>
                  <a:srgbClr val="0000FF"/>
                </a:solidFill>
              </a:rPr>
              <a:t>S</a:t>
            </a:r>
            <a:r>
              <a:rPr lang="en-US" altLang="zh-CN" i="1" baseline="-25000">
                <a:solidFill>
                  <a:srgbClr val="0000FF"/>
                </a:solidFill>
              </a:rPr>
              <a:t>i</a:t>
            </a:r>
            <a:r>
              <a:rPr lang="en-US" altLang="zh-CN" i="1">
                <a:solidFill>
                  <a:srgbClr val="0000FF"/>
                </a:solidFill>
              </a:rPr>
              <a:t> </a:t>
            </a:r>
            <a:r>
              <a:rPr lang="en-US" altLang="zh-CN">
                <a:solidFill>
                  <a:srgbClr val="0000FF"/>
                </a:solidFill>
              </a:rPr>
              <a:t>(</a:t>
            </a:r>
            <a:r>
              <a:rPr lang="en-US" altLang="zh-CN" i="1">
                <a:solidFill>
                  <a:srgbClr val="0000FF"/>
                </a:solidFill>
              </a:rPr>
              <a:t>x</a:t>
            </a:r>
            <a:r>
              <a:rPr lang="en-US" altLang="zh-CN">
                <a:solidFill>
                  <a:srgbClr val="0000FF"/>
                </a:solidFill>
              </a:rPr>
              <a:t>))</a:t>
            </a:r>
            <a:r>
              <a:rPr lang="zh-CN" altLang="en-US">
                <a:solidFill>
                  <a:srgbClr val="0000FF"/>
                </a:solidFill>
              </a:rPr>
              <a:t>是伴随式</a:t>
            </a:r>
            <a:r>
              <a:rPr lang="en-US" altLang="zh-CN" i="1">
                <a:solidFill>
                  <a:srgbClr val="0000FF"/>
                </a:solidFill>
              </a:rPr>
              <a:t>S</a:t>
            </a:r>
            <a:r>
              <a:rPr lang="en-US" altLang="zh-CN" i="1" baseline="-25000">
                <a:solidFill>
                  <a:srgbClr val="0000FF"/>
                </a:solidFill>
              </a:rPr>
              <a:t>i</a:t>
            </a:r>
            <a:r>
              <a:rPr lang="en-US" altLang="zh-CN" i="1">
                <a:solidFill>
                  <a:srgbClr val="0000FF"/>
                </a:solidFill>
              </a:rPr>
              <a:t> </a:t>
            </a:r>
            <a:r>
              <a:rPr lang="en-US" altLang="zh-CN">
                <a:solidFill>
                  <a:srgbClr val="0000FF"/>
                </a:solidFill>
              </a:rPr>
              <a:t>(</a:t>
            </a:r>
            <a:r>
              <a:rPr lang="en-US" altLang="zh-CN" i="1">
                <a:solidFill>
                  <a:srgbClr val="0000FF"/>
                </a:solidFill>
              </a:rPr>
              <a:t>x</a:t>
            </a:r>
            <a:r>
              <a:rPr lang="en-US" altLang="zh-CN">
                <a:solidFill>
                  <a:srgbClr val="0000FF"/>
                </a:solidFill>
              </a:rPr>
              <a:t>)</a:t>
            </a:r>
            <a:r>
              <a:rPr lang="zh-CN" altLang="en-US">
                <a:solidFill>
                  <a:srgbClr val="0000FF"/>
                </a:solidFill>
              </a:rPr>
              <a:t>的重量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endParaRPr lang="zh-CN" altLang="en-US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4"/>
              </a:buBlip>
            </a:pP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S</a:t>
            </a:r>
            <a:r>
              <a:rPr lang="it-IT" altLang="zh-CN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), 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)’) </a:t>
            </a: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4"/>
              </a:buBlip>
            </a:pP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it-IT" altLang="zh-CN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=x</a:t>
            </a:r>
            <a:r>
              <a:rPr lang="it-IT" altLang="zh-CN" i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S</a:t>
            </a:r>
            <a:r>
              <a:rPr lang="it-IT" altLang="zh-CN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=x</a:t>
            </a:r>
            <a:r>
              <a:rPr lang="it-IT" altLang="zh-CN" i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it-IT" altLang="zh-CN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))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CN" alt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满足</a:t>
            </a:r>
            <a:r>
              <a:rPr lang="en-US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w</a:t>
            </a: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(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it-IT" altLang="zh-CN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) ≤</a:t>
            </a:r>
            <a:r>
              <a:rPr lang="en-US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t </a:t>
            </a: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zh-CN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4"/>
              </a:buBlip>
            </a:pP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it-IT" altLang="zh-CN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)’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R</a:t>
            </a:r>
            <a:r>
              <a:rPr lang="it-IT" altLang="zh-CN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S</a:t>
            </a:r>
            <a:r>
              <a:rPr lang="it-IT" altLang="zh-CN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=x</a:t>
            </a:r>
            <a:r>
              <a:rPr lang="it-IT" altLang="zh-CN" i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)’) </a:t>
            </a: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it-IT" altLang="zh-CN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4"/>
              </a:buBlip>
            </a:pP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it-IT" altLang="zh-CN" i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n-i 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it-IT" altLang="zh-CN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)’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x</a:t>
            </a:r>
            <a:r>
              <a:rPr lang="it-IT" altLang="zh-CN" i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 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)’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R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)’(</a:t>
            </a:r>
            <a:r>
              <a:rPr lang="it-IT" altLang="zh-CN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 x</a:t>
            </a:r>
            <a:r>
              <a:rPr lang="it-IT" altLang="zh-CN" i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it-IT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-1)</a:t>
            </a:r>
            <a:endParaRPr lang="en-US" altLang="zh-CN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循环码的构造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定理</a:t>
            </a:r>
            <a:r>
              <a:rPr lang="zh-CN" altLang="en-US">
                <a:latin typeface="Times New Roman" pitchFamily="18" charset="0"/>
              </a:rPr>
              <a:t>：以多项式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i="1" baseline="30000">
                <a:latin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</a:rPr>
              <a:t>-1</a:t>
            </a:r>
            <a:r>
              <a:rPr lang="zh-CN" altLang="en-US">
                <a:latin typeface="Times New Roman" pitchFamily="18" charset="0"/>
              </a:rPr>
              <a:t>为模的剩余类线性结合代数中，其一个子空间</a:t>
            </a:r>
            <a:r>
              <a:rPr lang="en-US" altLang="zh-CN" i="1">
                <a:latin typeface="Times New Roman" pitchFamily="18" charset="0"/>
              </a:rPr>
              <a:t>V</a:t>
            </a:r>
            <a:r>
              <a:rPr lang="en-US" altLang="zh-CN" i="1" baseline="-25000">
                <a:latin typeface="Times New Roman" pitchFamily="18" charset="0"/>
              </a:rPr>
              <a:t>n, k</a:t>
            </a:r>
            <a:r>
              <a:rPr lang="zh-CN" altLang="en-US">
                <a:latin typeface="Times New Roman" pitchFamily="18" charset="0"/>
              </a:rPr>
              <a:t>为循环子空间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zh-CN" altLang="en-US">
                <a:latin typeface="Times New Roman" pitchFamily="18" charset="0"/>
              </a:rPr>
              <a:t>或循环码</a:t>
            </a:r>
            <a:r>
              <a:rPr lang="en-US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的充要条件是：</a:t>
            </a:r>
            <a:r>
              <a:rPr lang="en-US" altLang="zh-CN" i="1">
                <a:latin typeface="Times New Roman" pitchFamily="18" charset="0"/>
              </a:rPr>
              <a:t>V</a:t>
            </a:r>
            <a:r>
              <a:rPr lang="en-US" altLang="zh-CN" i="1" baseline="-25000">
                <a:latin typeface="Times New Roman" pitchFamily="18" charset="0"/>
              </a:rPr>
              <a:t>n,k</a:t>
            </a:r>
            <a:r>
              <a:rPr lang="zh-CN" altLang="en-US">
                <a:latin typeface="Times New Roman" pitchFamily="18" charset="0"/>
              </a:rPr>
              <a:t>是一个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理想</a:t>
            </a:r>
            <a:r>
              <a:rPr lang="zh-CN" altLang="en-US">
                <a:latin typeface="Times New Roman" pitchFamily="18" charset="0"/>
              </a:rPr>
              <a:t>。</a:t>
            </a:r>
          </a:p>
          <a:p>
            <a:endParaRPr lang="zh-CN" altLang="en-US">
              <a:latin typeface="Times New Roman" pitchFamily="18" charset="0"/>
            </a:endParaRPr>
          </a:p>
          <a:p>
            <a:r>
              <a:rPr lang="zh-CN" altLang="en-US">
                <a:latin typeface="Times New Roman" pitchFamily="18" charset="0"/>
              </a:rPr>
              <a:t>循环码是模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 i="1" baseline="30000">
                <a:latin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</a:rPr>
              <a:t>-1</a:t>
            </a:r>
            <a:r>
              <a:rPr lang="zh-CN" altLang="en-US">
                <a:latin typeface="Times New Roman" pitchFamily="18" charset="0"/>
              </a:rPr>
              <a:t>的剩余类线性结合代数中的一个理想。反之，其中的一个理想必是循环码。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539750" y="1844675"/>
          <a:ext cx="7921625" cy="600075"/>
        </p:xfrm>
        <a:graphic>
          <a:graphicData uri="http://schemas.openxmlformats.org/presentationml/2006/ole">
            <p:oleObj spid="_x0000_s57346" name="公式" r:id="rId3" imgW="3009600" imgH="228600" progId="Equation.3">
              <p:embed/>
            </p:oleObj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1476375" y="3789363"/>
          <a:ext cx="6069013" cy="558800"/>
        </p:xfrm>
        <a:graphic>
          <a:graphicData uri="http://schemas.openxmlformats.org/presentationml/2006/ole">
            <p:oleObj spid="_x0000_s57347" name="Equation" r:id="rId4" imgW="2628720" imgH="203040" progId="Equation.DSMT4">
              <p:embed/>
            </p:oleObj>
          </a:graphicData>
        </a:graphic>
      </p:graphicFrame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>
          <a:xfrm>
            <a:off x="1476375" y="260350"/>
            <a:ext cx="6335713" cy="685800"/>
          </a:xfrm>
          <a:noFill/>
          <a:ln/>
        </p:spPr>
        <p:txBody>
          <a:bodyPr/>
          <a:lstStyle/>
          <a:p>
            <a:r>
              <a:rPr lang="zh-CN" altLang="en-US"/>
              <a:t>捕错译码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539750" y="1125538"/>
            <a:ext cx="78692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5"/>
              </a:buBlip>
            </a:pPr>
            <a:r>
              <a:rPr lang="zh-CN" altLang="en-US" sz="2800">
                <a:solidFill>
                  <a:srgbClr val="0000FF"/>
                </a:solidFill>
              </a:rPr>
              <a:t>错误多项式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5"/>
              </a:buBlip>
            </a:pPr>
            <a:endParaRPr lang="zh-CN" altLang="en-US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5"/>
              </a:buBlip>
            </a:pPr>
            <a:endParaRPr lang="zh-CN" altLang="en-US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5"/>
              </a:buBlip>
            </a:pPr>
            <a:r>
              <a:rPr lang="zh-CN" altLang="en-US" sz="2800">
                <a:solidFill>
                  <a:srgbClr val="0000FF"/>
                </a:solidFill>
              </a:rPr>
              <a:t>若前面</a:t>
            </a:r>
            <a:r>
              <a:rPr lang="en-US" altLang="zh-CN" sz="2800" i="1">
                <a:solidFill>
                  <a:srgbClr val="0000FF"/>
                </a:solidFill>
              </a:rPr>
              <a:t>k</a:t>
            </a:r>
            <a:r>
              <a:rPr lang="zh-CN" altLang="en-US" sz="2800">
                <a:solidFill>
                  <a:srgbClr val="0000FF"/>
                </a:solidFill>
              </a:rPr>
              <a:t>位没有错误，则可用捕错译码实现；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5"/>
              </a:buBlip>
            </a:pPr>
            <a:r>
              <a:rPr lang="zh-CN" altLang="en-US" sz="2800">
                <a:solidFill>
                  <a:srgbClr val="0000FF"/>
                </a:solidFill>
              </a:rPr>
              <a:t>若前面</a:t>
            </a:r>
            <a:r>
              <a:rPr lang="en-US" altLang="zh-CN" sz="2800" i="1">
                <a:solidFill>
                  <a:srgbClr val="0000FF"/>
                </a:solidFill>
              </a:rPr>
              <a:t>k</a:t>
            </a:r>
            <a:r>
              <a:rPr lang="zh-CN" altLang="en-US" sz="2800">
                <a:solidFill>
                  <a:srgbClr val="0000FF"/>
                </a:solidFill>
              </a:rPr>
              <a:t>位也有错误，此时伴随式</a:t>
            </a:r>
            <a:r>
              <a:rPr lang="en-US" altLang="zh-CN" sz="2800" i="1">
                <a:solidFill>
                  <a:srgbClr val="0000FF"/>
                </a:solidFill>
              </a:rPr>
              <a:t>S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</a:t>
            </a:r>
            <a:r>
              <a:rPr lang="zh-CN" altLang="en-US" sz="2800">
                <a:solidFill>
                  <a:srgbClr val="0000FF"/>
                </a:solidFill>
              </a:rPr>
              <a:t>为：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5"/>
              </a:buBlip>
            </a:pPr>
            <a:endParaRPr lang="zh-CN" altLang="en-US" sz="2800" b="0">
              <a:solidFill>
                <a:schemeClr val="accent2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5"/>
              </a:buBlip>
            </a:pPr>
            <a:endParaRPr lang="zh-CN" altLang="en-US" sz="2800" b="0">
              <a:solidFill>
                <a:schemeClr val="accent2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5"/>
              </a:buBlip>
            </a:pPr>
            <a:r>
              <a:rPr lang="zh-CN" altLang="en-US" sz="2800">
                <a:solidFill>
                  <a:srgbClr val="0000FF"/>
                </a:solidFill>
              </a:rPr>
              <a:t>若</a:t>
            </a:r>
            <a:r>
              <a:rPr lang="en-US" altLang="zh-CN" sz="2800" i="1">
                <a:solidFill>
                  <a:srgbClr val="0000FF"/>
                </a:solidFill>
              </a:rPr>
              <a:t>E</a:t>
            </a:r>
            <a:r>
              <a:rPr lang="en-US" altLang="zh-CN" sz="2800" i="1" baseline="-25000">
                <a:solidFill>
                  <a:srgbClr val="0000FF"/>
                </a:solidFill>
              </a:rPr>
              <a:t>I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</a:t>
            </a:r>
            <a:r>
              <a:rPr lang="zh-CN" altLang="en-US" sz="2800">
                <a:solidFill>
                  <a:srgbClr val="0000FF"/>
                </a:solidFill>
              </a:rPr>
              <a:t>和</a:t>
            </a:r>
            <a:r>
              <a:rPr lang="en-US" altLang="zh-CN" sz="2800" i="1">
                <a:solidFill>
                  <a:srgbClr val="0000FF"/>
                </a:solidFill>
              </a:rPr>
              <a:t>S</a:t>
            </a:r>
            <a:r>
              <a:rPr lang="en-US" altLang="zh-CN" sz="2800" i="1" baseline="-25000">
                <a:solidFill>
                  <a:srgbClr val="0000FF"/>
                </a:solidFill>
              </a:rPr>
              <a:t>I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</a:t>
            </a:r>
            <a:r>
              <a:rPr lang="zh-CN" altLang="en-US" sz="2800">
                <a:solidFill>
                  <a:srgbClr val="0000FF"/>
                </a:solidFill>
              </a:rPr>
              <a:t>已知，可由此得到</a:t>
            </a:r>
            <a:r>
              <a:rPr lang="en-US" altLang="zh-CN" sz="2800" i="1">
                <a:solidFill>
                  <a:srgbClr val="0000FF"/>
                </a:solidFill>
              </a:rPr>
              <a:t>E</a:t>
            </a:r>
            <a:r>
              <a:rPr lang="en-US" altLang="zh-CN" sz="2800" i="1" baseline="-25000">
                <a:solidFill>
                  <a:srgbClr val="0000FF"/>
                </a:solidFill>
              </a:rPr>
              <a:t>P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</a:t>
            </a:r>
            <a:r>
              <a:rPr lang="zh-CN" altLang="en-US" sz="2800">
                <a:solidFill>
                  <a:srgbClr val="0000FF"/>
                </a:solidFill>
              </a:rPr>
              <a:t>，进而确定</a:t>
            </a:r>
            <a:r>
              <a:rPr lang="en-US" altLang="zh-CN" sz="2800" i="1">
                <a:solidFill>
                  <a:srgbClr val="0000FF"/>
                </a:solidFill>
              </a:rPr>
              <a:t>E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)= </a:t>
            </a:r>
            <a:r>
              <a:rPr lang="en-US" altLang="zh-CN" sz="2800" i="1">
                <a:solidFill>
                  <a:srgbClr val="0000FF"/>
                </a:solidFill>
              </a:rPr>
              <a:t>E</a:t>
            </a:r>
            <a:r>
              <a:rPr lang="en-US" altLang="zh-CN" sz="2800" i="1" baseline="-25000">
                <a:solidFill>
                  <a:srgbClr val="0000FF"/>
                </a:solidFill>
              </a:rPr>
              <a:t>I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 +</a:t>
            </a:r>
            <a:r>
              <a:rPr lang="en-US" altLang="zh-CN" sz="2800" i="1">
                <a:solidFill>
                  <a:srgbClr val="0000FF"/>
                </a:solidFill>
              </a:rPr>
              <a:t>E</a:t>
            </a:r>
            <a:r>
              <a:rPr lang="en-US" altLang="zh-CN" sz="2800" i="1" baseline="-25000">
                <a:solidFill>
                  <a:srgbClr val="0000FF"/>
                </a:solidFill>
              </a:rPr>
              <a:t>P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</a:t>
            </a:r>
            <a:r>
              <a:rPr lang="zh-CN" altLang="en-US" sz="2800">
                <a:solidFill>
                  <a:srgbClr val="0000FF"/>
                </a:solidFill>
              </a:rPr>
              <a:t>，即是修正捕错译码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修正的捕错译码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71550" y="3716338"/>
            <a:ext cx="7154863" cy="450850"/>
            <a:chOff x="584" y="3039"/>
            <a:chExt cx="4507" cy="28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84" y="3039"/>
              <a:ext cx="4507" cy="284"/>
              <a:chOff x="584" y="3039"/>
              <a:chExt cx="4507" cy="284"/>
            </a:xfrm>
          </p:grpSpPr>
          <p:sp>
            <p:nvSpPr>
              <p:cNvPr id="87045" name="Rectangle 5"/>
              <p:cNvSpPr>
                <a:spLocks noChangeArrowheads="1"/>
              </p:cNvSpPr>
              <p:nvPr/>
            </p:nvSpPr>
            <p:spPr bwMode="auto">
              <a:xfrm>
                <a:off x="584" y="3039"/>
                <a:ext cx="4507" cy="28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7046" name="Line 6"/>
              <p:cNvSpPr>
                <a:spLocks noChangeShapeType="1"/>
              </p:cNvSpPr>
              <p:nvPr/>
            </p:nvSpPr>
            <p:spPr bwMode="auto">
              <a:xfrm>
                <a:off x="2426" y="3040"/>
                <a:ext cx="0" cy="2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7047" name="Text Box 7"/>
            <p:cNvSpPr txBox="1">
              <a:spLocks noChangeArrowheads="1"/>
            </p:cNvSpPr>
            <p:nvPr/>
          </p:nvSpPr>
          <p:spPr bwMode="auto">
            <a:xfrm>
              <a:off x="3107" y="3067"/>
              <a:ext cx="96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CN" altLang="en-US">
                  <a:solidFill>
                    <a:srgbClr val="FF0000"/>
                  </a:solidFill>
                  <a:latin typeface="Times New Roman" pitchFamily="18" charset="0"/>
                </a:rPr>
                <a:t>大部分错误</a:t>
              </a:r>
            </a:p>
          </p:txBody>
        </p:sp>
        <p:sp>
          <p:nvSpPr>
            <p:cNvPr id="87048" name="Text Box 8"/>
            <p:cNvSpPr txBox="1">
              <a:spLocks noChangeArrowheads="1"/>
            </p:cNvSpPr>
            <p:nvPr/>
          </p:nvSpPr>
          <p:spPr bwMode="auto">
            <a:xfrm>
              <a:off x="981" y="3067"/>
              <a:ext cx="115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CN" altLang="en-US">
                  <a:solidFill>
                    <a:srgbClr val="FF0000"/>
                  </a:solidFill>
                  <a:latin typeface="Times New Roman" pitchFamily="18" charset="0"/>
                </a:rPr>
                <a:t>固定几位错误</a:t>
              </a:r>
            </a:p>
          </p:txBody>
        </p:sp>
      </p:grp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468313" y="126841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2"/>
              </a:buBlip>
            </a:pPr>
            <a:r>
              <a:rPr lang="zh-CN" altLang="en-US" sz="2800">
                <a:solidFill>
                  <a:srgbClr val="0000FF"/>
                </a:solidFill>
              </a:rPr>
              <a:t>当循环码的信息比特数</a:t>
            </a:r>
            <a:r>
              <a:rPr lang="en-US" altLang="zh-CN" sz="2800" i="1">
                <a:solidFill>
                  <a:srgbClr val="0000FF"/>
                </a:solidFill>
              </a:rPr>
              <a:t>k</a:t>
            </a:r>
            <a:r>
              <a:rPr lang="zh-CN" altLang="en-US" sz="2800">
                <a:solidFill>
                  <a:srgbClr val="0000FF"/>
                </a:solidFill>
              </a:rPr>
              <a:t>等于</a:t>
            </a:r>
            <a:r>
              <a:rPr lang="en-US" altLang="zh-CN" sz="2800" i="1">
                <a:solidFill>
                  <a:srgbClr val="0000FF"/>
                </a:solidFill>
              </a:rPr>
              <a:t>n</a:t>
            </a:r>
            <a:r>
              <a:rPr lang="en-US" altLang="zh-CN" sz="2800">
                <a:solidFill>
                  <a:srgbClr val="0000FF"/>
                </a:solidFill>
              </a:rPr>
              <a:t>/</a:t>
            </a:r>
            <a:r>
              <a:rPr lang="en-US" altLang="zh-CN" sz="2800" i="1">
                <a:solidFill>
                  <a:srgbClr val="0000FF"/>
                </a:solidFill>
              </a:rPr>
              <a:t>t</a:t>
            </a:r>
            <a:r>
              <a:rPr lang="zh-CN" altLang="en-US" sz="2800">
                <a:solidFill>
                  <a:srgbClr val="0000FF"/>
                </a:solidFill>
              </a:rPr>
              <a:t>或比</a:t>
            </a:r>
            <a:r>
              <a:rPr lang="en-US" altLang="zh-CN" sz="2800" i="1">
                <a:solidFill>
                  <a:srgbClr val="0000FF"/>
                </a:solidFill>
              </a:rPr>
              <a:t>n</a:t>
            </a:r>
            <a:r>
              <a:rPr lang="en-US" altLang="zh-CN" sz="2800">
                <a:solidFill>
                  <a:srgbClr val="0000FF"/>
                </a:solidFill>
              </a:rPr>
              <a:t>/</a:t>
            </a:r>
            <a:r>
              <a:rPr lang="en-US" altLang="zh-CN" sz="2800" i="1">
                <a:solidFill>
                  <a:srgbClr val="0000FF"/>
                </a:solidFill>
              </a:rPr>
              <a:t>t</a:t>
            </a:r>
            <a:r>
              <a:rPr lang="zh-CN" altLang="en-US" sz="2800">
                <a:solidFill>
                  <a:srgbClr val="0000FF"/>
                </a:solidFill>
              </a:rPr>
              <a:t>稍大时，可采用某种方法，将大部分错误集中在</a:t>
            </a:r>
            <a:r>
              <a:rPr lang="en-US" altLang="zh-CN" sz="2800" i="1">
                <a:solidFill>
                  <a:srgbClr val="0000FF"/>
                </a:solidFill>
              </a:rPr>
              <a:t>n</a:t>
            </a:r>
            <a:r>
              <a:rPr lang="en-US" altLang="zh-CN" sz="2800">
                <a:solidFill>
                  <a:srgbClr val="0000FF"/>
                </a:solidFill>
              </a:rPr>
              <a:t>-</a:t>
            </a:r>
            <a:r>
              <a:rPr lang="en-US" altLang="zh-CN" sz="2800" i="1">
                <a:solidFill>
                  <a:srgbClr val="0000FF"/>
                </a:solidFill>
              </a:rPr>
              <a:t>k</a:t>
            </a:r>
            <a:r>
              <a:rPr lang="zh-CN" altLang="en-US" sz="2800">
                <a:solidFill>
                  <a:srgbClr val="0000FF"/>
                </a:solidFill>
              </a:rPr>
              <a:t>位上，而把个别错误集中在固定的某几位上，即可实现修正的捕错译码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endParaRPr lang="en-US" altLang="zh-CN" sz="28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修正捕错译码原理</a:t>
            </a:r>
          </a:p>
        </p:txBody>
      </p:sp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2022475" y="2709863"/>
          <a:ext cx="4278313" cy="615950"/>
        </p:xfrm>
        <a:graphic>
          <a:graphicData uri="http://schemas.openxmlformats.org/presentationml/2006/ole">
            <p:oleObj spid="_x0000_s58370" name="公式" r:id="rId3" imgW="1574640" imgH="266400" progId="Equation.3">
              <p:embed/>
            </p:oleObj>
          </a:graphicData>
        </a:graphic>
      </p:graphicFrame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468313" y="105251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4"/>
              </a:buBlip>
            </a:pPr>
            <a:r>
              <a:rPr lang="zh-CN" altLang="en-US" sz="2800">
                <a:solidFill>
                  <a:srgbClr val="0000FF"/>
                </a:solidFill>
              </a:rPr>
              <a:t>信息组错误图样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4"/>
              </a:buBlip>
            </a:pPr>
            <a:endParaRPr lang="zh-CN" altLang="en-US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4"/>
              </a:buBlip>
            </a:pPr>
            <a:endParaRPr lang="zh-CN" altLang="en-US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4"/>
              </a:buBlip>
            </a:pPr>
            <a:endParaRPr lang="zh-CN" altLang="en-US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4"/>
              </a:buBlip>
            </a:pPr>
            <a:endParaRPr lang="zh-CN" altLang="en-US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4"/>
              </a:buBlip>
            </a:pPr>
            <a:endParaRPr lang="zh-CN" altLang="en-US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4"/>
              </a:buBlip>
            </a:pPr>
            <a:endParaRPr lang="zh-CN" altLang="en-US" sz="280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Blip>
                <a:blip r:embed="rId4"/>
              </a:buBlip>
            </a:pPr>
            <a:r>
              <a:rPr lang="zh-CN" altLang="en-US" sz="2800">
                <a:solidFill>
                  <a:srgbClr val="0000FF"/>
                </a:solidFill>
              </a:rPr>
              <a:t>因此，如果能找到一个</a:t>
            </a:r>
            <a:r>
              <a:rPr lang="en-US" altLang="zh-CN" sz="2800" i="1">
                <a:solidFill>
                  <a:srgbClr val="0000FF"/>
                </a:solidFill>
              </a:rPr>
              <a:t>k</a:t>
            </a:r>
            <a:r>
              <a:rPr lang="en-US" altLang="zh-CN" sz="2800">
                <a:solidFill>
                  <a:srgbClr val="0000FF"/>
                </a:solidFill>
              </a:rPr>
              <a:t>-1</a:t>
            </a:r>
            <a:r>
              <a:rPr lang="zh-CN" altLang="en-US" sz="2800">
                <a:solidFill>
                  <a:srgbClr val="0000FF"/>
                </a:solidFill>
              </a:rPr>
              <a:t>次多项式</a:t>
            </a:r>
            <a:r>
              <a:rPr lang="en-US" altLang="zh-CN" sz="2800" i="1">
                <a:solidFill>
                  <a:srgbClr val="0000FF"/>
                </a:solidFill>
              </a:rPr>
              <a:t>Q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 </a:t>
            </a:r>
            <a:r>
              <a:rPr lang="zh-CN" altLang="en-US" sz="2800">
                <a:solidFill>
                  <a:srgbClr val="0000FF"/>
                </a:solidFill>
              </a:rPr>
              <a:t>，使错误图样</a:t>
            </a:r>
            <a:r>
              <a:rPr lang="en-US" altLang="zh-CN" sz="2800" i="1">
                <a:solidFill>
                  <a:srgbClr val="0000FF"/>
                </a:solidFill>
              </a:rPr>
              <a:t>E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</a:t>
            </a:r>
            <a:r>
              <a:rPr lang="zh-CN" altLang="en-US" sz="2800">
                <a:solidFill>
                  <a:srgbClr val="0000FF"/>
                </a:solidFill>
              </a:rPr>
              <a:t>或</a:t>
            </a:r>
            <a:r>
              <a:rPr lang="en-US" altLang="zh-CN" sz="2800" i="1">
                <a:solidFill>
                  <a:srgbClr val="0000FF"/>
                </a:solidFill>
              </a:rPr>
              <a:t>E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</a:t>
            </a:r>
            <a:r>
              <a:rPr lang="zh-CN" altLang="en-US" sz="2800">
                <a:solidFill>
                  <a:srgbClr val="0000FF"/>
                </a:solidFill>
              </a:rPr>
              <a:t>的循环移位在前</a:t>
            </a:r>
            <a:r>
              <a:rPr lang="en-US" altLang="zh-CN" sz="2800" i="1">
                <a:solidFill>
                  <a:srgbClr val="0000FF"/>
                </a:solidFill>
              </a:rPr>
              <a:t>k</a:t>
            </a:r>
            <a:r>
              <a:rPr lang="zh-CN" altLang="en-US" sz="2800">
                <a:solidFill>
                  <a:srgbClr val="0000FF"/>
                </a:solidFill>
              </a:rPr>
              <a:t>位码段内与</a:t>
            </a:r>
            <a:r>
              <a:rPr lang="en-US" altLang="zh-CN" sz="2800" i="1">
                <a:solidFill>
                  <a:srgbClr val="0000FF"/>
                </a:solidFill>
              </a:rPr>
              <a:t>Q</a:t>
            </a: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r>
              <a:rPr lang="en-US" altLang="zh-CN" sz="2800">
                <a:solidFill>
                  <a:srgbClr val="0000FF"/>
                </a:solidFill>
              </a:rPr>
              <a:t>)</a:t>
            </a:r>
            <a:r>
              <a:rPr lang="zh-CN" altLang="en-US" sz="2800">
                <a:solidFill>
                  <a:srgbClr val="0000FF"/>
                </a:solidFill>
              </a:rPr>
              <a:t>一致，即可找到最终的错误图样</a:t>
            </a:r>
          </a:p>
        </p:txBody>
      </p:sp>
      <p:graphicFrame>
        <p:nvGraphicFramePr>
          <p:cNvPr id="88069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979613" y="1557338"/>
          <a:ext cx="4968875" cy="1158875"/>
        </p:xfrm>
        <a:graphic>
          <a:graphicData uri="http://schemas.openxmlformats.org/presentationml/2006/ole">
            <p:oleObj spid="_x0000_s58371" name="Equation" r:id="rId5" imgW="2070000" imgH="482400" progId="Equation.DSMT4">
              <p:embed/>
            </p:oleObj>
          </a:graphicData>
        </a:graphic>
      </p:graphicFrame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554038" y="3357563"/>
          <a:ext cx="8180387" cy="1201737"/>
        </p:xfrm>
        <a:graphic>
          <a:graphicData uri="http://schemas.openxmlformats.org/presentationml/2006/ole">
            <p:oleObj spid="_x0000_s58372" name="Equation" r:id="rId6" imgW="3568680" imgH="520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大数逻辑译码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400"/>
              <a:t>[7, 3, 4]</a:t>
            </a:r>
            <a:r>
              <a:rPr lang="zh-CN" altLang="en-US" sz="2400"/>
              <a:t>增余删信</a:t>
            </a:r>
            <a:r>
              <a:rPr lang="en-US" altLang="zh-CN" sz="2400"/>
              <a:t>Hamming</a:t>
            </a:r>
            <a:r>
              <a:rPr lang="zh-CN" altLang="en-US" sz="2400"/>
              <a:t>码的校验矩阵</a:t>
            </a:r>
          </a:p>
          <a:p>
            <a:endParaRPr lang="zh-CN" altLang="en-US" sz="2400"/>
          </a:p>
          <a:p>
            <a:endParaRPr lang="zh-CN" altLang="en-US" sz="2400"/>
          </a:p>
          <a:p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设接收</a:t>
            </a:r>
            <a:r>
              <a:rPr lang="en-US" altLang="zh-CN" sz="2400" i="1"/>
              <a:t>R=C</a:t>
            </a:r>
            <a:r>
              <a:rPr lang="en-US" altLang="zh-CN" sz="2400"/>
              <a:t>+</a:t>
            </a:r>
            <a:r>
              <a:rPr lang="en-US" altLang="zh-CN" sz="2400" i="1"/>
              <a:t>E</a:t>
            </a:r>
            <a:r>
              <a:rPr lang="zh-CN" altLang="en-US" sz="2400"/>
              <a:t>，相应的伴随式</a:t>
            </a:r>
          </a:p>
          <a:p>
            <a:endParaRPr lang="zh-CN" altLang="en-US" sz="2400"/>
          </a:p>
          <a:p>
            <a:endParaRPr lang="zh-CN" altLang="en-US" sz="2400"/>
          </a:p>
          <a:p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对伴随式分量</a:t>
            </a:r>
            <a:r>
              <a:rPr lang="en-US" altLang="zh-CN" sz="2400"/>
              <a:t>s</a:t>
            </a:r>
            <a:r>
              <a:rPr lang="en-US" altLang="zh-CN" sz="2400" baseline="-25000"/>
              <a:t>0</a:t>
            </a:r>
            <a:r>
              <a:rPr lang="zh-CN" altLang="en-US" sz="2400"/>
              <a:t>、</a:t>
            </a:r>
            <a:r>
              <a:rPr lang="en-US" altLang="zh-CN" sz="2400"/>
              <a:t>s</a:t>
            </a:r>
            <a:r>
              <a:rPr lang="en-US" altLang="zh-CN" sz="2400" baseline="-25000"/>
              <a:t>1</a:t>
            </a:r>
            <a:r>
              <a:rPr lang="zh-CN" altLang="en-US" sz="2400"/>
              <a:t>、</a:t>
            </a:r>
            <a:r>
              <a:rPr lang="en-US" altLang="zh-CN" sz="2400"/>
              <a:t>s</a:t>
            </a:r>
            <a:r>
              <a:rPr lang="en-US" altLang="zh-CN" sz="2400" baseline="-25000"/>
              <a:t>2</a:t>
            </a:r>
            <a:r>
              <a:rPr lang="zh-CN" altLang="en-US" sz="2400"/>
              <a:t>和</a:t>
            </a:r>
            <a:r>
              <a:rPr lang="en-US" altLang="zh-CN" sz="2400"/>
              <a:t>s</a:t>
            </a:r>
            <a:r>
              <a:rPr lang="en-US" altLang="zh-CN" sz="2400" baseline="-25000"/>
              <a:t>3</a:t>
            </a:r>
            <a:r>
              <a:rPr lang="zh-CN" altLang="en-US" sz="2400"/>
              <a:t>进行线性组合，得到以下一组校验方程</a:t>
            </a:r>
          </a:p>
        </p:txBody>
      </p:sp>
      <p:graphicFrame>
        <p:nvGraphicFramePr>
          <p:cNvPr id="89092" name="Object 4"/>
          <p:cNvGraphicFramePr>
            <a:graphicFrameLocks noChangeAspect="1"/>
          </p:cNvGraphicFramePr>
          <p:nvPr/>
        </p:nvGraphicFramePr>
        <p:xfrm>
          <a:off x="2411413" y="1628775"/>
          <a:ext cx="3097212" cy="1593850"/>
        </p:xfrm>
        <a:graphic>
          <a:graphicData uri="http://schemas.openxmlformats.org/presentationml/2006/ole">
            <p:oleObj spid="_x0000_s59394" name="Equation" r:id="rId3" imgW="1612900" imgH="825500" progId="Equation.DSMT4">
              <p:embed/>
            </p:oleObj>
          </a:graphicData>
        </a:graphic>
      </p:graphicFrame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1619250" y="3933825"/>
          <a:ext cx="5040313" cy="1571625"/>
        </p:xfrm>
        <a:graphic>
          <a:graphicData uri="http://schemas.openxmlformats.org/presentationml/2006/ole">
            <p:oleObj spid="_x0000_s59395" name="Equation" r:id="rId4" imgW="2654300" imgH="825500" progId="Equation.DSMT4">
              <p:embed/>
            </p:oleObj>
          </a:graphicData>
        </a:graphic>
      </p:graphicFrame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大数逻辑译码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r>
              <a:rPr lang="zh-CN" altLang="en-US" sz="2400"/>
              <a:t>显然，上述方程的系数所组成的</a:t>
            </a:r>
            <a:r>
              <a:rPr lang="en-US" altLang="zh-CN" sz="2400"/>
              <a:t>3</a:t>
            </a:r>
            <a:r>
              <a:rPr lang="zh-CN" altLang="en-US" sz="2400"/>
              <a:t>个七重数组</a:t>
            </a:r>
            <a:r>
              <a:rPr lang="en-US" altLang="zh-CN" sz="2400"/>
              <a:t>: (1011000), (1100010), (1000101)</a:t>
            </a:r>
            <a:r>
              <a:rPr lang="zh-CN" altLang="en-US" sz="2400"/>
              <a:t>是</a:t>
            </a:r>
            <a:r>
              <a:rPr lang="en-US" altLang="zh-CN" sz="2400" i="1"/>
              <a:t>H</a:t>
            </a:r>
            <a:r>
              <a:rPr lang="zh-CN" altLang="en-US" sz="2400"/>
              <a:t>行的线性组合，在</a:t>
            </a:r>
            <a:r>
              <a:rPr lang="en-US" altLang="zh-CN" sz="2400" i="1"/>
              <a:t>H</a:t>
            </a:r>
            <a:r>
              <a:rPr lang="zh-CN" altLang="en-US" sz="2400"/>
              <a:t>的行空间中，则码字</a:t>
            </a:r>
            <a:r>
              <a:rPr lang="en-US" altLang="zh-CN" sz="2400" i="1"/>
              <a:t>C</a:t>
            </a:r>
            <a:r>
              <a:rPr lang="zh-CN" altLang="en-US" sz="2400"/>
              <a:t>满足</a:t>
            </a:r>
          </a:p>
          <a:p>
            <a:endParaRPr lang="en-US" altLang="zh-CN" sz="2400"/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1908175" y="1196975"/>
          <a:ext cx="5184775" cy="1406525"/>
        </p:xfrm>
        <a:graphic>
          <a:graphicData uri="http://schemas.openxmlformats.org/presentationml/2006/ole">
            <p:oleObj spid="_x0000_s60418" name="Equation" r:id="rId3" imgW="2247900" imgH="609600" progId="Equation.DSMT4">
              <p:embed/>
            </p:oleObj>
          </a:graphicData>
        </a:graphic>
      </p:graphicFrame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1692275" y="4149725"/>
          <a:ext cx="5832475" cy="1871663"/>
        </p:xfrm>
        <a:graphic>
          <a:graphicData uri="http://schemas.openxmlformats.org/presentationml/2006/ole">
            <p:oleObj spid="_x0000_s60419" name="Equation" r:id="rId4" imgW="2578100" imgH="825500" progId="Equation.DSMT4">
              <p:embed/>
            </p:oleObj>
          </a:graphicData>
        </a:graphic>
      </p:graphicFrame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0" y="2709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大数逻辑译码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2400"/>
              <a:t>可知</a:t>
            </a:r>
          </a:p>
          <a:p>
            <a:endParaRPr lang="zh-CN" altLang="en-US" sz="2400"/>
          </a:p>
          <a:p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得到一组新的校验方程。它有以下特点</a:t>
            </a:r>
            <a:r>
              <a:rPr lang="en-US" altLang="zh-CN" sz="2400"/>
              <a:t>:c</a:t>
            </a:r>
            <a:r>
              <a:rPr lang="en-US" altLang="zh-CN" sz="2400" baseline="-25000"/>
              <a:t>6</a:t>
            </a:r>
            <a:r>
              <a:rPr lang="zh-CN" altLang="en-US" sz="2400"/>
              <a:t>含在每一方程中，而其他所有码元只含在某一方程中。有这种特点的校验方程称为正交于</a:t>
            </a:r>
            <a:r>
              <a:rPr lang="en-US" altLang="zh-CN" sz="2400"/>
              <a:t>c</a:t>
            </a:r>
            <a:r>
              <a:rPr lang="en-US" altLang="zh-CN" sz="2400" baseline="-25000"/>
              <a:t>6</a:t>
            </a:r>
            <a:r>
              <a:rPr lang="zh-CN" altLang="en-US" sz="2400"/>
              <a:t>码元位的</a:t>
            </a:r>
            <a:r>
              <a:rPr lang="zh-CN" altLang="en-US" sz="2400">
                <a:solidFill>
                  <a:srgbClr val="FF0000"/>
                </a:solidFill>
              </a:rPr>
              <a:t>正交校验方程</a:t>
            </a:r>
            <a:r>
              <a:rPr lang="zh-CN" altLang="en-US" sz="2400"/>
              <a:t>。系数组成的矩阵为正交一致校验矩阵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zh-CN" altLang="zh-CN" sz="1800" b="0"/>
          </a:p>
        </p:txBody>
      </p:sp>
      <p:graphicFrame>
        <p:nvGraphicFramePr>
          <p:cNvPr id="91141" name="Object 5"/>
          <p:cNvGraphicFramePr>
            <a:graphicFrameLocks noChangeAspect="1"/>
          </p:cNvGraphicFramePr>
          <p:nvPr/>
        </p:nvGraphicFramePr>
        <p:xfrm>
          <a:off x="2195513" y="1341438"/>
          <a:ext cx="5040312" cy="1550987"/>
        </p:xfrm>
        <a:graphic>
          <a:graphicData uri="http://schemas.openxmlformats.org/presentationml/2006/ole">
            <p:oleObj spid="_x0000_s61442" name="Equation" r:id="rId3" imgW="1981200" imgH="609600" progId="Equation.DSMT4">
              <p:embed/>
            </p:oleObj>
          </a:graphicData>
        </a:graphic>
      </p:graphicFrame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91143" name="Object 7"/>
          <p:cNvGraphicFramePr>
            <a:graphicFrameLocks noChangeAspect="1"/>
          </p:cNvGraphicFramePr>
          <p:nvPr/>
        </p:nvGraphicFramePr>
        <p:xfrm>
          <a:off x="2339975" y="4652963"/>
          <a:ext cx="4176713" cy="1570037"/>
        </p:xfrm>
        <a:graphic>
          <a:graphicData uri="http://schemas.openxmlformats.org/presentationml/2006/ole">
            <p:oleObj spid="_x0000_s61443" name="Equation" r:id="rId4" imgW="1651000" imgH="6223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大数逻辑译码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2400"/>
              <a:t>译</a:t>
            </a:r>
            <a:r>
              <a:rPr lang="en-US" altLang="zh-CN" sz="2400"/>
              <a:t>c</a:t>
            </a:r>
            <a:r>
              <a:rPr lang="en-US" altLang="zh-CN" sz="2400" baseline="-25000"/>
              <a:t>6</a:t>
            </a:r>
            <a:r>
              <a:rPr lang="zh-CN" altLang="en-US" sz="2400"/>
              <a:t>时，计算</a:t>
            </a:r>
            <a:r>
              <a:rPr lang="en-US" altLang="zh-CN" sz="2400" i="1"/>
              <a:t>A</a:t>
            </a:r>
            <a:r>
              <a:rPr lang="en-US" altLang="zh-CN" sz="2400" baseline="-25000"/>
              <a:t>1</a:t>
            </a:r>
            <a:r>
              <a:rPr lang="en-US" altLang="zh-CN" sz="2400"/>
              <a:t>, </a:t>
            </a:r>
            <a:r>
              <a:rPr lang="en-US" altLang="zh-CN" sz="2400" i="1"/>
              <a:t>A</a:t>
            </a:r>
            <a:r>
              <a:rPr lang="en-US" altLang="zh-CN" sz="2400" baseline="-25000"/>
              <a:t>2</a:t>
            </a:r>
            <a:r>
              <a:rPr lang="en-US" altLang="zh-CN" sz="2400"/>
              <a:t>, </a:t>
            </a:r>
            <a:r>
              <a:rPr lang="en-US" altLang="zh-CN" sz="2400" i="1"/>
              <a:t>A</a:t>
            </a:r>
            <a:r>
              <a:rPr lang="en-US" altLang="zh-CN" sz="2400" baseline="-25000"/>
              <a:t>3</a:t>
            </a:r>
            <a:r>
              <a:rPr lang="zh-CN" altLang="en-US" sz="2400"/>
              <a:t>中取</a:t>
            </a:r>
            <a:r>
              <a:rPr lang="en-US" altLang="zh-CN" sz="2400"/>
              <a:t>1</a:t>
            </a:r>
            <a:r>
              <a:rPr lang="zh-CN" altLang="en-US" sz="2400"/>
              <a:t>数目的多少进行纠错。</a:t>
            </a:r>
          </a:p>
          <a:p>
            <a:pPr lvl="1"/>
            <a:r>
              <a:rPr lang="zh-CN" altLang="en-US" sz="2000" b="1"/>
              <a:t>若发生一个错误在该正交位上时，</a:t>
            </a:r>
            <a:r>
              <a:rPr lang="en-US" altLang="zh-CN" sz="2000" b="1" i="1"/>
              <a:t>A</a:t>
            </a:r>
            <a:r>
              <a:rPr lang="en-US" altLang="zh-CN" sz="2000" b="1" i="1" baseline="-25000"/>
              <a:t>i</a:t>
            </a:r>
            <a:r>
              <a:rPr lang="zh-CN" altLang="en-US" sz="2000" b="1"/>
              <a:t>中</a:t>
            </a:r>
            <a:r>
              <a:rPr lang="en-US" altLang="zh-CN" sz="2000" b="1"/>
              <a:t>1</a:t>
            </a:r>
            <a:r>
              <a:rPr lang="zh-CN" altLang="en-US" sz="2000" b="1"/>
              <a:t>的数目为</a:t>
            </a:r>
            <a:r>
              <a:rPr lang="en-US" altLang="zh-CN" sz="2000" b="1"/>
              <a:t>3</a:t>
            </a:r>
            <a:r>
              <a:rPr lang="zh-CN" altLang="en-US" sz="2000" b="1"/>
              <a:t>；否则为</a:t>
            </a:r>
            <a:r>
              <a:rPr lang="en-US" altLang="zh-CN" sz="2000" b="1"/>
              <a:t>0</a:t>
            </a:r>
          </a:p>
          <a:p>
            <a:endParaRPr lang="en-US" altLang="zh-CN"/>
          </a:p>
          <a:p>
            <a:r>
              <a:rPr lang="zh-CN" altLang="en-US" sz="2400"/>
              <a:t>其他位置码元通过循环移位后按相同方法译码</a:t>
            </a:r>
          </a:p>
          <a:p>
            <a:endParaRPr lang="zh-CN" altLang="en-US" sz="2400"/>
          </a:p>
          <a:p>
            <a:r>
              <a:rPr lang="zh-CN" altLang="en-US" sz="2400"/>
              <a:t>这种按照正交方程中取</a:t>
            </a:r>
            <a:r>
              <a:rPr lang="en-US" altLang="zh-CN" sz="2400"/>
              <a:t>1</a:t>
            </a:r>
            <a:r>
              <a:rPr lang="zh-CN" altLang="en-US" sz="2400"/>
              <a:t>数目的多少，进行译码的方法称为</a:t>
            </a:r>
            <a:r>
              <a:rPr lang="zh-CN" altLang="en-US" sz="2400">
                <a:solidFill>
                  <a:srgbClr val="FF0000"/>
                </a:solidFill>
              </a:rPr>
              <a:t>大数逻辑译码</a:t>
            </a:r>
            <a:r>
              <a:rPr lang="zh-CN" altLang="en-US" sz="2400"/>
              <a:t>。</a:t>
            </a:r>
          </a:p>
          <a:p>
            <a:endParaRPr lang="zh-CN" altLang="en-US" sz="2400"/>
          </a:p>
          <a:p>
            <a:r>
              <a:rPr lang="zh-CN" altLang="en-US" sz="2400"/>
              <a:t>一个循环码若在任一上能建立</a:t>
            </a:r>
            <a:r>
              <a:rPr lang="en-US" altLang="zh-CN" sz="2400" i="1"/>
              <a:t>J</a:t>
            </a:r>
            <a:r>
              <a:rPr lang="zh-CN" altLang="en-US" sz="2400"/>
              <a:t>个正交已知校验和式，则该码能纠正       </a:t>
            </a:r>
            <a:r>
              <a:rPr lang="zh-CN" altLang="en-US" sz="2400" i="1"/>
              <a:t>             </a:t>
            </a:r>
            <a:r>
              <a:rPr lang="zh-CN" altLang="en-US" sz="2400"/>
              <a:t>个错误</a:t>
            </a:r>
          </a:p>
          <a:p>
            <a:endParaRPr lang="zh-CN" altLang="en-US" sz="2400"/>
          </a:p>
          <a:p>
            <a:r>
              <a:rPr lang="zh-CN" altLang="en-US" sz="2400"/>
              <a:t>若码的最小距离</a:t>
            </a:r>
            <a:r>
              <a:rPr lang="en-US" altLang="zh-CN" sz="2400" i="1"/>
              <a:t>d</a:t>
            </a:r>
            <a:r>
              <a:rPr lang="en-US" altLang="zh-CN" sz="2400"/>
              <a:t>=</a:t>
            </a:r>
            <a:r>
              <a:rPr lang="en-US" altLang="zh-CN" sz="2400" i="1"/>
              <a:t>J</a:t>
            </a:r>
            <a:r>
              <a:rPr lang="en-US" altLang="zh-CN" sz="2400"/>
              <a:t>+1</a:t>
            </a:r>
            <a:r>
              <a:rPr lang="zh-CN" altLang="en-US" sz="2400"/>
              <a:t>的码称为</a:t>
            </a:r>
            <a:r>
              <a:rPr lang="zh-CN" altLang="en-US" sz="2400">
                <a:solidFill>
                  <a:srgbClr val="FF0000"/>
                </a:solidFill>
              </a:rPr>
              <a:t>一步完备可正交码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2555875" y="5013325"/>
          <a:ext cx="1366838" cy="523875"/>
        </p:xfrm>
        <a:graphic>
          <a:graphicData uri="http://schemas.openxmlformats.org/presentationml/2006/ole">
            <p:oleObj spid="_x0000_s62466" name="Equation" r:id="rId3" imgW="571252" imgH="215806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BCH</a:t>
            </a:r>
            <a:r>
              <a:rPr lang="zh-CN" altLang="en-US"/>
              <a:t>码的一般译码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彼得逊</a:t>
            </a:r>
            <a:r>
              <a:rPr lang="en-US" altLang="zh-CN"/>
              <a:t>Peterson  1960</a:t>
            </a:r>
          </a:p>
          <a:p>
            <a:r>
              <a:rPr lang="zh-CN" altLang="en-US"/>
              <a:t>迭代译码 波力坎普</a:t>
            </a:r>
            <a:r>
              <a:rPr lang="en-US" altLang="zh-CN"/>
              <a:t>Berlekamp 1966</a:t>
            </a:r>
          </a:p>
          <a:p>
            <a:r>
              <a:rPr lang="en-US" altLang="zh-CN"/>
              <a:t>BM</a:t>
            </a:r>
            <a:r>
              <a:rPr lang="zh-CN" altLang="en-US"/>
              <a:t>算法 </a:t>
            </a:r>
            <a:r>
              <a:rPr lang="en-US" altLang="zh-CN"/>
              <a:t>Massey 1969</a:t>
            </a:r>
          </a:p>
          <a:p>
            <a:endParaRPr lang="en-US" altLang="zh-CN"/>
          </a:p>
          <a:p>
            <a:r>
              <a:rPr lang="zh-CN" altLang="en-US"/>
              <a:t>频域译码 </a:t>
            </a:r>
            <a:r>
              <a:rPr lang="en-US" altLang="zh-CN"/>
              <a:t>Blahut 1978</a:t>
            </a:r>
          </a:p>
          <a:p>
            <a:endParaRPr lang="en-US" altLang="zh-CN"/>
          </a:p>
          <a:p>
            <a:r>
              <a:rPr lang="zh-CN" altLang="en-US"/>
              <a:t>超设计距离译码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BCH</a:t>
            </a:r>
            <a:r>
              <a:rPr lang="zh-CN" altLang="en-US"/>
              <a:t>码的一般译码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7931150" cy="5184775"/>
          </a:xfrm>
        </p:spPr>
        <p:txBody>
          <a:bodyPr/>
          <a:lstStyle/>
          <a:p>
            <a:r>
              <a:rPr lang="zh-CN" altLang="en-US" sz="3200"/>
              <a:t>根据接收序列计算伴随式</a:t>
            </a:r>
          </a:p>
          <a:p>
            <a:r>
              <a:rPr lang="zh-CN" altLang="en-US" sz="3200"/>
              <a:t>由伴随式找错误图样</a:t>
            </a:r>
          </a:p>
          <a:p>
            <a:r>
              <a:rPr lang="zh-CN" altLang="en-US" sz="3200"/>
              <a:t>根据错误图样和接收序列得到可能发送的码字</a:t>
            </a: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116013" y="3538538"/>
          <a:ext cx="7056437" cy="625475"/>
        </p:xfrm>
        <a:graphic>
          <a:graphicData uri="http://schemas.openxmlformats.org/presentationml/2006/ole">
            <p:oleObj spid="_x0000_s154626" name="Equation" r:id="rId3" imgW="2577960" imgH="228600" progId="Equation.DSMT4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1116013" y="4508500"/>
          <a:ext cx="6985000" cy="728663"/>
        </p:xfrm>
        <a:graphic>
          <a:graphicData uri="http://schemas.openxmlformats.org/presentationml/2006/ole">
            <p:oleObj spid="_x0000_s154627" name="Equation" r:id="rId4" imgW="2311200" imgH="241200" progId="Equation.DSMT4">
              <p:embed/>
            </p:oleObj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1116013" y="5475288"/>
          <a:ext cx="6840537" cy="1193800"/>
        </p:xfrm>
        <a:graphic>
          <a:graphicData uri="http://schemas.openxmlformats.org/presentationml/2006/ole">
            <p:oleObj spid="_x0000_s154628" name="Equation" r:id="rId5" imgW="247644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792163" y="0"/>
            <a:ext cx="7772400" cy="738188"/>
          </a:xfrm>
        </p:spPr>
        <p:txBody>
          <a:bodyPr/>
          <a:lstStyle/>
          <a:p>
            <a:r>
              <a:rPr lang="en-US" altLang="zh-CN" sz="3200"/>
              <a:t>BCH</a:t>
            </a:r>
            <a:r>
              <a:rPr lang="zh-CN" altLang="en-US" sz="3200"/>
              <a:t>码的译码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95288" y="3573463"/>
          <a:ext cx="3240087" cy="549275"/>
        </p:xfrm>
        <a:graphic>
          <a:graphicData uri="http://schemas.openxmlformats.org/presentationml/2006/ole">
            <p:oleObj spid="_x0000_s155650" name="Equation" r:id="rId3" imgW="1091880" imgH="203040" progId="Equation.DSMT4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>
            <p:ph sz="quarter" idx="4"/>
          </p:nvPr>
        </p:nvGraphicFramePr>
        <p:xfrm>
          <a:off x="3492500" y="1341438"/>
          <a:ext cx="5256213" cy="5076825"/>
        </p:xfrm>
        <a:graphic>
          <a:graphicData uri="http://schemas.openxmlformats.org/presentationml/2006/ole">
            <p:oleObj spid="_x0000_s155651" name="Equation" r:id="rId4" imgW="2603160" imgH="2514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84325"/>
            <a:ext cx="7800975" cy="2744788"/>
          </a:xfrm>
          <a:noFill/>
        </p:spPr>
        <p:txBody>
          <a:bodyPr lIns="0" tIns="0" rIns="0" bIns="0"/>
          <a:lstStyle/>
          <a:p>
            <a:r>
              <a:rPr lang="zh-CN" altLang="en-US" sz="3600">
                <a:solidFill>
                  <a:srgbClr val="990000"/>
                </a:solidFill>
              </a:rPr>
              <a:t>问题二</a:t>
            </a:r>
            <a:br>
              <a:rPr lang="zh-CN" altLang="en-US" sz="3600">
                <a:solidFill>
                  <a:srgbClr val="990000"/>
                </a:solidFill>
              </a:rPr>
            </a:br>
            <a:r>
              <a:rPr lang="zh-CN" altLang="en-US" sz="3600">
                <a:solidFill>
                  <a:srgbClr val="990000"/>
                </a:solidFill>
              </a:rPr>
              <a:t/>
            </a:r>
            <a:br>
              <a:rPr lang="zh-CN" altLang="en-US" sz="3600">
                <a:solidFill>
                  <a:srgbClr val="990000"/>
                </a:solidFill>
              </a:rPr>
            </a:br>
            <a:r>
              <a:rPr lang="zh-CN" altLang="en-US" sz="3600">
                <a:solidFill>
                  <a:schemeClr val="accent2"/>
                </a:solidFill>
              </a:rPr>
              <a:t>如何从多项式剩余类环中</a:t>
            </a:r>
            <a:br>
              <a:rPr lang="zh-CN" altLang="en-US" sz="3600">
                <a:solidFill>
                  <a:schemeClr val="accent2"/>
                </a:solidFill>
              </a:rPr>
            </a:br>
            <a:r>
              <a:rPr lang="zh-CN" altLang="en-US" sz="3600">
                <a:solidFill>
                  <a:schemeClr val="accent2"/>
                </a:solidFill>
              </a:rPr>
              <a:t>寻找理想？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663575" y="1916113"/>
          <a:ext cx="7767638" cy="4249737"/>
        </p:xfrm>
        <a:graphic>
          <a:graphicData uri="http://schemas.openxmlformats.org/presentationml/2006/ole">
            <p:oleObj spid="_x0000_s156674" name="Equation" r:id="rId3" imgW="3416040" imgH="1574640" progId="Equation.DSMT4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2339975" y="333375"/>
          <a:ext cx="2476500" cy="838200"/>
        </p:xfrm>
        <a:graphic>
          <a:graphicData uri="http://schemas.openxmlformats.org/presentationml/2006/ole">
            <p:oleObj spid="_x0000_s156675" name="Equation" r:id="rId4" imgW="965160" imgH="431640" progId="Equation.DSMT4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1150938" y="1304925"/>
          <a:ext cx="2116137" cy="536575"/>
        </p:xfrm>
        <a:graphic>
          <a:graphicData uri="http://schemas.openxmlformats.org/presentationml/2006/ole">
            <p:oleObj spid="_x0000_s156676" name="Equation" r:id="rId5" imgW="952200" imgH="241200" progId="Equation.DSMT4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>
            <p:ph sz="quarter" idx="4"/>
          </p:nvPr>
        </p:nvGraphicFramePr>
        <p:xfrm>
          <a:off x="4391025" y="1125538"/>
          <a:ext cx="1981200" cy="854075"/>
        </p:xfrm>
        <a:graphic>
          <a:graphicData uri="http://schemas.openxmlformats.org/presentationml/2006/ole">
            <p:oleObj spid="_x0000_s156677" name="Equation" r:id="rId6" imgW="749160" imgH="431640" progId="Equation.DSMT4">
              <p:embed/>
            </p:oleObj>
          </a:graphicData>
        </a:graphic>
      </p:graphicFrame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46125" y="13049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>
                <a:latin typeface="Times New Roman" pitchFamily="18" charset="0"/>
              </a:rPr>
              <a:t>令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176588" y="134937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>
                <a:latin typeface="Times New Roman" pitchFamily="18" charset="0"/>
              </a:rPr>
              <a:t>，则有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227763" y="6092825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 b="1">
                <a:latin typeface="Times New Roman" pitchFamily="18" charset="0"/>
              </a:rPr>
              <a:t>加权幂和对称函数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20650" y="6284913"/>
            <a:ext cx="590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b="1"/>
              <a:t>2t</a:t>
            </a:r>
            <a:r>
              <a:rPr lang="zh-CN" altLang="en-US" b="1"/>
              <a:t>个方程，</a:t>
            </a:r>
            <a:r>
              <a:rPr lang="en-US" altLang="zh-CN" b="1"/>
              <a:t>2t</a:t>
            </a:r>
            <a:r>
              <a:rPr lang="zh-CN" altLang="en-US" b="1"/>
              <a:t>个未知数，非线性方程组求解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85763" y="1112838"/>
            <a:ext cx="2673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 sz="2800" b="1">
                <a:latin typeface="Times New Roman" pitchFamily="18" charset="0"/>
              </a:rPr>
              <a:t>错误位置多项式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31800" y="2597150"/>
            <a:ext cx="3028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 sz="2800" b="1">
                <a:latin typeface="Times New Roman" pitchFamily="18" charset="0"/>
              </a:rPr>
              <a:t>初等幂和对称函数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431800" y="1824038"/>
          <a:ext cx="8351838" cy="555625"/>
        </p:xfrm>
        <a:graphic>
          <a:graphicData uri="http://schemas.openxmlformats.org/presentationml/2006/ole">
            <p:oleObj spid="_x0000_s157698" name="Equation" r:id="rId3" imgW="3632040" imgH="241200" progId="Equation.DSMT4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522288" y="3414713"/>
          <a:ext cx="5670550" cy="2894012"/>
        </p:xfrm>
        <a:graphic>
          <a:graphicData uri="http://schemas.openxmlformats.org/presentationml/2006/ole">
            <p:oleObj spid="_x0000_s157699" name="Equation" r:id="rId4" imgW="1841400" imgH="939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ph/>
          </p:nvPr>
        </p:nvGraphicFramePr>
        <p:xfrm>
          <a:off x="755650" y="1484313"/>
          <a:ext cx="7861300" cy="2632075"/>
        </p:xfrm>
        <a:graphic>
          <a:graphicData uri="http://schemas.openxmlformats.org/presentationml/2006/ole">
            <p:oleObj spid="_x0000_s158722" name="Equation" r:id="rId3" imgW="3035160" imgH="1015920" progId="Equation.DSMT4">
              <p:embed/>
            </p:oleObj>
          </a:graphicData>
        </a:graphic>
      </p:graphicFrame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042988" y="5229225"/>
            <a:ext cx="700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t</a:t>
            </a:r>
            <a:r>
              <a:rPr lang="zh-CN" altLang="en-US"/>
              <a:t>个方程，</a:t>
            </a:r>
            <a:r>
              <a:rPr lang="en-US" altLang="zh-CN"/>
              <a:t>t</a:t>
            </a:r>
            <a:r>
              <a:rPr lang="zh-CN" altLang="en-US"/>
              <a:t>个未知数，有解的充要条件是</a:t>
            </a:r>
            <a:r>
              <a:rPr lang="en-US" altLang="zh-CN"/>
              <a:t>M</a:t>
            </a:r>
            <a:r>
              <a:rPr lang="zh-CN" altLang="en-US"/>
              <a:t>矩阵满秩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395538" y="4432300"/>
            <a:ext cx="160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[M][</a:t>
            </a:r>
            <a:r>
              <a:rPr lang="en-US" altLang="zh-CN">
                <a:latin typeface="Symbol" pitchFamily="18" charset="2"/>
              </a:rPr>
              <a:t>s</a:t>
            </a:r>
            <a:r>
              <a:rPr lang="en-US" altLang="zh-CN"/>
              <a:t>]=-[S]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57200" y="1196975"/>
            <a:ext cx="80152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 sz="2800" b="1">
                <a:latin typeface="Times New Roman" pitchFamily="18" charset="0"/>
              </a:rPr>
              <a:t>如果</a:t>
            </a:r>
            <a:r>
              <a:rPr lang="en-US" altLang="zh-CN" sz="2800" b="1" i="1">
                <a:latin typeface="Times New Roman" pitchFamily="18" charset="0"/>
              </a:rPr>
              <a:t>s</a:t>
            </a:r>
            <a:r>
              <a:rPr lang="en-US" altLang="zh-CN" sz="2800" b="1" i="1" baseline="-25000">
                <a:latin typeface="Times New Roman" pitchFamily="18" charset="0"/>
              </a:rPr>
              <a:t>j</a:t>
            </a:r>
            <a:r>
              <a:rPr lang="en-US" altLang="zh-CN" sz="2800" b="1">
                <a:latin typeface="Times New Roman" pitchFamily="18" charset="0"/>
              </a:rPr>
              <a:t>(</a:t>
            </a:r>
            <a:r>
              <a:rPr lang="en-US" altLang="zh-CN" sz="2800" b="1" i="1">
                <a:latin typeface="Times New Roman" pitchFamily="18" charset="0"/>
              </a:rPr>
              <a:t>j</a:t>
            </a:r>
            <a:r>
              <a:rPr lang="en-US" altLang="zh-CN" sz="2800" b="1">
                <a:latin typeface="Times New Roman" pitchFamily="18" charset="0"/>
              </a:rPr>
              <a:t>=</a:t>
            </a:r>
            <a:r>
              <a:rPr lang="en-US" altLang="zh-CN" sz="2800" b="1" i="1">
                <a:latin typeface="Times New Roman" pitchFamily="18" charset="0"/>
              </a:rPr>
              <a:t>m</a:t>
            </a:r>
            <a:r>
              <a:rPr lang="en-US" altLang="zh-CN" sz="2800" b="1" baseline="-25000">
                <a:latin typeface="Times New Roman" pitchFamily="18" charset="0"/>
              </a:rPr>
              <a:t>0</a:t>
            </a:r>
            <a:r>
              <a:rPr lang="en-US" altLang="zh-CN" sz="2800" b="1">
                <a:latin typeface="Times New Roman" pitchFamily="18" charset="0"/>
              </a:rPr>
              <a:t>, </a:t>
            </a:r>
            <a:r>
              <a:rPr lang="en-US" altLang="zh-CN" sz="2800" b="1" i="1">
                <a:latin typeface="Times New Roman" pitchFamily="18" charset="0"/>
              </a:rPr>
              <a:t>m</a:t>
            </a:r>
            <a:r>
              <a:rPr lang="en-US" altLang="zh-CN" sz="2800" b="1" baseline="-25000">
                <a:latin typeface="Times New Roman" pitchFamily="18" charset="0"/>
              </a:rPr>
              <a:t>0</a:t>
            </a:r>
            <a:r>
              <a:rPr lang="en-US" altLang="zh-CN" sz="2800" b="1">
                <a:latin typeface="Times New Roman" pitchFamily="18" charset="0"/>
              </a:rPr>
              <a:t>+1, …, </a:t>
            </a:r>
            <a:r>
              <a:rPr lang="en-US" altLang="zh-CN" sz="2800" b="1" i="1">
                <a:latin typeface="Times New Roman" pitchFamily="18" charset="0"/>
              </a:rPr>
              <a:t>m</a:t>
            </a:r>
            <a:r>
              <a:rPr lang="en-US" altLang="zh-CN" sz="2800" b="1" baseline="-25000">
                <a:latin typeface="Times New Roman" pitchFamily="18" charset="0"/>
              </a:rPr>
              <a:t>0</a:t>
            </a:r>
            <a:r>
              <a:rPr lang="en-US" altLang="zh-CN" sz="2800" b="1">
                <a:latin typeface="Times New Roman" pitchFamily="18" charset="0"/>
              </a:rPr>
              <a:t>+</a:t>
            </a:r>
            <a:r>
              <a:rPr lang="en-US" altLang="zh-CN" sz="2800" b="1" i="1">
                <a:latin typeface="Times New Roman" pitchFamily="18" charset="0"/>
              </a:rPr>
              <a:t>t</a:t>
            </a:r>
            <a:r>
              <a:rPr lang="en-US" altLang="zh-CN" sz="2800" b="1">
                <a:latin typeface="Times New Roman" pitchFamily="18" charset="0"/>
              </a:rPr>
              <a:t>-1)</a:t>
            </a:r>
            <a:r>
              <a:rPr lang="zh-CN" altLang="en-US" sz="2800" b="1">
                <a:latin typeface="Times New Roman" pitchFamily="18" charset="0"/>
              </a:rPr>
              <a:t>是由</a:t>
            </a:r>
            <a:r>
              <a:rPr lang="en-US" altLang="zh-CN" sz="2800" b="1" i="1">
                <a:latin typeface="Times New Roman" pitchFamily="18" charset="0"/>
              </a:rPr>
              <a:t>t</a:t>
            </a:r>
            <a:r>
              <a:rPr lang="zh-CN" altLang="en-US" sz="2800" b="1">
                <a:latin typeface="Times New Roman" pitchFamily="18" charset="0"/>
              </a:rPr>
              <a:t>个不同的非零数</a:t>
            </a:r>
          </a:p>
          <a:p>
            <a:pPr algn="l"/>
            <a:r>
              <a:rPr lang="zh-CN" altLang="en-US" sz="2800" b="1">
                <a:latin typeface="Times New Roman" pitchFamily="18" charset="0"/>
              </a:rPr>
              <a:t>对</a:t>
            </a:r>
            <a:r>
              <a:rPr lang="en-US" altLang="zh-CN" sz="2800" b="1">
                <a:latin typeface="Times New Roman" pitchFamily="18" charset="0"/>
              </a:rPr>
              <a:t>(</a:t>
            </a:r>
            <a:r>
              <a:rPr lang="en-US" altLang="zh-CN" sz="2800" b="1" i="1">
                <a:latin typeface="Times New Roman" pitchFamily="18" charset="0"/>
              </a:rPr>
              <a:t>x</a:t>
            </a:r>
            <a:r>
              <a:rPr lang="en-US" altLang="zh-CN" sz="2800" b="1" i="1" baseline="-25000">
                <a:latin typeface="Times New Roman" pitchFamily="18" charset="0"/>
              </a:rPr>
              <a:t>i</a:t>
            </a:r>
            <a:r>
              <a:rPr lang="en-US" altLang="zh-CN" sz="2800" b="1">
                <a:latin typeface="Times New Roman" pitchFamily="18" charset="0"/>
              </a:rPr>
              <a:t>, </a:t>
            </a:r>
            <a:r>
              <a:rPr lang="en-US" altLang="zh-CN" sz="2800" b="1" i="1">
                <a:latin typeface="Times New Roman" pitchFamily="18" charset="0"/>
              </a:rPr>
              <a:t>Y</a:t>
            </a:r>
            <a:r>
              <a:rPr lang="en-US" altLang="zh-CN" sz="2800" b="1" i="1" baseline="-25000">
                <a:latin typeface="Times New Roman" pitchFamily="18" charset="0"/>
              </a:rPr>
              <a:t>i</a:t>
            </a:r>
            <a:r>
              <a:rPr lang="en-US" altLang="zh-CN" sz="2800" b="1">
                <a:latin typeface="Times New Roman" pitchFamily="18" charset="0"/>
              </a:rPr>
              <a:t>)</a:t>
            </a:r>
            <a:r>
              <a:rPr lang="zh-CN" altLang="en-US" sz="2800" b="1">
                <a:latin typeface="Times New Roman" pitchFamily="18" charset="0"/>
              </a:rPr>
              <a:t>组成，则矩阵</a:t>
            </a: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>
            <p:ph/>
          </p:nvPr>
        </p:nvGraphicFramePr>
        <p:xfrm>
          <a:off x="1908175" y="2205038"/>
          <a:ext cx="5327650" cy="2805112"/>
        </p:xfrm>
        <a:graphic>
          <a:graphicData uri="http://schemas.openxmlformats.org/presentationml/2006/ole">
            <p:oleObj spid="_x0000_s159746" name="Equation" r:id="rId3" imgW="1930320" imgH="1015920" progId="Equation.DSMT4">
              <p:embed/>
            </p:oleObj>
          </a:graphicData>
        </a:graphic>
      </p:graphicFrame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27050" y="5537200"/>
            <a:ext cx="3398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/>
              <a:t>满秩，否则为非满秩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钱搜索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解</a:t>
            </a:r>
            <a:r>
              <a:rPr lang="en-US" altLang="zh-CN">
                <a:latin typeface="Symbol" pitchFamily="18" charset="2"/>
              </a:rPr>
              <a:t>s</a:t>
            </a:r>
            <a:r>
              <a:rPr lang="en-US" altLang="zh-CN"/>
              <a:t>(x)</a:t>
            </a:r>
            <a:r>
              <a:rPr lang="zh-CN" altLang="en-US"/>
              <a:t>的根即确定</a:t>
            </a:r>
            <a:r>
              <a:rPr lang="en-US" altLang="zh-CN"/>
              <a:t>R(x)</a:t>
            </a:r>
            <a:r>
              <a:rPr lang="zh-CN" altLang="en-US"/>
              <a:t>中错误的位置。若判断第一位</a:t>
            </a:r>
            <a:r>
              <a:rPr lang="en-US" altLang="zh-CN"/>
              <a:t>r</a:t>
            </a:r>
            <a:r>
              <a:rPr lang="en-US" altLang="zh-CN" baseline="-25000"/>
              <a:t>n-1</a:t>
            </a:r>
            <a:r>
              <a:rPr lang="zh-CN" altLang="en-US"/>
              <a:t>是否有错，则相当于译码器确定</a:t>
            </a:r>
            <a:r>
              <a:rPr lang="en-US" altLang="zh-CN">
                <a:latin typeface="Symbol" pitchFamily="18" charset="2"/>
              </a:rPr>
              <a:t>a</a:t>
            </a:r>
            <a:r>
              <a:rPr lang="en-US" altLang="zh-CN" baseline="30000"/>
              <a:t>n-1</a:t>
            </a:r>
            <a:r>
              <a:rPr lang="zh-CN" altLang="en-US"/>
              <a:t>是否是错误位置数，等价于检验</a:t>
            </a:r>
            <a:r>
              <a:rPr lang="en-US" altLang="zh-CN">
                <a:latin typeface="Symbol" pitchFamily="18" charset="2"/>
              </a:rPr>
              <a:t>a</a:t>
            </a:r>
            <a:r>
              <a:rPr lang="en-US" altLang="zh-CN" baseline="30000"/>
              <a:t>-(n-1)</a:t>
            </a:r>
            <a:r>
              <a:rPr lang="en-US" altLang="zh-CN"/>
              <a:t>=</a:t>
            </a:r>
            <a:r>
              <a:rPr lang="en-US" altLang="zh-CN">
                <a:latin typeface="Symbol" pitchFamily="18" charset="2"/>
              </a:rPr>
              <a:t>a</a:t>
            </a:r>
            <a:r>
              <a:rPr lang="zh-CN" altLang="en-US"/>
              <a:t>是否是</a:t>
            </a:r>
            <a:r>
              <a:rPr lang="en-US" altLang="zh-CN">
                <a:latin typeface="Symbol" pitchFamily="18" charset="2"/>
              </a:rPr>
              <a:t>s</a:t>
            </a:r>
            <a:r>
              <a:rPr lang="en-US" altLang="zh-CN"/>
              <a:t>(x)</a:t>
            </a:r>
            <a:r>
              <a:rPr lang="zh-CN" altLang="en-US"/>
              <a:t>的根。</a:t>
            </a:r>
          </a:p>
          <a:p>
            <a:pPr>
              <a:buFont typeface="Wingdings" pitchFamily="2" charset="2"/>
              <a:buNone/>
            </a:pPr>
            <a:r>
              <a:rPr lang="zh-CN" altLang="en-US"/>
              <a:t>			</a:t>
            </a:r>
            <a:r>
              <a:rPr lang="en-US" altLang="zh-CN">
                <a:latin typeface="Symbol" pitchFamily="18" charset="2"/>
              </a:rPr>
              <a:t>s</a:t>
            </a:r>
            <a:r>
              <a:rPr lang="en-US" altLang="zh-CN" baseline="-25000">
                <a:latin typeface="Symbol" pitchFamily="18" charset="2"/>
              </a:rPr>
              <a:t>1</a:t>
            </a:r>
            <a:r>
              <a:rPr lang="en-US" altLang="zh-CN">
                <a:latin typeface="Symbol" pitchFamily="18" charset="2"/>
              </a:rPr>
              <a:t>a</a:t>
            </a:r>
            <a:r>
              <a:rPr lang="en-US" altLang="zh-CN" baseline="30000">
                <a:latin typeface="Times New Roman" pitchFamily="18" charset="0"/>
              </a:rPr>
              <a:t>l</a:t>
            </a:r>
            <a:r>
              <a:rPr lang="en-US" altLang="zh-CN">
                <a:latin typeface="Symbol" pitchFamily="18" charset="2"/>
              </a:rPr>
              <a:t>+s</a:t>
            </a:r>
            <a:r>
              <a:rPr lang="en-US" altLang="zh-CN" baseline="-25000">
                <a:latin typeface="Symbol" pitchFamily="18" charset="2"/>
              </a:rPr>
              <a:t>2</a:t>
            </a:r>
            <a:r>
              <a:rPr lang="en-US" altLang="zh-CN">
                <a:latin typeface="Symbol" pitchFamily="18" charset="2"/>
              </a:rPr>
              <a:t>a</a:t>
            </a:r>
            <a:r>
              <a:rPr lang="en-US" altLang="zh-CN" baseline="30000">
                <a:latin typeface="Symbol" pitchFamily="18" charset="2"/>
              </a:rPr>
              <a:t>2</a:t>
            </a:r>
            <a:r>
              <a:rPr lang="en-US" altLang="zh-CN" baseline="30000">
                <a:latin typeface="Times New Roman" pitchFamily="18" charset="0"/>
              </a:rPr>
              <a:t>l</a:t>
            </a:r>
            <a:r>
              <a:rPr lang="en-US" altLang="zh-CN">
                <a:latin typeface="Symbol" pitchFamily="18" charset="2"/>
              </a:rPr>
              <a:t>+</a:t>
            </a:r>
            <a:r>
              <a:rPr lang="en-US" altLang="zh-CN">
                <a:latin typeface="Times New Roman" pitchFamily="18" charset="0"/>
              </a:rPr>
              <a:t>…</a:t>
            </a:r>
            <a:r>
              <a:rPr lang="en-US" altLang="zh-CN">
                <a:latin typeface="Symbol" pitchFamily="18" charset="2"/>
              </a:rPr>
              <a:t>+s</a:t>
            </a:r>
            <a:r>
              <a:rPr lang="en-US" altLang="zh-CN" baseline="-25000">
                <a:latin typeface="Times New Roman" pitchFamily="18" charset="0"/>
              </a:rPr>
              <a:t>t</a:t>
            </a:r>
            <a:r>
              <a:rPr lang="en-US" altLang="zh-CN">
                <a:latin typeface="Symbol" pitchFamily="18" charset="2"/>
              </a:rPr>
              <a:t>a</a:t>
            </a:r>
            <a:r>
              <a:rPr lang="en-US" altLang="zh-CN" baseline="30000">
                <a:latin typeface="Times New Roman" pitchFamily="18" charset="0"/>
              </a:rPr>
              <a:t>tl</a:t>
            </a:r>
            <a:r>
              <a:rPr lang="en-US" altLang="zh-CN"/>
              <a:t>=-1    r</a:t>
            </a:r>
            <a:r>
              <a:rPr lang="en-US" altLang="zh-CN" baseline="-25000"/>
              <a:t>n-1</a:t>
            </a:r>
            <a:r>
              <a:rPr lang="zh-CN" altLang="en-US"/>
              <a:t>有错</a:t>
            </a:r>
          </a:p>
          <a:p>
            <a:pPr>
              <a:buFont typeface="Wingdings" pitchFamily="2" charset="2"/>
              <a:buNone/>
            </a:pPr>
            <a:r>
              <a:rPr lang="zh-CN" altLang="en-US"/>
              <a:t>			 </a:t>
            </a:r>
            <a:r>
              <a:rPr lang="en-US" altLang="zh-CN">
                <a:latin typeface="Symbol" pitchFamily="18" charset="2"/>
              </a:rPr>
              <a:t>s</a:t>
            </a:r>
            <a:r>
              <a:rPr lang="en-US" altLang="zh-CN" baseline="-25000">
                <a:latin typeface="Symbol" pitchFamily="18" charset="2"/>
              </a:rPr>
              <a:t>1</a:t>
            </a:r>
            <a:r>
              <a:rPr lang="en-US" altLang="zh-CN">
                <a:latin typeface="Symbol" pitchFamily="18" charset="2"/>
              </a:rPr>
              <a:t>a</a:t>
            </a:r>
            <a:r>
              <a:rPr lang="en-US" altLang="zh-CN" baseline="30000">
                <a:latin typeface="Times New Roman" pitchFamily="18" charset="0"/>
              </a:rPr>
              <a:t>l</a:t>
            </a:r>
            <a:r>
              <a:rPr lang="en-US" altLang="zh-CN">
                <a:latin typeface="Symbol" pitchFamily="18" charset="2"/>
              </a:rPr>
              <a:t>+s</a:t>
            </a:r>
            <a:r>
              <a:rPr lang="en-US" altLang="zh-CN" baseline="-25000">
                <a:latin typeface="Symbol" pitchFamily="18" charset="2"/>
              </a:rPr>
              <a:t>2</a:t>
            </a:r>
            <a:r>
              <a:rPr lang="en-US" altLang="zh-CN">
                <a:latin typeface="Symbol" pitchFamily="18" charset="2"/>
              </a:rPr>
              <a:t>a</a:t>
            </a:r>
            <a:r>
              <a:rPr lang="en-US" altLang="zh-CN" baseline="30000">
                <a:latin typeface="Symbol" pitchFamily="18" charset="2"/>
              </a:rPr>
              <a:t>2</a:t>
            </a:r>
            <a:r>
              <a:rPr lang="en-US" altLang="zh-CN" baseline="30000">
                <a:latin typeface="Times New Roman" pitchFamily="18" charset="0"/>
              </a:rPr>
              <a:t>l</a:t>
            </a:r>
            <a:r>
              <a:rPr lang="en-US" altLang="zh-CN">
                <a:latin typeface="Symbol" pitchFamily="18" charset="2"/>
              </a:rPr>
              <a:t>+</a:t>
            </a:r>
            <a:r>
              <a:rPr lang="en-US" altLang="zh-CN">
                <a:latin typeface="Times New Roman" pitchFamily="18" charset="0"/>
              </a:rPr>
              <a:t>…</a:t>
            </a:r>
            <a:r>
              <a:rPr lang="en-US" altLang="zh-CN">
                <a:latin typeface="Symbol" pitchFamily="18" charset="2"/>
              </a:rPr>
              <a:t>+s</a:t>
            </a:r>
            <a:r>
              <a:rPr lang="en-US" altLang="zh-CN" baseline="-25000">
                <a:latin typeface="Times New Roman" pitchFamily="18" charset="0"/>
              </a:rPr>
              <a:t>t</a:t>
            </a:r>
            <a:r>
              <a:rPr lang="en-US" altLang="zh-CN">
                <a:latin typeface="Symbol" pitchFamily="18" charset="2"/>
              </a:rPr>
              <a:t>a</a:t>
            </a:r>
            <a:r>
              <a:rPr lang="en-US" altLang="zh-CN" baseline="30000">
                <a:latin typeface="Times New Roman" pitchFamily="18" charset="0"/>
              </a:rPr>
              <a:t>tl</a:t>
            </a:r>
            <a:r>
              <a:rPr lang="en-US" altLang="zh-CN"/>
              <a:t> </a:t>
            </a:r>
            <a:r>
              <a:rPr lang="en-US" altLang="en-US"/>
              <a:t>≠</a:t>
            </a:r>
            <a:r>
              <a:rPr lang="en-US" altLang="zh-CN"/>
              <a:t>-1    r</a:t>
            </a:r>
            <a:r>
              <a:rPr lang="en-US" altLang="zh-CN" baseline="-25000"/>
              <a:t>n-1</a:t>
            </a:r>
            <a:r>
              <a:rPr lang="zh-CN" altLang="en-US"/>
              <a:t>正确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692275" y="5157788"/>
            <a:ext cx="21748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i="1">
                <a:latin typeface="Times New Roman" pitchFamily="18" charset="0"/>
              </a:rPr>
              <a:t>n</a:t>
            </a:r>
            <a:r>
              <a:rPr lang="zh-CN" altLang="en-US">
                <a:latin typeface="Times New Roman" pitchFamily="18" charset="0"/>
              </a:rPr>
              <a:t>级缓冲存储器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7078663" y="5092700"/>
            <a:ext cx="539750" cy="508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1360488" y="3743325"/>
            <a:ext cx="539750" cy="508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i="1">
                <a:latin typeface="Symbol" pitchFamily="18" charset="2"/>
              </a:rPr>
              <a:t>a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2322513" y="3743325"/>
            <a:ext cx="539750" cy="508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i="1">
                <a:latin typeface="Symbol" pitchFamily="18" charset="2"/>
              </a:rPr>
              <a:t>a</a:t>
            </a:r>
            <a:r>
              <a:rPr lang="en-US" altLang="zh-CN" baseline="30000">
                <a:latin typeface="Times New Roman" pitchFamily="18" charset="0"/>
              </a:rPr>
              <a:t>2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3746500" y="3743325"/>
            <a:ext cx="539750" cy="508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i="1">
                <a:latin typeface="Symbol" pitchFamily="18" charset="2"/>
              </a:rPr>
              <a:t>a</a:t>
            </a:r>
            <a:r>
              <a:rPr lang="en-US" altLang="zh-CN" i="1" baseline="30000">
                <a:latin typeface="Times New Roman" pitchFamily="18" charset="0"/>
              </a:rPr>
              <a:t>t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317625" y="2573338"/>
            <a:ext cx="628650" cy="554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i="1">
                <a:latin typeface="Symbol" pitchFamily="18" charset="2"/>
              </a:rPr>
              <a:t>s</a:t>
            </a:r>
            <a:r>
              <a:rPr lang="en-US" altLang="zh-CN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232025" y="2573338"/>
            <a:ext cx="628650" cy="554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i="1">
                <a:latin typeface="Symbol" pitchFamily="18" charset="2"/>
              </a:rPr>
              <a:t>s</a:t>
            </a:r>
            <a:r>
              <a:rPr lang="en-US" altLang="zh-CN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656013" y="2573338"/>
            <a:ext cx="628650" cy="554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i="1">
                <a:latin typeface="Symbol" pitchFamily="18" charset="2"/>
              </a:rPr>
              <a:t>s</a:t>
            </a:r>
            <a:r>
              <a:rPr lang="en-US" altLang="zh-CN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853238" y="3787775"/>
            <a:ext cx="914400" cy="600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CN" altLang="en-US">
                <a:latin typeface="Times New Roman" pitchFamily="18" charset="0"/>
              </a:rPr>
              <a:t>门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873625" y="3743325"/>
            <a:ext cx="1574800" cy="630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1276" name="Object 12"/>
          <p:cNvGraphicFramePr>
            <a:graphicFrameLocks noChangeAspect="1"/>
          </p:cNvGraphicFramePr>
          <p:nvPr>
            <p:ph/>
          </p:nvPr>
        </p:nvGraphicFramePr>
        <p:xfrm>
          <a:off x="5032375" y="3725863"/>
          <a:ext cx="1384300" cy="696912"/>
        </p:xfrm>
        <a:graphic>
          <a:graphicData uri="http://schemas.openxmlformats.org/presentationml/2006/ole">
            <p:oleObj spid="_x0000_s160770" name="Equation" r:id="rId3" imgW="914400" imgH="431640" progId="Equation.DSMT4">
              <p:embed/>
            </p:oleObj>
          </a:graphicData>
        </a:graphic>
      </p:graphicFrame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7181850" y="5364163"/>
            <a:ext cx="3159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96863" y="4967288"/>
            <a:ext cx="1160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 sz="2000" b="1">
                <a:latin typeface="Times New Roman" pitchFamily="18" charset="0"/>
              </a:rPr>
              <a:t>输入</a:t>
            </a:r>
            <a:r>
              <a:rPr lang="en-US" altLang="zh-CN" sz="2000" b="1" i="1">
                <a:latin typeface="Times New Roman" pitchFamily="18" charset="0"/>
              </a:rPr>
              <a:t>R</a:t>
            </a:r>
            <a:r>
              <a:rPr lang="en-US" altLang="zh-CN" sz="2000" b="1">
                <a:latin typeface="Times New Roman" pitchFamily="18" charset="0"/>
              </a:rPr>
              <a:t>(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>
                <a:latin typeface="Times New Roman" pitchFamily="18" charset="0"/>
              </a:rPr>
              <a:t>)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1062038" y="4014788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1062038" y="2843213"/>
            <a:ext cx="0" cy="1171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2051050" y="4014788"/>
            <a:ext cx="27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V="1">
            <a:off x="2051050" y="2844800"/>
            <a:ext cx="0" cy="1169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H="1">
            <a:off x="3402013" y="401478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V="1">
            <a:off x="3402013" y="2754313"/>
            <a:ext cx="0" cy="1260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3402013" y="2754313"/>
            <a:ext cx="225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V="1">
            <a:off x="2051050" y="2843213"/>
            <a:ext cx="134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1062038" y="2843213"/>
            <a:ext cx="223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476250" y="5364163"/>
            <a:ext cx="1216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3851275" y="5364163"/>
            <a:ext cx="3241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7632700" y="5364163"/>
            <a:ext cx="809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6462713" y="4059238"/>
            <a:ext cx="404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7316788" y="2393950"/>
            <a:ext cx="0" cy="139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7316788" y="43735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1601788" y="3114675"/>
            <a:ext cx="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2546350" y="3114675"/>
            <a:ext cx="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3986213" y="3114675"/>
            <a:ext cx="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 flipV="1">
            <a:off x="3941763" y="221456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3941763" y="22145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5021263" y="2214563"/>
            <a:ext cx="0" cy="1528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5832475" y="1808163"/>
            <a:ext cx="0" cy="1935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6011863" y="1584325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H="1">
            <a:off x="2501900" y="1808163"/>
            <a:ext cx="333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2501900" y="1808163"/>
            <a:ext cx="0" cy="765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H="1">
            <a:off x="1601788" y="1584325"/>
            <a:ext cx="4410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305" name="Line 41"/>
          <p:cNvSpPr>
            <a:spLocks noChangeShapeType="1"/>
          </p:cNvSpPr>
          <p:nvPr/>
        </p:nvSpPr>
        <p:spPr bwMode="auto">
          <a:xfrm>
            <a:off x="1601788" y="1584325"/>
            <a:ext cx="0" cy="989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>
            <a:off x="3041650" y="15843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3492500" y="1808163"/>
            <a:ext cx="630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>
            <a:off x="4346575" y="2214563"/>
            <a:ext cx="225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2859088" y="25479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>
                <a:latin typeface="Arial"/>
              </a:rPr>
              <a:t>…</a:t>
            </a:r>
            <a:endParaRPr lang="en-US" altLang="zh-CN">
              <a:latin typeface="Times New Roman" pitchFamily="18" charset="0"/>
            </a:endParaRP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5110163" y="29083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>
                <a:latin typeface="Arial"/>
              </a:rPr>
              <a:t>…</a:t>
            </a:r>
            <a:endParaRPr lang="en-US" altLang="zh-CN">
              <a:latin typeface="Times New Roman" pitchFamily="18" charset="0"/>
            </a:endParaRP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6958013" y="2206625"/>
            <a:ext cx="411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i="1">
                <a:latin typeface="Times New Roman" pitchFamily="18" charset="0"/>
              </a:rPr>
              <a:t>Y</a:t>
            </a:r>
            <a:r>
              <a:rPr lang="en-US" altLang="zh-CN" baseline="-25000">
                <a:latin typeface="Times New Roman" pitchFamily="18" charset="0"/>
              </a:rPr>
              <a:t>i</a:t>
            </a:r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7629525" y="4799013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>
                <a:latin typeface="Times New Roman" pitchFamily="18" charset="0"/>
              </a:rPr>
              <a:t>输出</a:t>
            </a:r>
            <a:r>
              <a:rPr lang="en-US" altLang="zh-CN" i="1">
                <a:latin typeface="Times New Roman" pitchFamily="18" charset="0"/>
              </a:rPr>
              <a:t>C</a:t>
            </a:r>
            <a:r>
              <a:rPr lang="en-US" altLang="zh-CN">
                <a:latin typeface="Arial"/>
              </a:rPr>
              <a:t>’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x</a:t>
            </a:r>
            <a:r>
              <a:rPr lang="en-US" altLang="zh-CN">
                <a:latin typeface="Times New Roman" pitchFamily="18" charset="0"/>
              </a:rPr>
              <a:t>)</a:t>
            </a:r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3176588" y="414338"/>
            <a:ext cx="3482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 sz="4000" b="1">
                <a:solidFill>
                  <a:srgbClr val="FF3300"/>
                </a:solidFill>
                <a:latin typeface="Times New Roman" pitchFamily="18" charset="0"/>
              </a:rPr>
              <a:t>钱搜索电路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BCH</a:t>
            </a:r>
            <a:r>
              <a:rPr lang="zh-CN" altLang="en-US"/>
              <a:t>码的译码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由接收到的</a:t>
            </a:r>
            <a:r>
              <a:rPr lang="en-US" altLang="zh-CN" i="1"/>
              <a:t>R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</a:t>
            </a:r>
            <a:r>
              <a:rPr lang="zh-CN" altLang="en-US"/>
              <a:t>，求</a:t>
            </a:r>
            <a:r>
              <a:rPr lang="en-US" altLang="zh-CN" i="1"/>
              <a:t>s</a:t>
            </a:r>
            <a:r>
              <a:rPr lang="en-US" altLang="zh-CN" i="1" baseline="-25000"/>
              <a:t>j</a:t>
            </a:r>
            <a:endParaRPr lang="en-US" altLang="zh-CN" i="1"/>
          </a:p>
          <a:p>
            <a:r>
              <a:rPr lang="zh-CN" altLang="en-US"/>
              <a:t>由</a:t>
            </a:r>
            <a:r>
              <a:rPr lang="en-US" altLang="zh-CN" i="1"/>
              <a:t>s</a:t>
            </a:r>
            <a:r>
              <a:rPr lang="en-US" altLang="zh-CN" i="1" baseline="-25000"/>
              <a:t>i</a:t>
            </a:r>
            <a:r>
              <a:rPr lang="zh-CN" altLang="en-US"/>
              <a:t>求错误位置多项式</a:t>
            </a:r>
          </a:p>
          <a:p>
            <a:r>
              <a:rPr lang="zh-CN" altLang="en-US"/>
              <a:t>用钱搜索解出</a:t>
            </a:r>
            <a:r>
              <a:rPr lang="en-US" altLang="zh-CN" i="1">
                <a:latin typeface="Symbol" pitchFamily="18" charset="2"/>
              </a:rPr>
              <a:t>s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</a:t>
            </a:r>
            <a:r>
              <a:rPr lang="zh-CN" altLang="en-US"/>
              <a:t>的根，得到错误位置数，确定错误位置</a:t>
            </a:r>
          </a:p>
          <a:p>
            <a:r>
              <a:rPr lang="zh-CN" altLang="en-US"/>
              <a:t>根据错误位置数求错误值，从而得到错误图样</a:t>
            </a:r>
          </a:p>
          <a:p>
            <a:r>
              <a:rPr lang="zh-CN" altLang="en-US"/>
              <a:t>根据接收值和错误图样，计算发送码字</a:t>
            </a:r>
          </a:p>
          <a:p>
            <a:pPr>
              <a:buFont typeface="Wingdings" pitchFamily="2" charset="2"/>
              <a:buNone/>
            </a:pPr>
            <a:endParaRPr lang="en-US" altLang="zh-CN" i="1" baseline="-2500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BCH</a:t>
            </a:r>
            <a:r>
              <a:rPr lang="zh-CN" altLang="en-US"/>
              <a:t>码的迭代译码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BM</a:t>
            </a:r>
            <a:r>
              <a:rPr lang="zh-CN" altLang="en-US"/>
              <a:t>算法</a:t>
            </a:r>
          </a:p>
          <a:p>
            <a:r>
              <a:rPr lang="zh-CN" altLang="en-US"/>
              <a:t>易于用计算机完成译码</a:t>
            </a:r>
          </a:p>
          <a:p>
            <a:r>
              <a:rPr lang="zh-CN" altLang="en-US"/>
              <a:t>关键是加快求</a:t>
            </a:r>
            <a:r>
              <a:rPr lang="en-US" altLang="zh-CN" i="1">
                <a:latin typeface="Symbol" pitchFamily="18" charset="2"/>
              </a:rPr>
              <a:t>s</a:t>
            </a:r>
            <a:r>
              <a:rPr lang="en-US" altLang="zh-CN"/>
              <a:t>(</a:t>
            </a:r>
            <a:r>
              <a:rPr lang="en-US" altLang="zh-CN" i="1"/>
              <a:t>x</a:t>
            </a:r>
            <a:r>
              <a:rPr lang="en-US" altLang="zh-CN"/>
              <a:t>)</a:t>
            </a:r>
            <a:r>
              <a:rPr lang="zh-CN" altLang="en-US"/>
              <a:t>的速度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zh-CN"/>
              <a:t>BM</a:t>
            </a:r>
            <a:r>
              <a:rPr lang="zh-CN" altLang="en-US"/>
              <a:t>算法基本原理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1042988" y="1058863"/>
          <a:ext cx="5041900" cy="785812"/>
        </p:xfrm>
        <a:graphic>
          <a:graphicData uri="http://schemas.openxmlformats.org/presentationml/2006/ole">
            <p:oleObj spid="_x0000_s161794" name="Equation" r:id="rId3" imgW="2768400" imgH="431640" progId="Equation.DSMT4">
              <p:embed/>
            </p:oleObj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1116013" y="1954213"/>
          <a:ext cx="5543550" cy="882650"/>
        </p:xfrm>
        <a:graphic>
          <a:graphicData uri="http://schemas.openxmlformats.org/presentationml/2006/ole">
            <p:oleObj spid="_x0000_s161795" name="Equation" r:id="rId4" imgW="3035160" imgH="482400" progId="Equation.DSMT4">
              <p:embed/>
            </p:oleObj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1116013" y="3109913"/>
          <a:ext cx="3600450" cy="560387"/>
        </p:xfrm>
        <a:graphic>
          <a:graphicData uri="http://schemas.openxmlformats.org/presentationml/2006/ole">
            <p:oleObj spid="_x0000_s161796" name="Equation" r:id="rId5" imgW="1549080" imgH="241200" progId="Equation.DSMT4">
              <p:embed/>
            </p:oleObj>
          </a:graphicData>
        </a:graphic>
      </p:graphicFrame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39738" y="213201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/>
              <a:t>设</a:t>
            </a:r>
          </a:p>
        </p:txBody>
      </p:sp>
      <p:graphicFrame>
        <p:nvGraphicFramePr>
          <p:cNvPr id="40971" name="Object 11"/>
          <p:cNvGraphicFramePr>
            <a:graphicFrameLocks noChangeAspect="1"/>
          </p:cNvGraphicFramePr>
          <p:nvPr>
            <p:ph sz="quarter" idx="4"/>
          </p:nvPr>
        </p:nvGraphicFramePr>
        <p:xfrm>
          <a:off x="1763713" y="3716338"/>
          <a:ext cx="2952750" cy="561975"/>
        </p:xfrm>
        <a:graphic>
          <a:graphicData uri="http://schemas.openxmlformats.org/presentationml/2006/ole">
            <p:oleObj spid="_x0000_s161797" name="Equation" r:id="rId6" imgW="1066680" imgH="203040" progId="Equation.DSMT4">
              <p:embed/>
            </p:oleObj>
          </a:graphicData>
        </a:graphic>
      </p:graphicFrame>
      <p:graphicFrame>
        <p:nvGraphicFramePr>
          <p:cNvPr id="40973" name="Object 13"/>
          <p:cNvGraphicFramePr>
            <a:graphicFrameLocks noChangeAspect="1"/>
          </p:cNvGraphicFramePr>
          <p:nvPr/>
        </p:nvGraphicFramePr>
        <p:xfrm>
          <a:off x="1187450" y="4365625"/>
          <a:ext cx="3455988" cy="1997075"/>
        </p:xfrm>
        <a:graphic>
          <a:graphicData uri="http://schemas.openxmlformats.org/presentationml/2006/ole">
            <p:oleObj spid="_x0000_s161798" name="Equation" r:id="rId7" imgW="1650960" imgH="939600" progId="Equation.DSMT4">
              <p:embed/>
            </p:oleObj>
          </a:graphicData>
        </a:graphic>
      </p:graphicFrame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68313" y="32131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/>
              <a:t>令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5148263" y="3141663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/>
              <a:t>表示上述二者乘积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395288" y="515778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/>
              <a:t>由于</a:t>
            </a:r>
          </a:p>
        </p:txBody>
      </p:sp>
      <p:graphicFrame>
        <p:nvGraphicFramePr>
          <p:cNvPr id="40977" name="Object 17"/>
          <p:cNvGraphicFramePr>
            <a:graphicFrameLocks noChangeAspect="1"/>
          </p:cNvGraphicFramePr>
          <p:nvPr/>
        </p:nvGraphicFramePr>
        <p:xfrm>
          <a:off x="5364163" y="5229225"/>
          <a:ext cx="3600450" cy="479425"/>
        </p:xfrm>
        <a:graphic>
          <a:graphicData uri="http://schemas.openxmlformats.org/presentationml/2006/ole">
            <p:oleObj spid="_x0000_s161799" name="Equation" r:id="rId8" imgW="171432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46084" name="Picture 4" descr="Img0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15888"/>
            <a:ext cx="4894262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ISN">
  <a:themeElements>
    <a:clrScheme name="2_IS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IS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2_IS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S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S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S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S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S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S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S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S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S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S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S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111ppt文档</Template>
  <TotalTime>12</TotalTime>
  <Words>4447</Words>
  <Application>Microsoft Office PowerPoint</Application>
  <PresentationFormat>全屏显示(4:3)</PresentationFormat>
  <Paragraphs>697</Paragraphs>
  <Slides>102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102</vt:i4>
      </vt:variant>
    </vt:vector>
  </HeadingPairs>
  <TitlesOfParts>
    <vt:vector size="106" baseType="lpstr">
      <vt:lpstr>2_ISN</vt:lpstr>
      <vt:lpstr>公式</vt:lpstr>
      <vt:lpstr>Equation</vt:lpstr>
      <vt:lpstr>MathType 5.0 Equation</vt:lpstr>
      <vt:lpstr>循 环 码 （I）</vt:lpstr>
      <vt:lpstr>内容</vt:lpstr>
      <vt:lpstr>定义</vt:lpstr>
      <vt:lpstr>Example</vt:lpstr>
      <vt:lpstr>问题一  如何寻找k维循环子空间？ 如何设计[n, k]循环码？  —— 利用多项式和有限域的概念</vt:lpstr>
      <vt:lpstr>循环码的构造</vt:lpstr>
      <vt:lpstr>问题一转化为  如何从模多项式xn-1的剩余类结合代数中寻找循环子空间？</vt:lpstr>
      <vt:lpstr>循环码的构造</vt:lpstr>
      <vt:lpstr>问题二  如何从多项式剩余类环中 寻找理想？</vt:lpstr>
      <vt:lpstr>循环码的构造</vt:lpstr>
      <vt:lpstr>问题三  如何寻找生成多项式g(x)？</vt:lpstr>
      <vt:lpstr>循环码的构造</vt:lpstr>
      <vt:lpstr>两个定理</vt:lpstr>
      <vt:lpstr>两个结论</vt:lpstr>
      <vt:lpstr>生成矩阵和校验矩阵</vt:lpstr>
      <vt:lpstr>幻灯片 16</vt:lpstr>
      <vt:lpstr>幻灯片 17</vt:lpstr>
      <vt:lpstr>循环码的编码原理</vt:lpstr>
      <vt:lpstr>Example</vt:lpstr>
      <vt:lpstr>Example (Continued)</vt:lpstr>
      <vt:lpstr>幻灯片 21</vt:lpstr>
      <vt:lpstr>幻灯片 22</vt:lpstr>
      <vt:lpstr>幻灯片 23</vt:lpstr>
      <vt:lpstr>Example</vt:lpstr>
      <vt:lpstr>特殊的循环码</vt:lpstr>
      <vt:lpstr>Example</vt:lpstr>
      <vt:lpstr>循环码的编码电路</vt:lpstr>
      <vt:lpstr>幻灯片 28</vt:lpstr>
      <vt:lpstr>幻灯片 29</vt:lpstr>
      <vt:lpstr>幻灯片 30</vt:lpstr>
      <vt:lpstr>多项式除法</vt:lpstr>
      <vt:lpstr>幻灯片 32</vt:lpstr>
      <vt:lpstr>幻灯片 33</vt:lpstr>
      <vt:lpstr>多项式相乘相除电路</vt:lpstr>
      <vt:lpstr>循环码编码电路</vt:lpstr>
      <vt:lpstr>n-k级乘法电路(非系统码形式)</vt:lpstr>
      <vt:lpstr>n-k级乘法电路(非系统码形式)</vt:lpstr>
      <vt:lpstr>幻灯片 38</vt:lpstr>
      <vt:lpstr>幻灯片 39</vt:lpstr>
      <vt:lpstr>幻灯片 40</vt:lpstr>
      <vt:lpstr>幻灯片 41</vt:lpstr>
      <vt:lpstr>幻灯片 42</vt:lpstr>
      <vt:lpstr>幻灯片 43</vt:lpstr>
      <vt:lpstr>幻灯片 44</vt:lpstr>
      <vt:lpstr>k 级编码器</vt:lpstr>
      <vt:lpstr>k 级编码器</vt:lpstr>
      <vt:lpstr>k 级编码器</vt:lpstr>
      <vt:lpstr>k 级编码器</vt:lpstr>
      <vt:lpstr>幻灯片 49</vt:lpstr>
      <vt:lpstr>循 环 码 （III）</vt:lpstr>
      <vt:lpstr>内容</vt:lpstr>
      <vt:lpstr>用生成多项式的根定义循环码</vt:lpstr>
      <vt:lpstr>用生成多项式的根定义循环码</vt:lpstr>
      <vt:lpstr>用指定的根求生成多项式</vt:lpstr>
      <vt:lpstr>Example 1</vt:lpstr>
      <vt:lpstr>Example 2</vt:lpstr>
      <vt:lpstr>Example 2 (Continued)</vt:lpstr>
      <vt:lpstr>由生成多项式根定义的校验矩阵</vt:lpstr>
      <vt:lpstr>由生成多项式根定义的校验矩阵</vt:lpstr>
      <vt:lpstr>BCH码</vt:lpstr>
      <vt:lpstr>Example</vt:lpstr>
      <vt:lpstr>RS码</vt:lpstr>
      <vt:lpstr>Example</vt:lpstr>
      <vt:lpstr>Example (Continued)</vt:lpstr>
      <vt:lpstr>循 环 码 （IV）</vt:lpstr>
      <vt:lpstr>内容</vt:lpstr>
      <vt:lpstr>一般译码原理</vt:lpstr>
      <vt:lpstr>伴随式计算的多项式表示</vt:lpstr>
      <vt:lpstr>伴随式计算的多项式表示</vt:lpstr>
      <vt:lpstr>循环码伴随式的除法电路实现</vt:lpstr>
      <vt:lpstr>幻灯片 71</vt:lpstr>
      <vt:lpstr>幻灯片 72</vt:lpstr>
      <vt:lpstr>计算伴随式电路的特点</vt:lpstr>
      <vt:lpstr>幻灯片 74</vt:lpstr>
      <vt:lpstr>幻灯片 75</vt:lpstr>
      <vt:lpstr>Example (Continued)</vt:lpstr>
      <vt:lpstr>捕错译码</vt:lpstr>
      <vt:lpstr>基本原理</vt:lpstr>
      <vt:lpstr>捕错译码</vt:lpstr>
      <vt:lpstr>捕错译码</vt:lpstr>
      <vt:lpstr>修正的捕错译码</vt:lpstr>
      <vt:lpstr>修正捕错译码原理</vt:lpstr>
      <vt:lpstr>大数逻辑译码</vt:lpstr>
      <vt:lpstr>大数逻辑译码</vt:lpstr>
      <vt:lpstr>大数逻辑译码</vt:lpstr>
      <vt:lpstr>大数逻辑译码</vt:lpstr>
      <vt:lpstr>BCH码的一般译码</vt:lpstr>
      <vt:lpstr>BCH码的一般译码</vt:lpstr>
      <vt:lpstr>BCH码的译码</vt:lpstr>
      <vt:lpstr>幻灯片 90</vt:lpstr>
      <vt:lpstr>幻灯片 91</vt:lpstr>
      <vt:lpstr>幻灯片 92</vt:lpstr>
      <vt:lpstr>幻灯片 93</vt:lpstr>
      <vt:lpstr>钱搜索</vt:lpstr>
      <vt:lpstr>幻灯片 95</vt:lpstr>
      <vt:lpstr>BCH码的译码</vt:lpstr>
      <vt:lpstr>BCH码的迭代译码</vt:lpstr>
      <vt:lpstr>BM算法基本原理</vt:lpstr>
      <vt:lpstr>幻灯片 99</vt:lpstr>
      <vt:lpstr>幻灯片 100</vt:lpstr>
      <vt:lpstr>Gaussian Noise Program</vt:lpstr>
      <vt:lpstr>Gaussian Noise Program</vt:lpstr>
    </vt:vector>
  </TitlesOfParts>
  <Company>西安电子科技大学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循 环 码 （I）</dc:title>
  <dc:creator>孙蓉</dc:creator>
  <cp:lastModifiedBy>SR</cp:lastModifiedBy>
  <cp:revision>4</cp:revision>
  <dcterms:created xsi:type="dcterms:W3CDTF">2010-05-30T10:06:51Z</dcterms:created>
  <dcterms:modified xsi:type="dcterms:W3CDTF">2017-06-19T14:40:49Z</dcterms:modified>
</cp:coreProperties>
</file>