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3"/>
  </p:handoutMasterIdLst>
  <p:sldIdLst>
    <p:sldId id="257" r:id="rId2"/>
    <p:sldId id="258" r:id="rId3"/>
    <p:sldId id="278" r:id="rId4"/>
    <p:sldId id="263" r:id="rId5"/>
    <p:sldId id="259" r:id="rId6"/>
    <p:sldId id="264" r:id="rId7"/>
    <p:sldId id="260" r:id="rId8"/>
    <p:sldId id="266" r:id="rId9"/>
    <p:sldId id="268" r:id="rId10"/>
    <p:sldId id="267" r:id="rId11"/>
    <p:sldId id="269" r:id="rId12"/>
    <p:sldId id="270" r:id="rId13"/>
    <p:sldId id="271" r:id="rId14"/>
    <p:sldId id="272" r:id="rId15"/>
    <p:sldId id="273" r:id="rId16"/>
    <p:sldId id="262" r:id="rId17"/>
    <p:sldId id="274" r:id="rId18"/>
    <p:sldId id="275" r:id="rId19"/>
    <p:sldId id="276" r:id="rId20"/>
    <p:sldId id="277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306" r:id="rId33"/>
    <p:sldId id="290" r:id="rId34"/>
    <p:sldId id="308" r:id="rId35"/>
    <p:sldId id="310" r:id="rId36"/>
    <p:sldId id="311" r:id="rId37"/>
    <p:sldId id="312" r:id="rId38"/>
    <p:sldId id="313" r:id="rId39"/>
    <p:sldId id="314" r:id="rId40"/>
    <p:sldId id="315" r:id="rId41"/>
    <p:sldId id="316" r:id="rId42"/>
    <p:sldId id="317" r:id="rId43"/>
    <p:sldId id="318" r:id="rId44"/>
    <p:sldId id="319" r:id="rId45"/>
    <p:sldId id="296" r:id="rId46"/>
    <p:sldId id="320" r:id="rId47"/>
    <p:sldId id="321" r:id="rId48"/>
    <p:sldId id="322" r:id="rId49"/>
    <p:sldId id="323" r:id="rId50"/>
    <p:sldId id="303" r:id="rId51"/>
    <p:sldId id="324" r:id="rId5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zh-CN" alt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 altLang="zh-CN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altLang="zh-CN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F8291EFE-E2DC-4F83-8EF0-9DBC75B02280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FBC7C8-509A-4999-94DA-75C271739114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816D34-7313-42B4-8BB9-D9381FF670D3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CACBE-906F-4C83-83EC-C64140EA61EB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5FDBE50-2ECC-4FAE-8DA9-36F4D9B29626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A1EC768-8AEF-4908-9DE2-8875B6030097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36DDDB5-6F1F-431F-A23A-48BA4679A0A5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0D272D9-4E6C-4B4C-9541-0626F71FE541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9DF55-79CD-4988-A4B3-42087159D2E4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B67519-4388-437C-9965-72191DFB4B0A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BC6DAB-2AD2-4063-AC0B-192CD9017643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E7E9E-ED1F-4976-AC8F-808A17485870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BC9F8-53BC-495B-9427-95D9DB6F8027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4EB10C-A909-4532-A44A-354AE3AC6C73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01931-3A2C-4166-AE03-1C6767F43FBB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21AA5-F6A8-4DE1-8411-B594C828D034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595FEC1-D559-472F-976A-4816F39EB405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30.bin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35.bin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50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1.vml"/><Relationship Id="rId5" Type="http://schemas.openxmlformats.org/officeDocument/2006/relationships/oleObject" Target="../embeddings/oleObject56.bin"/><Relationship Id="rId4" Type="http://schemas.openxmlformats.org/officeDocument/2006/relationships/oleObject" Target="../embeddings/oleObject55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2.vml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62.bin"/><Relationship Id="rId4" Type="http://schemas.openxmlformats.org/officeDocument/2006/relationships/oleObject" Target="../embeddings/oleObject61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 smtClean="0"/>
              <a:t>线性</a:t>
            </a:r>
            <a:r>
              <a:rPr lang="zh-CN" altLang="en-US" b="1" dirty="0"/>
              <a:t>分组码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Rectangle 6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/>
          <a:lstStyle/>
          <a:p>
            <a:r>
              <a:rPr lang="zh-CN" altLang="en-US" b="1" dirty="0"/>
              <a:t>三、码的</a:t>
            </a:r>
            <a:r>
              <a:rPr lang="zh-CN" altLang="en-US" b="1" dirty="0" smtClean="0"/>
              <a:t>生成矩阵</a:t>
            </a:r>
            <a:endParaRPr lang="en-US" altLang="zh-CN" b="1" dirty="0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454275" y="43291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zh-CN" altLang="en-US" b="0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2411413" y="3743325"/>
            <a:ext cx="475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b="0">
                <a:solidFill>
                  <a:schemeClr val="accent2"/>
                </a:solidFill>
                <a:latin typeface="Arial"/>
              </a:rPr>
              <a:t>——</a:t>
            </a:r>
            <a:r>
              <a:rPr lang="zh-CN" altLang="en-US" b="0">
                <a:solidFill>
                  <a:schemeClr val="accent2"/>
                </a:solidFill>
              </a:rPr>
              <a:t>从线性空间的角度描述分组码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782763" y="869950"/>
            <a:ext cx="573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/>
              <a:t>由于</a:t>
            </a:r>
            <a:r>
              <a:rPr lang="en-US" altLang="zh-CN"/>
              <a:t>[</a:t>
            </a:r>
            <a:r>
              <a:rPr lang="en-US" altLang="zh-CN" i="1"/>
              <a:t>n</a:t>
            </a:r>
            <a:r>
              <a:rPr lang="en-US" altLang="zh-CN"/>
              <a:t>,</a:t>
            </a:r>
            <a:r>
              <a:rPr lang="en-US" altLang="zh-CN" i="1"/>
              <a:t>k</a:t>
            </a:r>
            <a:r>
              <a:rPr lang="en-US" altLang="zh-CN"/>
              <a:t>,</a:t>
            </a:r>
            <a:r>
              <a:rPr lang="en-US" altLang="zh-CN" i="1"/>
              <a:t>d</a:t>
            </a:r>
            <a:r>
              <a:rPr lang="en-US" altLang="zh-CN"/>
              <a:t>]</a:t>
            </a:r>
            <a:r>
              <a:rPr lang="zh-CN" altLang="en-US"/>
              <a:t>线性分组码是一个</a:t>
            </a:r>
            <a:r>
              <a:rPr lang="en-US" altLang="zh-CN" i="1"/>
              <a:t>k</a:t>
            </a:r>
            <a:r>
              <a:rPr lang="zh-CN" altLang="en-US"/>
              <a:t>维线性空间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082675" y="1524000"/>
            <a:ext cx="765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/>
              <a:t>因此，必可找到</a:t>
            </a:r>
            <a:r>
              <a:rPr lang="en-US" altLang="zh-CN" i="1"/>
              <a:t>k</a:t>
            </a:r>
            <a:r>
              <a:rPr lang="zh-CN" altLang="en-US"/>
              <a:t>个线性无关的矢量，能张成该线性空间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543050" y="21971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b="0"/>
              <a:t>设</a:t>
            </a:r>
          </a:p>
        </p:txBody>
      </p:sp>
      <p:graphicFrame>
        <p:nvGraphicFramePr>
          <p:cNvPr id="24583" name="Object 7"/>
          <p:cNvGraphicFramePr>
            <a:graphicFrameLocks noChangeAspect="1"/>
          </p:cNvGraphicFramePr>
          <p:nvPr>
            <p:ph sz="half" idx="1"/>
          </p:nvPr>
        </p:nvGraphicFramePr>
        <p:xfrm>
          <a:off x="2025650" y="2182813"/>
          <a:ext cx="1860550" cy="504825"/>
        </p:xfrm>
        <a:graphic>
          <a:graphicData uri="http://schemas.openxmlformats.org/presentationml/2006/ole">
            <p:oleObj spid="_x0000_s24583" name="公式" r:id="rId3" imgW="749160" imgH="203040" progId="Equation.3">
              <p:embed/>
            </p:oleObj>
          </a:graphicData>
        </a:graphic>
      </p:graphicFrame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3856038" y="2200275"/>
            <a:ext cx="460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/>
              <a:t>是</a:t>
            </a:r>
            <a:r>
              <a:rPr lang="en-US" altLang="zh-CN" i="1"/>
              <a:t>k</a:t>
            </a:r>
            <a:r>
              <a:rPr lang="zh-CN" altLang="en-US"/>
              <a:t>个线性无关的矢量，则对任意</a:t>
            </a:r>
            <a:endParaRPr lang="en-US" altLang="zh-CN" i="1"/>
          </a:p>
        </p:txBody>
      </p:sp>
      <p:graphicFrame>
        <p:nvGraphicFramePr>
          <p:cNvPr id="24586" name="Object 10"/>
          <p:cNvGraphicFramePr>
            <a:graphicFrameLocks noChangeAspect="1"/>
          </p:cNvGraphicFramePr>
          <p:nvPr>
            <p:ph sz="half" idx="2"/>
          </p:nvPr>
        </p:nvGraphicFramePr>
        <p:xfrm>
          <a:off x="930275" y="2784475"/>
          <a:ext cx="415925" cy="450850"/>
        </p:xfrm>
        <a:graphic>
          <a:graphicData uri="http://schemas.openxmlformats.org/presentationml/2006/ole">
            <p:oleObj spid="_x0000_s24586" name="公式" r:id="rId4" imgW="152280" imgH="164880" progId="Equation.3">
              <p:embed/>
            </p:oleObj>
          </a:graphicData>
        </a:graphic>
      </p:graphicFrame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1354138" y="2779713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/>
              <a:t>，可有：</a:t>
            </a:r>
          </a:p>
        </p:txBody>
      </p:sp>
      <p:graphicFrame>
        <p:nvGraphicFramePr>
          <p:cNvPr id="24590" name="Object 14"/>
          <p:cNvGraphicFramePr>
            <a:graphicFrameLocks noChangeAspect="1"/>
          </p:cNvGraphicFramePr>
          <p:nvPr/>
        </p:nvGraphicFramePr>
        <p:xfrm>
          <a:off x="1962150" y="3294063"/>
          <a:ext cx="4287838" cy="504825"/>
        </p:xfrm>
        <a:graphic>
          <a:graphicData uri="http://schemas.openxmlformats.org/presentationml/2006/ole">
            <p:oleObj spid="_x0000_s24590" name="公式" r:id="rId5" imgW="1726920" imgH="203040" progId="Equation.3">
              <p:embed/>
            </p:oleObj>
          </a:graphicData>
        </a:graphic>
      </p:graphicFrame>
      <p:graphicFrame>
        <p:nvGraphicFramePr>
          <p:cNvPr id="24591" name="Object 15"/>
          <p:cNvGraphicFramePr>
            <a:graphicFrameLocks noChangeAspect="1"/>
          </p:cNvGraphicFramePr>
          <p:nvPr/>
        </p:nvGraphicFramePr>
        <p:xfrm>
          <a:off x="2322513" y="3743325"/>
          <a:ext cx="3090862" cy="2492375"/>
        </p:xfrm>
        <a:graphic>
          <a:graphicData uri="http://schemas.openxmlformats.org/presentationml/2006/ole">
            <p:oleObj spid="_x0000_s24591" name="公式" r:id="rId6" imgW="1244520" imgH="1002960" progId="Equation.3">
              <p:embed/>
            </p:oleObj>
          </a:graphicData>
        </a:graphic>
      </p:graphicFrame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4481513" y="5859463"/>
            <a:ext cx="3757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i="1"/>
              <a:t>G</a:t>
            </a:r>
            <a:r>
              <a:rPr lang="zh-CN" altLang="en-US"/>
              <a:t>称为该分组码的生成矩阵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1557338" y="221456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/>
              <a:t>设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8675" y="1408113"/>
            <a:ext cx="7772400" cy="41148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zh-CN" altLang="en-US" b="1"/>
              <a:t>注：</a:t>
            </a:r>
          </a:p>
          <a:p>
            <a:pPr marL="609600" indent="-609600">
              <a:buFontTx/>
              <a:buAutoNum type="arabicParenR"/>
            </a:pPr>
            <a:r>
              <a:rPr lang="zh-CN" altLang="en-US" b="1">
                <a:solidFill>
                  <a:schemeClr val="accent2"/>
                </a:solidFill>
              </a:rPr>
              <a:t>生成矩阵</a:t>
            </a:r>
            <a:r>
              <a:rPr lang="en-US" altLang="zh-CN" b="1">
                <a:solidFill>
                  <a:schemeClr val="accent2"/>
                </a:solidFill>
              </a:rPr>
              <a:t>G</a:t>
            </a:r>
            <a:r>
              <a:rPr lang="zh-CN" altLang="en-US" b="1">
                <a:solidFill>
                  <a:schemeClr val="accent2"/>
                </a:solidFill>
              </a:rPr>
              <a:t>中的每一行都是一个码字</a:t>
            </a:r>
          </a:p>
          <a:p>
            <a:pPr marL="609600" indent="-609600">
              <a:buFontTx/>
              <a:buAutoNum type="arabicParenR"/>
            </a:pPr>
            <a:r>
              <a:rPr lang="zh-CN" altLang="en-US" b="1">
                <a:solidFill>
                  <a:schemeClr val="accent2"/>
                </a:solidFill>
              </a:rPr>
              <a:t>任意</a:t>
            </a:r>
            <a:r>
              <a:rPr lang="en-US" altLang="zh-CN" b="1">
                <a:solidFill>
                  <a:schemeClr val="accent2"/>
                </a:solidFill>
              </a:rPr>
              <a:t>k</a:t>
            </a:r>
            <a:r>
              <a:rPr lang="zh-CN" altLang="en-US" b="1">
                <a:solidFill>
                  <a:schemeClr val="accent2"/>
                </a:solidFill>
              </a:rPr>
              <a:t>个线性独立的码字都可以作为生成矩阵</a:t>
            </a:r>
          </a:p>
          <a:p>
            <a:pPr marL="609600" indent="-609600">
              <a:buFontTx/>
              <a:buAutoNum type="arabicParenR"/>
            </a:pPr>
            <a:r>
              <a:rPr lang="zh-CN" altLang="en-US" b="1">
                <a:solidFill>
                  <a:schemeClr val="accent2"/>
                </a:solidFill>
              </a:rPr>
              <a:t>给定一个</a:t>
            </a:r>
            <a:r>
              <a:rPr lang="en-US" altLang="zh-CN" b="1">
                <a:solidFill>
                  <a:schemeClr val="accent2"/>
                </a:solidFill>
              </a:rPr>
              <a:t>[n,k,d]</a:t>
            </a:r>
            <a:r>
              <a:rPr lang="zh-CN" altLang="en-US" b="1">
                <a:solidFill>
                  <a:schemeClr val="accent2"/>
                </a:solidFill>
              </a:rPr>
              <a:t>线性分组码，其生成矩阵可有多个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/>
              <a:t>四、码的校验</a:t>
            </a:r>
            <a:r>
              <a:rPr lang="zh-CN" altLang="en-US" b="1" dirty="0" smtClean="0"/>
              <a:t>矩阵</a:t>
            </a:r>
            <a:endParaRPr lang="en-US" altLang="zh-CN" b="1" dirty="0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891338" cy="803275"/>
          </a:xfrm>
        </p:spPr>
        <p:txBody>
          <a:bodyPr/>
          <a:lstStyle/>
          <a:p>
            <a:r>
              <a:rPr lang="en-US" altLang="zh-CN" b="1">
                <a:solidFill>
                  <a:schemeClr val="accent2"/>
                </a:solidFill>
                <a:latin typeface="Arial"/>
              </a:rPr>
              <a:t>——</a:t>
            </a:r>
            <a:r>
              <a:rPr lang="zh-CN" altLang="en-US" b="1">
                <a:solidFill>
                  <a:schemeClr val="accent2"/>
                </a:solidFill>
              </a:rPr>
              <a:t>从线性方程组的角度描述分组码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1422400" y="2393950"/>
            <a:ext cx="5942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i="1"/>
              <a:t>n</a:t>
            </a:r>
            <a:r>
              <a:rPr lang="en-US" altLang="zh-CN"/>
              <a:t>-</a:t>
            </a:r>
            <a:r>
              <a:rPr lang="en-US" altLang="zh-CN" i="1"/>
              <a:t>k</a:t>
            </a:r>
            <a:r>
              <a:rPr lang="zh-CN" altLang="en-US"/>
              <a:t>个校验位可用</a:t>
            </a:r>
            <a:r>
              <a:rPr lang="en-US" altLang="zh-CN" i="1"/>
              <a:t>k</a:t>
            </a:r>
            <a:r>
              <a:rPr lang="zh-CN" altLang="en-US"/>
              <a:t>个已知的信息位表示出来</a:t>
            </a:r>
            <a:endParaRPr lang="zh-CN" altLang="en-US" i="1"/>
          </a:p>
        </p:txBody>
      </p:sp>
      <p:graphicFrame>
        <p:nvGraphicFramePr>
          <p:cNvPr id="30726" name="Object 6"/>
          <p:cNvGraphicFramePr>
            <a:graphicFrameLocks noChangeAspect="1"/>
          </p:cNvGraphicFramePr>
          <p:nvPr>
            <p:ph sz="half" idx="1"/>
          </p:nvPr>
        </p:nvGraphicFramePr>
        <p:xfrm>
          <a:off x="1466850" y="1314450"/>
          <a:ext cx="5221288" cy="768350"/>
        </p:xfrm>
        <a:graphic>
          <a:graphicData uri="http://schemas.openxmlformats.org/presentationml/2006/ole">
            <p:oleObj spid="_x0000_s30726" name="公式" r:id="rId3" imgW="2501640" imgH="368280" progId="Equation.3">
              <p:embed/>
            </p:oleObj>
          </a:graphicData>
        </a:graphic>
      </p:graphicFrame>
      <p:graphicFrame>
        <p:nvGraphicFramePr>
          <p:cNvPr id="30732" name="Object 12"/>
          <p:cNvGraphicFramePr>
            <a:graphicFrameLocks noChangeAspect="1"/>
          </p:cNvGraphicFramePr>
          <p:nvPr>
            <p:ph sz="quarter" idx="3"/>
          </p:nvPr>
        </p:nvGraphicFramePr>
        <p:xfrm>
          <a:off x="1062038" y="3068638"/>
          <a:ext cx="7289800" cy="2339975"/>
        </p:xfrm>
        <a:graphic>
          <a:graphicData uri="http://schemas.openxmlformats.org/presentationml/2006/ole">
            <p:oleObj spid="_x0000_s30732" name="公式" r:id="rId4" imgW="3593880" imgH="83808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6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836613" y="1733550"/>
          <a:ext cx="7426325" cy="2414588"/>
        </p:xfrm>
        <a:graphic>
          <a:graphicData uri="http://schemas.openxmlformats.org/presentationml/2006/ole">
            <p:oleObj spid="_x0000_s33796" name="公式" r:id="rId3" imgW="3124080" imgH="1015920" progId="Equation.3">
              <p:embed/>
            </p:oleObj>
          </a:graphicData>
        </a:graphic>
      </p:graphicFrame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792163" y="4689475"/>
            <a:ext cx="6211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/>
              <a:t>校验矩阵</a:t>
            </a:r>
            <a:r>
              <a:rPr lang="en-US" altLang="zh-CN"/>
              <a:t>H</a:t>
            </a:r>
            <a:r>
              <a:rPr lang="zh-CN" altLang="en-US"/>
              <a:t>与任意一个码字之积为零，因此有</a:t>
            </a:r>
          </a:p>
        </p:txBody>
      </p:sp>
      <p:graphicFrame>
        <p:nvGraphicFramePr>
          <p:cNvPr id="33799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3132138" y="5319713"/>
          <a:ext cx="2024062" cy="676275"/>
        </p:xfrm>
        <a:graphic>
          <a:graphicData uri="http://schemas.openxmlformats.org/presentationml/2006/ole">
            <p:oleObj spid="_x0000_s33799" name="公式" r:id="rId4" imgW="64764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4" name="Object 4"/>
          <p:cNvGraphicFramePr>
            <a:graphicFrameLocks noChangeAspect="1"/>
          </p:cNvGraphicFramePr>
          <p:nvPr>
            <p:ph idx="1"/>
          </p:nvPr>
        </p:nvGraphicFramePr>
        <p:xfrm>
          <a:off x="1511300" y="1808163"/>
          <a:ext cx="6096000" cy="3221037"/>
        </p:xfrm>
        <a:graphic>
          <a:graphicData uri="http://schemas.openxmlformats.org/presentationml/2006/ole">
            <p:oleObj spid="_x0000_s10244" name="公式" r:id="rId3" imgW="1562040" imgH="825480" progId="Equation.3">
              <p:embed/>
            </p:oleObj>
          </a:graphicData>
        </a:graphic>
      </p:graphicFrame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104900" y="793750"/>
            <a:ext cx="1384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b="0"/>
              <a:t>Examples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2" name="Object 4"/>
          <p:cNvGraphicFramePr>
            <a:graphicFrameLocks noChangeAspect="1"/>
          </p:cNvGraphicFramePr>
          <p:nvPr>
            <p:ph/>
          </p:nvPr>
        </p:nvGraphicFramePr>
        <p:xfrm>
          <a:off x="1511300" y="1808163"/>
          <a:ext cx="6096000" cy="3071812"/>
        </p:xfrm>
        <a:graphic>
          <a:graphicData uri="http://schemas.openxmlformats.org/presentationml/2006/ole">
            <p:oleObj spid="_x0000_s37892" name="公式" r:id="rId3" imgW="1638000" imgH="825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/>
              <a:t>五、几个</a:t>
            </a:r>
            <a:r>
              <a:rPr lang="zh-CN" altLang="en-US" b="1" dirty="0" smtClean="0"/>
              <a:t>概念</a:t>
            </a:r>
            <a:endParaRPr lang="en-US" altLang="zh-CN" b="1" dirty="0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622300"/>
          </a:xfrm>
        </p:spPr>
        <p:txBody>
          <a:bodyPr/>
          <a:lstStyle/>
          <a:p>
            <a:r>
              <a:rPr lang="en-US" altLang="zh-CN" b="1">
                <a:latin typeface="Arial"/>
              </a:rPr>
              <a:t>——</a:t>
            </a:r>
            <a:r>
              <a:rPr lang="zh-CN" altLang="en-US" b="1">
                <a:solidFill>
                  <a:schemeClr val="accent2"/>
                </a:solidFill>
              </a:rPr>
              <a:t>对偶码、系统码和缩短码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1150938" y="1449388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chemeClr val="accent2"/>
                </a:solidFill>
              </a:rPr>
              <a:t>对系统码</a:t>
            </a:r>
          </a:p>
        </p:txBody>
      </p:sp>
      <p:graphicFrame>
        <p:nvGraphicFramePr>
          <p:cNvPr id="41989" name="Object 5"/>
          <p:cNvGraphicFramePr>
            <a:graphicFrameLocks noChangeAspect="1"/>
          </p:cNvGraphicFramePr>
          <p:nvPr>
            <p:ph/>
          </p:nvPr>
        </p:nvGraphicFramePr>
        <p:xfrm>
          <a:off x="2276475" y="2259013"/>
          <a:ext cx="3092450" cy="1100137"/>
        </p:xfrm>
        <a:graphic>
          <a:graphicData uri="http://schemas.openxmlformats.org/presentationml/2006/ole">
            <p:oleObj spid="_x0000_s41989" name="公式" r:id="rId3" imgW="571320" imgH="203040" progId="Equation.3">
              <p:embed/>
            </p:oleObj>
          </a:graphicData>
        </a:graphic>
      </p:graphicFrame>
      <p:graphicFrame>
        <p:nvGraphicFramePr>
          <p:cNvPr id="41991" name="Object 7"/>
          <p:cNvGraphicFramePr>
            <a:graphicFrameLocks noChangeAspect="1"/>
          </p:cNvGraphicFramePr>
          <p:nvPr/>
        </p:nvGraphicFramePr>
        <p:xfrm>
          <a:off x="2097088" y="3563938"/>
          <a:ext cx="3914775" cy="1006475"/>
        </p:xfrm>
        <a:graphic>
          <a:graphicData uri="http://schemas.openxmlformats.org/presentationml/2006/ole">
            <p:oleObj spid="_x0000_s41991" name="公式" r:id="rId4" imgW="88884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/>
              <a:t>要求掌握的内容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b="1"/>
              <a:t>线性分组码的定义及性质</a:t>
            </a:r>
          </a:p>
          <a:p>
            <a:r>
              <a:rPr lang="zh-CN" altLang="en-US" b="1">
                <a:solidFill>
                  <a:schemeClr val="accent2"/>
                </a:solidFill>
              </a:rPr>
              <a:t>码的一致校验矩阵和生成矩阵</a:t>
            </a:r>
          </a:p>
          <a:p>
            <a:r>
              <a:rPr lang="zh-CN" altLang="en-US" b="1"/>
              <a:t>码的伴随式、标准阵列及译码</a:t>
            </a:r>
          </a:p>
          <a:p>
            <a:r>
              <a:rPr lang="zh-CN" altLang="en-US" b="1"/>
              <a:t>汉明码及译码</a:t>
            </a:r>
          </a:p>
          <a:p>
            <a:endParaRPr lang="zh-CN" alt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971550" y="13589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chemeClr val="accent2"/>
                </a:solidFill>
              </a:rPr>
              <a:t>缩短码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1058863" y="2047875"/>
            <a:ext cx="774382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/>
              <a:t>     从</a:t>
            </a:r>
            <a:r>
              <a:rPr lang="en-US" altLang="zh-CN" sz="2800"/>
              <a:t>[</a:t>
            </a:r>
            <a:r>
              <a:rPr lang="en-US" altLang="zh-CN" sz="2800" i="1"/>
              <a:t>n</a:t>
            </a:r>
            <a:r>
              <a:rPr lang="en-US" altLang="zh-CN" sz="2800"/>
              <a:t>,</a:t>
            </a:r>
            <a:r>
              <a:rPr lang="en-US" altLang="zh-CN" sz="2800" i="1"/>
              <a:t>k</a:t>
            </a:r>
            <a:r>
              <a:rPr lang="en-US" altLang="zh-CN" sz="2800"/>
              <a:t>,</a:t>
            </a:r>
            <a:r>
              <a:rPr lang="en-US" altLang="zh-CN" sz="2800" i="1"/>
              <a:t>d</a:t>
            </a:r>
            <a:r>
              <a:rPr lang="en-US" altLang="zh-CN" sz="2800"/>
              <a:t>]</a:t>
            </a:r>
            <a:r>
              <a:rPr lang="zh-CN" altLang="en-US" sz="2800"/>
              <a:t>线性分组码的所有码字中，把前面</a:t>
            </a:r>
            <a:r>
              <a:rPr lang="en-US" altLang="zh-CN" sz="2800" i="1"/>
              <a:t>i</a:t>
            </a:r>
            <a:r>
              <a:rPr lang="zh-CN" altLang="en-US" sz="2800"/>
              <a:t>位全为零的码字挑选出来构成一个新的子集，该子集即为</a:t>
            </a:r>
            <a:r>
              <a:rPr lang="en-US" altLang="zh-CN" sz="2800"/>
              <a:t>[</a:t>
            </a:r>
            <a:r>
              <a:rPr lang="en-US" altLang="zh-CN" sz="2800" i="1"/>
              <a:t>n</a:t>
            </a:r>
            <a:r>
              <a:rPr lang="en-US" altLang="zh-CN" sz="2800"/>
              <a:t>,</a:t>
            </a:r>
            <a:r>
              <a:rPr lang="en-US" altLang="zh-CN" sz="2800" i="1"/>
              <a:t>k</a:t>
            </a:r>
            <a:r>
              <a:rPr lang="en-US" altLang="zh-CN" sz="2800"/>
              <a:t>,</a:t>
            </a:r>
            <a:r>
              <a:rPr lang="en-US" altLang="zh-CN" sz="2800" i="1"/>
              <a:t>d</a:t>
            </a:r>
            <a:r>
              <a:rPr lang="en-US" altLang="zh-CN" sz="2800"/>
              <a:t>]</a:t>
            </a:r>
            <a:r>
              <a:rPr lang="zh-CN" altLang="en-US" sz="2800"/>
              <a:t>的缩短码。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1827213" y="4238625"/>
            <a:ext cx="475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chemeClr val="accent2"/>
                </a:solidFill>
              </a:rPr>
              <a:t>问题：最小汉明距离有什么变化？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/>
              <a:t>第二节 线性分组码的译码</a:t>
            </a: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b="1"/>
              <a:t>伴随式</a:t>
            </a:r>
          </a:p>
          <a:p>
            <a:endParaRPr lang="zh-CN" altLang="en-US" b="1"/>
          </a:p>
          <a:p>
            <a:r>
              <a:rPr lang="zh-CN" altLang="en-US" b="1"/>
              <a:t>汉明码</a:t>
            </a:r>
          </a:p>
          <a:p>
            <a:endParaRPr lang="zh-CN" altLang="en-US" b="1"/>
          </a:p>
          <a:p>
            <a:r>
              <a:rPr lang="zh-CN" altLang="en-US" b="1"/>
              <a:t>标准阵列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/>
              <a:t>一、伴随</a:t>
            </a:r>
            <a:r>
              <a:rPr lang="zh-CN" altLang="en-US" b="1" dirty="0" smtClean="0"/>
              <a:t>式</a:t>
            </a:r>
            <a:endParaRPr lang="en-US" altLang="zh-CN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12" name="Group 12"/>
          <p:cNvGrpSpPr>
            <a:grpSpLocks/>
          </p:cNvGrpSpPr>
          <p:nvPr/>
        </p:nvGrpSpPr>
        <p:grpSpPr bwMode="auto">
          <a:xfrm>
            <a:off x="2095500" y="1771650"/>
            <a:ext cx="4500563" cy="503238"/>
            <a:chOff x="555" y="657"/>
            <a:chExt cx="2835" cy="317"/>
          </a:xfrm>
        </p:grpSpPr>
        <p:sp>
          <p:nvSpPr>
            <p:cNvPr id="51204" name="Text Box 4"/>
            <p:cNvSpPr txBox="1">
              <a:spLocks noChangeArrowheads="1"/>
            </p:cNvSpPr>
            <p:nvPr/>
          </p:nvSpPr>
          <p:spPr bwMode="auto">
            <a:xfrm>
              <a:off x="555" y="686"/>
              <a:ext cx="10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/>
                <a:t>设发送码字</a:t>
              </a:r>
            </a:p>
          </p:txBody>
        </p:sp>
        <p:graphicFrame>
          <p:nvGraphicFramePr>
            <p:cNvPr id="51205" name="Object 5"/>
            <p:cNvGraphicFramePr>
              <a:graphicFrameLocks noChangeAspect="1"/>
            </p:cNvGraphicFramePr>
            <p:nvPr/>
          </p:nvGraphicFramePr>
          <p:xfrm>
            <a:off x="1576" y="657"/>
            <a:ext cx="1814" cy="316"/>
          </p:xfrm>
          <a:graphic>
            <a:graphicData uri="http://schemas.openxmlformats.org/presentationml/2006/ole">
              <p:oleObj spid="_x0000_s51205" name="公式" r:id="rId3" imgW="1168200" imgH="203040" progId="Equation.3">
                <p:embed/>
              </p:oleObj>
            </a:graphicData>
          </a:graphic>
        </p:graphicFrame>
      </p:grp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2359025" y="234315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/>
              <a:t>接收序列</a:t>
            </a:r>
          </a:p>
        </p:txBody>
      </p:sp>
      <p:graphicFrame>
        <p:nvGraphicFramePr>
          <p:cNvPr id="51208" name="Object 8"/>
          <p:cNvGraphicFramePr>
            <a:graphicFrameLocks noChangeAspect="1"/>
          </p:cNvGraphicFramePr>
          <p:nvPr>
            <p:ph sz="half" idx="2"/>
          </p:nvPr>
        </p:nvGraphicFramePr>
        <p:xfrm>
          <a:off x="3717925" y="2370138"/>
          <a:ext cx="2609850" cy="474662"/>
        </p:xfrm>
        <a:graphic>
          <a:graphicData uri="http://schemas.openxmlformats.org/presentationml/2006/ole">
            <p:oleObj spid="_x0000_s51208" name="公式" r:id="rId4" imgW="1117440" imgH="203040" progId="Equation.3">
              <p:embed/>
            </p:oleObj>
          </a:graphicData>
        </a:graphic>
      </p:graphicFrame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2141538" y="2968625"/>
            <a:ext cx="4187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/>
              <a:t>根据错误图样的概念，</a:t>
            </a:r>
            <a:r>
              <a:rPr lang="en-US" altLang="zh-CN" i="1"/>
              <a:t>R</a:t>
            </a:r>
            <a:r>
              <a:rPr lang="en-US" altLang="zh-CN"/>
              <a:t>=</a:t>
            </a:r>
            <a:r>
              <a:rPr lang="en-US" altLang="zh-CN" i="1"/>
              <a:t>C</a:t>
            </a:r>
            <a:r>
              <a:rPr lang="en-US" altLang="zh-CN"/>
              <a:t>+</a:t>
            </a:r>
            <a:r>
              <a:rPr lang="en-US" altLang="zh-CN" i="1"/>
              <a:t>E</a:t>
            </a:r>
          </a:p>
        </p:txBody>
      </p:sp>
      <p:graphicFrame>
        <p:nvGraphicFramePr>
          <p:cNvPr id="51214" name="Object 14"/>
          <p:cNvGraphicFramePr>
            <a:graphicFrameLocks noChangeAspect="1"/>
          </p:cNvGraphicFramePr>
          <p:nvPr/>
        </p:nvGraphicFramePr>
        <p:xfrm>
          <a:off x="2185988" y="3598863"/>
          <a:ext cx="4151312" cy="533400"/>
        </p:xfrm>
        <a:graphic>
          <a:graphicData uri="http://schemas.openxmlformats.org/presentationml/2006/ole">
            <p:oleObj spid="_x0000_s51214" name="公式" r:id="rId5" imgW="1777680" imgH="228600" progId="Equation.3">
              <p:embed/>
            </p:oleObj>
          </a:graphicData>
        </a:graphic>
      </p:graphicFrame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1784350" y="4424363"/>
            <a:ext cx="546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i="1">
                <a:solidFill>
                  <a:schemeClr val="accent2"/>
                </a:solidFill>
              </a:rPr>
              <a:t>S</a:t>
            </a:r>
            <a:r>
              <a:rPr lang="zh-CN" altLang="en-US">
                <a:solidFill>
                  <a:schemeClr val="accent2"/>
                </a:solidFill>
              </a:rPr>
              <a:t>是校验矩阵</a:t>
            </a:r>
            <a:r>
              <a:rPr lang="en-US" altLang="zh-CN">
                <a:solidFill>
                  <a:schemeClr val="accent2"/>
                </a:solidFill>
              </a:rPr>
              <a:t>H</a:t>
            </a:r>
            <a:r>
              <a:rPr lang="zh-CN" altLang="en-US">
                <a:solidFill>
                  <a:schemeClr val="accent2"/>
                </a:solidFill>
              </a:rPr>
              <a:t>中某几列数据的线性组合</a:t>
            </a:r>
            <a:endParaRPr lang="zh-CN" altLang="en-US" i="1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3581400" y="833438"/>
            <a:ext cx="3556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4000">
                <a:solidFill>
                  <a:schemeClr val="accent2"/>
                </a:solidFill>
              </a:rPr>
              <a:t>两个定理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566738" y="2070100"/>
            <a:ext cx="81454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chemeClr val="accent2"/>
                </a:solidFill>
              </a:rPr>
              <a:t>定理</a:t>
            </a:r>
            <a:r>
              <a:rPr lang="en-US" altLang="zh-CN" sz="3200">
                <a:solidFill>
                  <a:schemeClr val="accent2"/>
                </a:solidFill>
              </a:rPr>
              <a:t>1</a:t>
            </a:r>
            <a:r>
              <a:rPr lang="zh-CN" altLang="en-US" sz="3200">
                <a:solidFill>
                  <a:schemeClr val="accent2"/>
                </a:solidFill>
              </a:rPr>
              <a:t>：</a:t>
            </a:r>
            <a:r>
              <a:rPr lang="en-US" altLang="zh-CN" sz="3200"/>
              <a:t>[</a:t>
            </a:r>
            <a:r>
              <a:rPr lang="en-US" altLang="zh-CN" sz="3200" i="1"/>
              <a:t>n,k,d</a:t>
            </a:r>
            <a:r>
              <a:rPr lang="en-US" altLang="zh-CN" sz="3200"/>
              <a:t>]</a:t>
            </a:r>
            <a:r>
              <a:rPr lang="zh-CN" altLang="en-US" sz="3200"/>
              <a:t>线性分组码有最小汉明距离</a:t>
            </a:r>
            <a:r>
              <a:rPr lang="en-US" altLang="zh-CN" sz="3200" i="1"/>
              <a:t>d</a:t>
            </a:r>
            <a:r>
              <a:rPr lang="zh-CN" altLang="en-US" sz="3200"/>
              <a:t>的充要条件是，</a:t>
            </a:r>
            <a:r>
              <a:rPr lang="en-US" altLang="zh-CN" sz="3200"/>
              <a:t>H</a:t>
            </a:r>
            <a:r>
              <a:rPr lang="zh-CN" altLang="en-US" sz="3200"/>
              <a:t>矩阵中任意</a:t>
            </a:r>
            <a:r>
              <a:rPr lang="en-US" altLang="zh-CN" sz="3200" i="1"/>
              <a:t>d</a:t>
            </a:r>
            <a:r>
              <a:rPr lang="en-US" altLang="zh-CN" sz="3200"/>
              <a:t>-1</a:t>
            </a:r>
            <a:r>
              <a:rPr lang="zh-CN" altLang="en-US" sz="3200"/>
              <a:t>列线性无关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592138" y="3848100"/>
            <a:ext cx="76247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chemeClr val="accent2"/>
                </a:solidFill>
              </a:rPr>
              <a:t>定理</a:t>
            </a:r>
            <a:r>
              <a:rPr lang="en-US" altLang="zh-CN" sz="3200">
                <a:solidFill>
                  <a:schemeClr val="accent2"/>
                </a:solidFill>
              </a:rPr>
              <a:t>2</a:t>
            </a:r>
            <a:r>
              <a:rPr lang="zh-CN" altLang="en-US" sz="3200">
                <a:solidFill>
                  <a:schemeClr val="accent2"/>
                </a:solidFill>
              </a:rPr>
              <a:t>：</a:t>
            </a:r>
            <a:r>
              <a:rPr lang="en-US" altLang="zh-CN" sz="3200"/>
              <a:t>[</a:t>
            </a:r>
            <a:r>
              <a:rPr lang="en-US" altLang="zh-CN" sz="3200" i="1"/>
              <a:t>n,k,d</a:t>
            </a:r>
            <a:r>
              <a:rPr lang="en-US" altLang="zh-CN" sz="3200"/>
              <a:t>]</a:t>
            </a:r>
            <a:r>
              <a:rPr lang="zh-CN" altLang="en-US" sz="3200"/>
              <a:t>线性分组码最大可能的最小汉明距离</a:t>
            </a:r>
            <a:r>
              <a:rPr lang="en-US" altLang="zh-CN" sz="3200"/>
              <a:t>d</a:t>
            </a:r>
            <a:r>
              <a:rPr lang="zh-CN" altLang="en-US" sz="3200"/>
              <a:t>等于</a:t>
            </a:r>
            <a:r>
              <a:rPr lang="en-US" altLang="zh-CN" sz="3200" i="1"/>
              <a:t>n</a:t>
            </a:r>
            <a:r>
              <a:rPr lang="en-US" altLang="zh-CN" sz="3200"/>
              <a:t>-k+1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/>
              <a:t>二、汉明码</a:t>
            </a: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b="1">
                <a:solidFill>
                  <a:schemeClr val="accent2"/>
                </a:solidFill>
              </a:rPr>
              <a:t>参数</a:t>
            </a:r>
          </a:p>
          <a:p>
            <a:pPr>
              <a:buFontTx/>
              <a:buNone/>
            </a:pPr>
            <a:r>
              <a:rPr lang="zh-CN" altLang="en-US" b="1">
                <a:solidFill>
                  <a:schemeClr val="accent2"/>
                </a:solidFill>
              </a:rPr>
              <a:t>   码长：            </a:t>
            </a:r>
            <a:r>
              <a:rPr lang="en-US" altLang="zh-CN" b="1" i="1">
                <a:solidFill>
                  <a:schemeClr val="accent2"/>
                </a:solidFill>
              </a:rPr>
              <a:t>n=</a:t>
            </a:r>
            <a:r>
              <a:rPr lang="en-US" altLang="zh-CN" b="1">
                <a:solidFill>
                  <a:schemeClr val="accent2"/>
                </a:solidFill>
              </a:rPr>
              <a:t>2</a:t>
            </a:r>
            <a:r>
              <a:rPr lang="en-US" altLang="zh-CN" b="1" i="1" baseline="30000">
                <a:solidFill>
                  <a:schemeClr val="accent2"/>
                </a:solidFill>
              </a:rPr>
              <a:t>m</a:t>
            </a:r>
            <a:r>
              <a:rPr lang="en-US" altLang="zh-CN" b="1">
                <a:solidFill>
                  <a:schemeClr val="accent2"/>
                </a:solidFill>
              </a:rPr>
              <a:t>-1</a:t>
            </a:r>
          </a:p>
          <a:p>
            <a:pPr>
              <a:buFontTx/>
              <a:buNone/>
            </a:pPr>
            <a:r>
              <a:rPr lang="en-US" altLang="zh-CN" b="1">
                <a:solidFill>
                  <a:schemeClr val="accent2"/>
                </a:solidFill>
              </a:rPr>
              <a:t>   </a:t>
            </a:r>
            <a:r>
              <a:rPr lang="zh-CN" altLang="en-US" b="1">
                <a:solidFill>
                  <a:schemeClr val="accent2"/>
                </a:solidFill>
              </a:rPr>
              <a:t>信息位长度：</a:t>
            </a:r>
            <a:r>
              <a:rPr lang="en-US" altLang="zh-CN" b="1" i="1">
                <a:solidFill>
                  <a:schemeClr val="accent2"/>
                </a:solidFill>
              </a:rPr>
              <a:t>k=</a:t>
            </a:r>
            <a:r>
              <a:rPr lang="en-US" altLang="zh-CN" b="1">
                <a:solidFill>
                  <a:schemeClr val="accent2"/>
                </a:solidFill>
              </a:rPr>
              <a:t>2</a:t>
            </a:r>
            <a:r>
              <a:rPr lang="en-US" altLang="zh-CN" b="1" i="1" baseline="30000">
                <a:solidFill>
                  <a:schemeClr val="accent2"/>
                </a:solidFill>
              </a:rPr>
              <a:t>m</a:t>
            </a:r>
            <a:r>
              <a:rPr lang="en-US" altLang="zh-CN" b="1">
                <a:solidFill>
                  <a:schemeClr val="accent2"/>
                </a:solidFill>
              </a:rPr>
              <a:t>-1-</a:t>
            </a:r>
            <a:r>
              <a:rPr lang="en-US" altLang="zh-CN" b="1" i="1">
                <a:solidFill>
                  <a:schemeClr val="accent2"/>
                </a:solidFill>
              </a:rPr>
              <a:t>m</a:t>
            </a:r>
          </a:p>
          <a:p>
            <a:pPr>
              <a:buFontTx/>
              <a:buNone/>
            </a:pPr>
            <a:r>
              <a:rPr lang="en-US" altLang="zh-CN" b="1" i="1">
                <a:solidFill>
                  <a:schemeClr val="accent2"/>
                </a:solidFill>
              </a:rPr>
              <a:t>   </a:t>
            </a:r>
            <a:r>
              <a:rPr lang="zh-CN" altLang="en-US" b="1">
                <a:solidFill>
                  <a:schemeClr val="accent2"/>
                </a:solidFill>
              </a:rPr>
              <a:t>最小汉明距离：</a:t>
            </a:r>
            <a:r>
              <a:rPr lang="en-US" altLang="zh-CN" b="1" i="1">
                <a:solidFill>
                  <a:schemeClr val="accent2"/>
                </a:solidFill>
              </a:rPr>
              <a:t>d</a:t>
            </a:r>
            <a:r>
              <a:rPr lang="en-US" altLang="zh-CN" b="1">
                <a:solidFill>
                  <a:schemeClr val="accent2"/>
                </a:solidFill>
              </a:rPr>
              <a:t>=3</a:t>
            </a:r>
            <a:endParaRPr lang="en-US" altLang="zh-CN" b="1" i="1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en-US" altLang="zh-CN" b="1" i="1">
                <a:solidFill>
                  <a:schemeClr val="accent2"/>
                </a:solidFill>
              </a:rPr>
              <a:t>   </a:t>
            </a:r>
            <a:r>
              <a:rPr lang="zh-CN" altLang="en-US" b="1">
                <a:solidFill>
                  <a:schemeClr val="accent2"/>
                </a:solidFill>
              </a:rPr>
              <a:t>校验矩阵有 </a:t>
            </a:r>
            <a:r>
              <a:rPr lang="en-US" altLang="zh-CN" b="1" i="1">
                <a:solidFill>
                  <a:schemeClr val="accent2"/>
                </a:solidFill>
              </a:rPr>
              <a:t>m</a:t>
            </a:r>
            <a:r>
              <a:rPr lang="zh-CN" altLang="en-US" b="1">
                <a:solidFill>
                  <a:schemeClr val="accent2"/>
                </a:solidFill>
              </a:rPr>
              <a:t>行，</a:t>
            </a:r>
            <a:r>
              <a:rPr lang="en-US" altLang="zh-CN" b="1">
                <a:solidFill>
                  <a:schemeClr val="accent2"/>
                </a:solidFill>
              </a:rPr>
              <a:t>2</a:t>
            </a:r>
            <a:r>
              <a:rPr lang="en-US" altLang="zh-CN" b="1" i="1" baseline="30000">
                <a:solidFill>
                  <a:schemeClr val="accent2"/>
                </a:solidFill>
              </a:rPr>
              <a:t>m</a:t>
            </a:r>
            <a:r>
              <a:rPr lang="en-US" altLang="zh-CN" b="1">
                <a:solidFill>
                  <a:schemeClr val="accent2"/>
                </a:solidFill>
              </a:rPr>
              <a:t>-1</a:t>
            </a:r>
            <a:r>
              <a:rPr lang="zh-CN" altLang="en-US" b="1">
                <a:solidFill>
                  <a:schemeClr val="accent2"/>
                </a:solidFill>
              </a:rPr>
              <a:t>列，取互不相同的</a:t>
            </a:r>
            <a:r>
              <a:rPr lang="en-US" altLang="zh-CN" b="1" i="1">
                <a:solidFill>
                  <a:schemeClr val="accent2"/>
                </a:solidFill>
              </a:rPr>
              <a:t>m</a:t>
            </a:r>
            <a:r>
              <a:rPr lang="zh-CN" altLang="en-US" b="1">
                <a:solidFill>
                  <a:schemeClr val="accent2"/>
                </a:solidFill>
              </a:rPr>
              <a:t>重构成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756525" cy="12223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2800" b="1"/>
              <a:t>GF(2)</a:t>
            </a:r>
            <a:r>
              <a:rPr lang="zh-CN" altLang="en-US" sz="2800" b="1"/>
              <a:t>上的</a:t>
            </a:r>
            <a:r>
              <a:rPr lang="en-US" altLang="zh-CN" sz="2800" b="1"/>
              <a:t>[7,4,3]</a:t>
            </a:r>
            <a:r>
              <a:rPr lang="zh-CN" altLang="en-US" sz="2800" b="1"/>
              <a:t>汉明码，</a:t>
            </a:r>
            <a:r>
              <a:rPr lang="en-US" altLang="zh-CN" sz="2800" b="1"/>
              <a:t>001,010,011,100,</a:t>
            </a:r>
          </a:p>
          <a:p>
            <a:pPr>
              <a:buFontTx/>
              <a:buNone/>
            </a:pPr>
            <a:r>
              <a:rPr lang="en-US" altLang="zh-CN" sz="2800" b="1"/>
              <a:t>101,110,111,000</a:t>
            </a:r>
            <a:r>
              <a:rPr lang="zh-CN" altLang="en-US" sz="2800" b="1"/>
              <a:t>。校验矩阵为：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744538" y="1198563"/>
            <a:ext cx="1468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b="0"/>
              <a:t>Examples:</a:t>
            </a:r>
          </a:p>
        </p:txBody>
      </p:sp>
      <p:graphicFrame>
        <p:nvGraphicFramePr>
          <p:cNvPr id="58374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2411413" y="3608388"/>
          <a:ext cx="3810000" cy="1470025"/>
        </p:xfrm>
        <a:graphic>
          <a:graphicData uri="http://schemas.openxmlformats.org/presentationml/2006/ole">
            <p:oleObj spid="_x0000_s58374" name="公式" r:id="rId3" imgW="1612800" imgH="622080" progId="Equation.3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/>
              <a:t>三、标准阵列</a:t>
            </a:r>
            <a:r>
              <a:rPr lang="zh-CN" altLang="en-US" b="1" dirty="0" smtClean="0"/>
              <a:t>译码</a:t>
            </a:r>
            <a:endParaRPr lang="en-US" altLang="zh-CN" b="1" dirty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538288"/>
            <a:ext cx="7772400" cy="4114800"/>
          </a:xfrm>
        </p:spPr>
        <p:txBody>
          <a:bodyPr/>
          <a:lstStyle/>
          <a:p>
            <a:r>
              <a:rPr lang="zh-CN" altLang="en-US" b="1">
                <a:solidFill>
                  <a:schemeClr val="accent2"/>
                </a:solidFill>
              </a:rPr>
              <a:t>线性分组码的基本译码步骤</a:t>
            </a:r>
          </a:p>
          <a:p>
            <a:pPr>
              <a:buFontTx/>
              <a:buNone/>
            </a:pPr>
            <a:r>
              <a:rPr lang="zh-CN" altLang="en-US" b="1">
                <a:solidFill>
                  <a:schemeClr val="accent2"/>
                </a:solidFill>
              </a:rPr>
              <a:t>   </a:t>
            </a:r>
            <a:r>
              <a:rPr lang="en-US" altLang="zh-CN" b="1"/>
              <a:t>Step1: </a:t>
            </a:r>
            <a:r>
              <a:rPr lang="zh-CN" altLang="en-US" b="1"/>
              <a:t>由接收到的序列</a:t>
            </a:r>
            <a:r>
              <a:rPr lang="en-US" altLang="zh-CN" b="1"/>
              <a:t>R</a:t>
            </a:r>
            <a:r>
              <a:rPr lang="zh-CN" altLang="en-US" b="1"/>
              <a:t>，计算伴随式</a:t>
            </a:r>
            <a:r>
              <a:rPr lang="en-US" altLang="zh-CN" b="1"/>
              <a:t>S=RH</a:t>
            </a:r>
            <a:r>
              <a:rPr lang="en-US" altLang="zh-CN" b="1" i="1" baseline="30000"/>
              <a:t>T</a:t>
            </a:r>
            <a:r>
              <a:rPr lang="zh-CN" altLang="en-US" b="1" i="1" baseline="30000"/>
              <a:t>；</a:t>
            </a:r>
          </a:p>
          <a:p>
            <a:pPr>
              <a:buFontTx/>
              <a:buNone/>
            </a:pPr>
            <a:r>
              <a:rPr lang="en-US" altLang="zh-CN" b="1" i="1" baseline="30000"/>
              <a:t>    </a:t>
            </a:r>
            <a:r>
              <a:rPr lang="en-US" altLang="zh-CN" b="1"/>
              <a:t>Step2: </a:t>
            </a:r>
            <a:r>
              <a:rPr lang="zh-CN" altLang="en-US" b="1"/>
              <a:t>若</a:t>
            </a:r>
            <a:r>
              <a:rPr lang="en-US" altLang="zh-CN" b="1"/>
              <a:t>S=0</a:t>
            </a:r>
            <a:r>
              <a:rPr lang="zh-CN" altLang="en-US" b="1"/>
              <a:t>，正确接收；若</a:t>
            </a:r>
            <a:r>
              <a:rPr lang="en-US" altLang="zh-CN" b="1"/>
              <a:t>S</a:t>
            </a:r>
            <a:r>
              <a:rPr lang="zh-CN" altLang="en-US" b="1"/>
              <a:t>不为零，寻找错误图样；</a:t>
            </a:r>
          </a:p>
          <a:p>
            <a:pPr>
              <a:buFontTx/>
              <a:buNone/>
            </a:pPr>
            <a:r>
              <a:rPr lang="zh-CN" altLang="en-US" b="1"/>
              <a:t>   </a:t>
            </a:r>
            <a:r>
              <a:rPr lang="en-US" altLang="zh-CN" b="1"/>
              <a:t>Step3: </a:t>
            </a:r>
            <a:r>
              <a:rPr lang="zh-CN" altLang="en-US" b="1"/>
              <a:t>由错误图样解出码字</a:t>
            </a:r>
            <a:r>
              <a:rPr lang="en-US" altLang="zh-CN" b="1"/>
              <a:t>C=R-E</a:t>
            </a:r>
            <a:r>
              <a:rPr lang="zh-CN" altLang="en-US" b="1"/>
              <a:t>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/>
              <a:t>第一节 线性分组码基本概念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b="1"/>
              <a:t>线性空间</a:t>
            </a:r>
          </a:p>
          <a:p>
            <a:r>
              <a:rPr lang="zh-CN" altLang="en-US" b="1"/>
              <a:t>线性分组码定义</a:t>
            </a:r>
          </a:p>
          <a:p>
            <a:r>
              <a:rPr lang="zh-CN" altLang="en-US" b="1"/>
              <a:t>生成矩阵</a:t>
            </a:r>
          </a:p>
          <a:p>
            <a:r>
              <a:rPr lang="zh-CN" altLang="en-US" b="1"/>
              <a:t>校验矩阵</a:t>
            </a:r>
          </a:p>
          <a:p>
            <a:r>
              <a:rPr lang="zh-CN" altLang="en-US" b="1"/>
              <a:t>对偶码、系统码和缩短码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7225" y="2349500"/>
            <a:ext cx="7694613" cy="2024063"/>
          </a:xfrm>
        </p:spPr>
        <p:txBody>
          <a:bodyPr/>
          <a:lstStyle/>
          <a:p>
            <a:r>
              <a:rPr lang="zh-CN" altLang="en-US" b="1">
                <a:solidFill>
                  <a:schemeClr val="accent2"/>
                </a:solidFill>
              </a:rPr>
              <a:t>标准阵列</a:t>
            </a:r>
          </a:p>
          <a:p>
            <a:pPr>
              <a:buFontTx/>
              <a:buNone/>
            </a:pPr>
            <a:r>
              <a:rPr lang="zh-CN" altLang="en-US" b="1">
                <a:solidFill>
                  <a:schemeClr val="accent2"/>
                </a:solidFill>
              </a:rPr>
              <a:t>   </a:t>
            </a:r>
            <a:r>
              <a:rPr lang="zh-CN" altLang="en-US" b="1"/>
              <a:t>根据许用码字将禁用码字进行分类，</a:t>
            </a:r>
          </a:p>
          <a:p>
            <a:pPr>
              <a:buFontTx/>
              <a:buNone/>
            </a:pPr>
            <a:r>
              <a:rPr lang="zh-CN" altLang="en-US" b="1"/>
              <a:t>   分类的依据是错误图样。</a:t>
            </a:r>
          </a:p>
          <a:p>
            <a:pPr>
              <a:buFontTx/>
              <a:buNone/>
            </a:pPr>
            <a:endParaRPr lang="zh-CN" altLang="en-US" b="1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63" name="Group 51"/>
          <p:cNvGrpSpPr>
            <a:grpSpLocks/>
          </p:cNvGrpSpPr>
          <p:nvPr/>
        </p:nvGrpSpPr>
        <p:grpSpPr bwMode="auto">
          <a:xfrm>
            <a:off x="641350" y="954088"/>
            <a:ext cx="7583488" cy="4319587"/>
            <a:chOff x="404" y="601"/>
            <a:chExt cx="4777" cy="2721"/>
          </a:xfrm>
        </p:grpSpPr>
        <p:sp>
          <p:nvSpPr>
            <p:cNvPr id="64516" name="Line 4"/>
            <p:cNvSpPr>
              <a:spLocks noChangeShapeType="1"/>
            </p:cNvSpPr>
            <p:nvPr/>
          </p:nvSpPr>
          <p:spPr bwMode="auto">
            <a:xfrm>
              <a:off x="414" y="1111"/>
              <a:ext cx="46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517" name="Line 5"/>
            <p:cNvSpPr>
              <a:spLocks noChangeShapeType="1"/>
            </p:cNvSpPr>
            <p:nvPr/>
          </p:nvSpPr>
          <p:spPr bwMode="auto">
            <a:xfrm>
              <a:off x="414" y="1536"/>
              <a:ext cx="46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518" name="Line 6"/>
            <p:cNvSpPr>
              <a:spLocks noChangeShapeType="1"/>
            </p:cNvSpPr>
            <p:nvPr/>
          </p:nvSpPr>
          <p:spPr bwMode="auto">
            <a:xfrm>
              <a:off x="1037" y="1962"/>
              <a:ext cx="40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519" name="Line 7"/>
            <p:cNvSpPr>
              <a:spLocks noChangeShapeType="1"/>
            </p:cNvSpPr>
            <p:nvPr/>
          </p:nvSpPr>
          <p:spPr bwMode="auto">
            <a:xfrm>
              <a:off x="1037" y="2415"/>
              <a:ext cx="40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520" name="Line 8"/>
            <p:cNvSpPr>
              <a:spLocks noChangeShapeType="1"/>
            </p:cNvSpPr>
            <p:nvPr/>
          </p:nvSpPr>
          <p:spPr bwMode="auto">
            <a:xfrm>
              <a:off x="1037" y="2869"/>
              <a:ext cx="40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521" name="Line 9"/>
            <p:cNvSpPr>
              <a:spLocks noChangeShapeType="1"/>
            </p:cNvSpPr>
            <p:nvPr/>
          </p:nvSpPr>
          <p:spPr bwMode="auto">
            <a:xfrm>
              <a:off x="404" y="3322"/>
              <a:ext cx="46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522" name="Line 10"/>
            <p:cNvSpPr>
              <a:spLocks noChangeShapeType="1"/>
            </p:cNvSpPr>
            <p:nvPr/>
          </p:nvSpPr>
          <p:spPr bwMode="auto">
            <a:xfrm>
              <a:off x="1037" y="111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523" name="Line 11"/>
            <p:cNvSpPr>
              <a:spLocks noChangeShapeType="1"/>
            </p:cNvSpPr>
            <p:nvPr/>
          </p:nvSpPr>
          <p:spPr bwMode="auto">
            <a:xfrm>
              <a:off x="1831" y="111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524" name="Line 12"/>
            <p:cNvSpPr>
              <a:spLocks noChangeShapeType="1"/>
            </p:cNvSpPr>
            <p:nvPr/>
          </p:nvSpPr>
          <p:spPr bwMode="auto">
            <a:xfrm>
              <a:off x="2625" y="111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525" name="Line 13"/>
            <p:cNvSpPr>
              <a:spLocks noChangeShapeType="1"/>
            </p:cNvSpPr>
            <p:nvPr/>
          </p:nvSpPr>
          <p:spPr bwMode="auto">
            <a:xfrm>
              <a:off x="3449" y="111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526" name="Line 14"/>
            <p:cNvSpPr>
              <a:spLocks noChangeShapeType="1"/>
            </p:cNvSpPr>
            <p:nvPr/>
          </p:nvSpPr>
          <p:spPr bwMode="auto">
            <a:xfrm>
              <a:off x="4326" y="1111"/>
              <a:ext cx="0" cy="2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527" name="Text Box 15"/>
            <p:cNvSpPr txBox="1">
              <a:spLocks noChangeArrowheads="1"/>
            </p:cNvSpPr>
            <p:nvPr/>
          </p:nvSpPr>
          <p:spPr bwMode="auto">
            <a:xfrm>
              <a:off x="1321" y="1085"/>
              <a:ext cx="19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i="1"/>
                <a:t>C</a:t>
              </a:r>
              <a:r>
                <a:rPr lang="en-US" altLang="zh-CN" baseline="-25000"/>
                <a:t>1</a:t>
              </a:r>
            </a:p>
          </p:txBody>
        </p:sp>
        <p:sp>
          <p:nvSpPr>
            <p:cNvPr id="64528" name="Text Box 16"/>
            <p:cNvSpPr txBox="1">
              <a:spLocks noChangeArrowheads="1"/>
            </p:cNvSpPr>
            <p:nvPr/>
          </p:nvSpPr>
          <p:spPr bwMode="auto">
            <a:xfrm>
              <a:off x="2030" y="1168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i="1"/>
                <a:t>C</a:t>
              </a:r>
              <a:r>
                <a:rPr lang="en-US" altLang="zh-CN" baseline="-25000"/>
                <a:t>2</a:t>
              </a:r>
            </a:p>
          </p:txBody>
        </p:sp>
        <p:graphicFrame>
          <p:nvGraphicFramePr>
            <p:cNvPr id="64530" name="Object 18"/>
            <p:cNvGraphicFramePr>
              <a:graphicFrameLocks noChangeAspect="1"/>
            </p:cNvGraphicFramePr>
            <p:nvPr/>
          </p:nvGraphicFramePr>
          <p:xfrm>
            <a:off x="4524" y="1168"/>
            <a:ext cx="302" cy="286"/>
          </p:xfrm>
          <a:graphic>
            <a:graphicData uri="http://schemas.openxmlformats.org/presentationml/2006/ole">
              <p:oleObj spid="_x0000_s64530" name="公式" r:id="rId3" imgW="241200" imgH="228600" progId="Equation.3">
                <p:embed/>
              </p:oleObj>
            </a:graphicData>
          </a:graphic>
        </p:graphicFrame>
        <p:sp>
          <p:nvSpPr>
            <p:cNvPr id="64532" name="Text Box 20"/>
            <p:cNvSpPr txBox="1">
              <a:spLocks noChangeArrowheads="1"/>
            </p:cNvSpPr>
            <p:nvPr/>
          </p:nvSpPr>
          <p:spPr bwMode="auto">
            <a:xfrm>
              <a:off x="2852" y="1168"/>
              <a:ext cx="4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i="1">
                  <a:latin typeface="Arial"/>
                </a:rPr>
                <a:t>…</a:t>
              </a:r>
              <a:r>
                <a:rPr lang="en-US" altLang="zh-CN" i="1"/>
                <a:t>C</a:t>
              </a:r>
              <a:r>
                <a:rPr lang="en-US" altLang="zh-CN" i="1" baseline="-25000"/>
                <a:t>i</a:t>
              </a:r>
            </a:p>
          </p:txBody>
        </p:sp>
        <p:sp>
          <p:nvSpPr>
            <p:cNvPr id="64533" name="Text Box 21"/>
            <p:cNvSpPr txBox="1">
              <a:spLocks noChangeArrowheads="1"/>
            </p:cNvSpPr>
            <p:nvPr/>
          </p:nvSpPr>
          <p:spPr bwMode="auto">
            <a:xfrm>
              <a:off x="3702" y="1196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i="1">
                  <a:latin typeface="Arial"/>
                </a:rPr>
                <a:t>…</a:t>
              </a:r>
              <a:endParaRPr lang="en-US" altLang="zh-CN" i="1" baseline="-25000"/>
            </a:p>
          </p:txBody>
        </p:sp>
        <p:sp>
          <p:nvSpPr>
            <p:cNvPr id="64534" name="Text Box 22"/>
            <p:cNvSpPr txBox="1">
              <a:spLocks noChangeArrowheads="1"/>
            </p:cNvSpPr>
            <p:nvPr/>
          </p:nvSpPr>
          <p:spPr bwMode="auto">
            <a:xfrm>
              <a:off x="3750" y="1644"/>
              <a:ext cx="34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 wrap="none">
              <a:spAutoFit/>
            </a:bodyPr>
            <a:lstStyle/>
            <a:p>
              <a:r>
                <a:rPr lang="en-US" altLang="zh-CN">
                  <a:latin typeface="Arial"/>
                </a:rPr>
                <a:t>…</a:t>
              </a:r>
              <a:endParaRPr lang="en-US" altLang="zh-CN"/>
            </a:p>
          </p:txBody>
        </p:sp>
        <p:sp>
          <p:nvSpPr>
            <p:cNvPr id="64535" name="Text Box 23"/>
            <p:cNvSpPr txBox="1">
              <a:spLocks noChangeArrowheads="1"/>
            </p:cNvSpPr>
            <p:nvPr/>
          </p:nvSpPr>
          <p:spPr bwMode="auto">
            <a:xfrm>
              <a:off x="3702" y="2075"/>
              <a:ext cx="34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 wrap="none">
              <a:spAutoFit/>
            </a:bodyPr>
            <a:lstStyle/>
            <a:p>
              <a:r>
                <a:rPr lang="en-US" altLang="zh-CN">
                  <a:latin typeface="Arial"/>
                </a:rPr>
                <a:t>…</a:t>
              </a:r>
              <a:endParaRPr lang="en-US" altLang="zh-CN"/>
            </a:p>
          </p:txBody>
        </p:sp>
        <p:sp>
          <p:nvSpPr>
            <p:cNvPr id="64536" name="Text Box 24"/>
            <p:cNvSpPr txBox="1">
              <a:spLocks noChangeArrowheads="1"/>
            </p:cNvSpPr>
            <p:nvPr/>
          </p:nvSpPr>
          <p:spPr bwMode="auto">
            <a:xfrm>
              <a:off x="3759" y="2529"/>
              <a:ext cx="34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 wrap="none">
              <a:spAutoFit/>
            </a:bodyPr>
            <a:lstStyle/>
            <a:p>
              <a:r>
                <a:rPr lang="en-US" altLang="zh-CN">
                  <a:latin typeface="Arial"/>
                </a:rPr>
                <a:t>…</a:t>
              </a:r>
              <a:endParaRPr lang="en-US" altLang="zh-CN"/>
            </a:p>
          </p:txBody>
        </p:sp>
        <p:sp>
          <p:nvSpPr>
            <p:cNvPr id="64537" name="Text Box 25"/>
            <p:cNvSpPr txBox="1">
              <a:spLocks noChangeArrowheads="1"/>
            </p:cNvSpPr>
            <p:nvPr/>
          </p:nvSpPr>
          <p:spPr bwMode="auto">
            <a:xfrm>
              <a:off x="4553" y="2529"/>
              <a:ext cx="34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 wrap="none">
              <a:spAutoFit/>
            </a:bodyPr>
            <a:lstStyle/>
            <a:p>
              <a:r>
                <a:rPr lang="en-US" altLang="zh-CN">
                  <a:latin typeface="Arial"/>
                </a:rPr>
                <a:t>…</a:t>
              </a:r>
              <a:endParaRPr lang="en-US" altLang="zh-CN"/>
            </a:p>
          </p:txBody>
        </p:sp>
        <p:sp>
          <p:nvSpPr>
            <p:cNvPr id="64538" name="Text Box 26"/>
            <p:cNvSpPr txBox="1">
              <a:spLocks noChangeArrowheads="1"/>
            </p:cNvSpPr>
            <p:nvPr/>
          </p:nvSpPr>
          <p:spPr bwMode="auto">
            <a:xfrm>
              <a:off x="2880" y="2557"/>
              <a:ext cx="34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 wrap="none">
              <a:spAutoFit/>
            </a:bodyPr>
            <a:lstStyle/>
            <a:p>
              <a:r>
                <a:rPr lang="en-US" altLang="zh-CN">
                  <a:latin typeface="Arial"/>
                </a:rPr>
                <a:t>…</a:t>
              </a:r>
              <a:endParaRPr lang="en-US" altLang="zh-CN"/>
            </a:p>
          </p:txBody>
        </p:sp>
        <p:sp>
          <p:nvSpPr>
            <p:cNvPr id="64539" name="Text Box 27"/>
            <p:cNvSpPr txBox="1">
              <a:spLocks noChangeArrowheads="1"/>
            </p:cNvSpPr>
            <p:nvPr/>
          </p:nvSpPr>
          <p:spPr bwMode="auto">
            <a:xfrm>
              <a:off x="2058" y="2500"/>
              <a:ext cx="34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 wrap="none">
              <a:spAutoFit/>
            </a:bodyPr>
            <a:lstStyle/>
            <a:p>
              <a:r>
                <a:rPr lang="en-US" altLang="zh-CN">
                  <a:latin typeface="Arial"/>
                </a:rPr>
                <a:t>…</a:t>
              </a:r>
              <a:endParaRPr lang="en-US" altLang="zh-CN"/>
            </a:p>
          </p:txBody>
        </p:sp>
        <p:sp>
          <p:nvSpPr>
            <p:cNvPr id="64540" name="Text Box 28"/>
            <p:cNvSpPr txBox="1">
              <a:spLocks noChangeArrowheads="1"/>
            </p:cNvSpPr>
            <p:nvPr/>
          </p:nvSpPr>
          <p:spPr bwMode="auto">
            <a:xfrm>
              <a:off x="1292" y="2500"/>
              <a:ext cx="34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 wrap="none">
              <a:spAutoFit/>
            </a:bodyPr>
            <a:lstStyle/>
            <a:p>
              <a:r>
                <a:rPr lang="en-US" altLang="zh-CN">
                  <a:latin typeface="Arial"/>
                </a:rPr>
                <a:t>…</a:t>
              </a:r>
              <a:endParaRPr lang="en-US" altLang="zh-CN"/>
            </a:p>
          </p:txBody>
        </p:sp>
        <p:sp>
          <p:nvSpPr>
            <p:cNvPr id="64541" name="Text Box 29"/>
            <p:cNvSpPr txBox="1">
              <a:spLocks noChangeArrowheads="1"/>
            </p:cNvSpPr>
            <p:nvPr/>
          </p:nvSpPr>
          <p:spPr bwMode="auto">
            <a:xfrm>
              <a:off x="1264" y="1593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i="1"/>
                <a:t>E</a:t>
              </a:r>
              <a:r>
                <a:rPr lang="en-US" altLang="zh-CN" baseline="-25000"/>
                <a:t>2</a:t>
              </a:r>
            </a:p>
          </p:txBody>
        </p:sp>
        <p:sp>
          <p:nvSpPr>
            <p:cNvPr id="64542" name="Text Box 30"/>
            <p:cNvSpPr txBox="1">
              <a:spLocks noChangeArrowheads="1"/>
            </p:cNvSpPr>
            <p:nvPr/>
          </p:nvSpPr>
          <p:spPr bwMode="auto">
            <a:xfrm>
              <a:off x="1264" y="2018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i="1"/>
                <a:t>E</a:t>
              </a:r>
              <a:r>
                <a:rPr lang="en-US" altLang="zh-CN" baseline="-25000"/>
                <a:t>3</a:t>
              </a:r>
            </a:p>
          </p:txBody>
        </p:sp>
        <p:graphicFrame>
          <p:nvGraphicFramePr>
            <p:cNvPr id="64547" name="Object 35"/>
            <p:cNvGraphicFramePr>
              <a:graphicFrameLocks noChangeAspect="1"/>
            </p:cNvGraphicFramePr>
            <p:nvPr/>
          </p:nvGraphicFramePr>
          <p:xfrm>
            <a:off x="1216" y="2954"/>
            <a:ext cx="398" cy="286"/>
          </p:xfrm>
          <a:graphic>
            <a:graphicData uri="http://schemas.openxmlformats.org/presentationml/2006/ole">
              <p:oleObj spid="_x0000_s64547" name="公式" r:id="rId4" imgW="317160" imgH="228600" progId="Equation.3">
                <p:embed/>
              </p:oleObj>
            </a:graphicData>
          </a:graphic>
        </p:graphicFrame>
        <p:sp>
          <p:nvSpPr>
            <p:cNvPr id="64548" name="Text Box 36"/>
            <p:cNvSpPr txBox="1">
              <a:spLocks noChangeArrowheads="1"/>
            </p:cNvSpPr>
            <p:nvPr/>
          </p:nvSpPr>
          <p:spPr bwMode="auto">
            <a:xfrm>
              <a:off x="1968" y="1629"/>
              <a:ext cx="49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i="1"/>
                <a:t>C</a:t>
              </a:r>
              <a:r>
                <a:rPr lang="en-US" altLang="zh-CN" baseline="-25000"/>
                <a:t>2</a:t>
              </a:r>
              <a:r>
                <a:rPr lang="en-US" altLang="zh-CN"/>
                <a:t>+</a:t>
              </a:r>
              <a:r>
                <a:rPr lang="en-US" altLang="zh-CN" i="1"/>
                <a:t>E</a:t>
              </a:r>
              <a:r>
                <a:rPr lang="en-US" altLang="zh-CN" baseline="-25000"/>
                <a:t>2</a:t>
              </a:r>
            </a:p>
          </p:txBody>
        </p:sp>
        <p:sp>
          <p:nvSpPr>
            <p:cNvPr id="64549" name="Text Box 37"/>
            <p:cNvSpPr txBox="1">
              <a:spLocks noChangeArrowheads="1"/>
            </p:cNvSpPr>
            <p:nvPr/>
          </p:nvSpPr>
          <p:spPr bwMode="auto">
            <a:xfrm>
              <a:off x="1973" y="2047"/>
              <a:ext cx="49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i="1"/>
                <a:t>C</a:t>
              </a:r>
              <a:r>
                <a:rPr lang="en-US" altLang="zh-CN" baseline="-25000"/>
                <a:t>2</a:t>
              </a:r>
              <a:r>
                <a:rPr lang="en-US" altLang="zh-CN"/>
                <a:t>+</a:t>
              </a:r>
              <a:r>
                <a:rPr lang="en-US" altLang="zh-CN" i="1"/>
                <a:t>E</a:t>
              </a:r>
              <a:r>
                <a:rPr lang="en-US" altLang="zh-CN" baseline="-25000"/>
                <a:t>3</a:t>
              </a:r>
            </a:p>
          </p:txBody>
        </p:sp>
        <p:sp>
          <p:nvSpPr>
            <p:cNvPr id="64550" name="Text Box 38"/>
            <p:cNvSpPr txBox="1">
              <a:spLocks noChangeArrowheads="1"/>
            </p:cNvSpPr>
            <p:nvPr/>
          </p:nvSpPr>
          <p:spPr bwMode="auto">
            <a:xfrm>
              <a:off x="2810" y="2075"/>
              <a:ext cx="46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i="1"/>
                <a:t>C</a:t>
              </a:r>
              <a:r>
                <a:rPr lang="en-US" altLang="zh-CN" i="1" baseline="-25000"/>
                <a:t>i</a:t>
              </a:r>
              <a:r>
                <a:rPr lang="en-US" altLang="zh-CN"/>
                <a:t>+</a:t>
              </a:r>
              <a:r>
                <a:rPr lang="en-US" altLang="zh-CN" i="1"/>
                <a:t>E</a:t>
              </a:r>
              <a:r>
                <a:rPr lang="en-US" altLang="zh-CN" baseline="-25000"/>
                <a:t>3</a:t>
              </a:r>
            </a:p>
          </p:txBody>
        </p:sp>
        <p:sp>
          <p:nvSpPr>
            <p:cNvPr id="64551" name="Text Box 39"/>
            <p:cNvSpPr txBox="1">
              <a:spLocks noChangeArrowheads="1"/>
            </p:cNvSpPr>
            <p:nvPr/>
          </p:nvSpPr>
          <p:spPr bwMode="auto">
            <a:xfrm>
              <a:off x="2794" y="1650"/>
              <a:ext cx="46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i="1"/>
                <a:t>C</a:t>
              </a:r>
              <a:r>
                <a:rPr lang="en-US" altLang="zh-CN" i="1" baseline="-25000"/>
                <a:t>i</a:t>
              </a:r>
              <a:r>
                <a:rPr lang="en-US" altLang="zh-CN"/>
                <a:t>+</a:t>
              </a:r>
              <a:r>
                <a:rPr lang="en-US" altLang="zh-CN" i="1"/>
                <a:t>E</a:t>
              </a:r>
              <a:r>
                <a:rPr lang="en-US" altLang="zh-CN" baseline="-25000"/>
                <a:t>2</a:t>
              </a:r>
            </a:p>
          </p:txBody>
        </p:sp>
        <p:graphicFrame>
          <p:nvGraphicFramePr>
            <p:cNvPr id="64552" name="Object 40"/>
            <p:cNvGraphicFramePr>
              <a:graphicFrameLocks noChangeAspect="1"/>
            </p:cNvGraphicFramePr>
            <p:nvPr/>
          </p:nvGraphicFramePr>
          <p:xfrm>
            <a:off x="4364" y="1620"/>
            <a:ext cx="668" cy="286"/>
          </p:xfrm>
          <a:graphic>
            <a:graphicData uri="http://schemas.openxmlformats.org/presentationml/2006/ole">
              <p:oleObj spid="_x0000_s64552" name="公式" r:id="rId5" imgW="533160" imgH="228600" progId="Equation.3">
                <p:embed/>
              </p:oleObj>
            </a:graphicData>
          </a:graphic>
        </p:graphicFrame>
        <p:graphicFrame>
          <p:nvGraphicFramePr>
            <p:cNvPr id="64553" name="Object 41"/>
            <p:cNvGraphicFramePr>
              <a:graphicFrameLocks noChangeAspect="1"/>
            </p:cNvGraphicFramePr>
            <p:nvPr/>
          </p:nvGraphicFramePr>
          <p:xfrm>
            <a:off x="4383" y="2047"/>
            <a:ext cx="668" cy="286"/>
          </p:xfrm>
          <a:graphic>
            <a:graphicData uri="http://schemas.openxmlformats.org/presentationml/2006/ole">
              <p:oleObj spid="_x0000_s64553" name="公式" r:id="rId6" imgW="533160" imgH="228600" progId="Equation.3">
                <p:embed/>
              </p:oleObj>
            </a:graphicData>
          </a:graphic>
        </p:graphicFrame>
        <p:graphicFrame>
          <p:nvGraphicFramePr>
            <p:cNvPr id="64554" name="Object 42"/>
            <p:cNvGraphicFramePr>
              <a:graphicFrameLocks noChangeAspect="1"/>
            </p:cNvGraphicFramePr>
            <p:nvPr/>
          </p:nvGraphicFramePr>
          <p:xfrm>
            <a:off x="4354" y="2954"/>
            <a:ext cx="827" cy="286"/>
          </p:xfrm>
          <a:graphic>
            <a:graphicData uri="http://schemas.openxmlformats.org/presentationml/2006/ole">
              <p:oleObj spid="_x0000_s64554" name="公式" r:id="rId7" imgW="660240" imgH="228600" progId="Equation.3">
                <p:embed/>
              </p:oleObj>
            </a:graphicData>
          </a:graphic>
        </p:graphicFrame>
        <p:sp>
          <p:nvSpPr>
            <p:cNvPr id="64555" name="Text Box 43"/>
            <p:cNvSpPr txBox="1">
              <a:spLocks noChangeArrowheads="1"/>
            </p:cNvSpPr>
            <p:nvPr/>
          </p:nvSpPr>
          <p:spPr bwMode="auto">
            <a:xfrm>
              <a:off x="1946" y="2972"/>
              <a:ext cx="30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i="1"/>
                <a:t>C</a:t>
              </a:r>
              <a:r>
                <a:rPr lang="en-US" altLang="zh-CN" baseline="-25000"/>
                <a:t>2</a:t>
              </a:r>
              <a:r>
                <a:rPr lang="en-US" altLang="zh-CN"/>
                <a:t>+</a:t>
              </a:r>
              <a:endParaRPr lang="en-US" altLang="zh-CN" baseline="-25000"/>
            </a:p>
          </p:txBody>
        </p:sp>
        <p:sp>
          <p:nvSpPr>
            <p:cNvPr id="64556" name="Text Box 44"/>
            <p:cNvSpPr txBox="1">
              <a:spLocks noChangeArrowheads="1"/>
            </p:cNvSpPr>
            <p:nvPr/>
          </p:nvSpPr>
          <p:spPr bwMode="auto">
            <a:xfrm>
              <a:off x="2778" y="2982"/>
              <a:ext cx="27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i="1"/>
                <a:t>C</a:t>
              </a:r>
              <a:r>
                <a:rPr lang="en-US" altLang="zh-CN" i="1" baseline="-25000"/>
                <a:t>i</a:t>
              </a:r>
              <a:r>
                <a:rPr lang="en-US" altLang="zh-CN"/>
                <a:t>+</a:t>
              </a:r>
              <a:endParaRPr lang="en-US" altLang="zh-CN" baseline="-25000"/>
            </a:p>
          </p:txBody>
        </p:sp>
        <p:graphicFrame>
          <p:nvGraphicFramePr>
            <p:cNvPr id="64557" name="Object 45"/>
            <p:cNvGraphicFramePr>
              <a:graphicFrameLocks noChangeAspect="1"/>
            </p:cNvGraphicFramePr>
            <p:nvPr/>
          </p:nvGraphicFramePr>
          <p:xfrm>
            <a:off x="2247" y="2954"/>
            <a:ext cx="398" cy="286"/>
          </p:xfrm>
          <a:graphic>
            <a:graphicData uri="http://schemas.openxmlformats.org/presentationml/2006/ole">
              <p:oleObj spid="_x0000_s64557" name="公式" r:id="rId8" imgW="317160" imgH="228600" progId="Equation.3">
                <p:embed/>
              </p:oleObj>
            </a:graphicData>
          </a:graphic>
        </p:graphicFrame>
        <p:graphicFrame>
          <p:nvGraphicFramePr>
            <p:cNvPr id="64558" name="Object 46"/>
            <p:cNvGraphicFramePr>
              <a:graphicFrameLocks noChangeAspect="1"/>
            </p:cNvGraphicFramePr>
            <p:nvPr/>
          </p:nvGraphicFramePr>
          <p:xfrm>
            <a:off x="3008" y="2982"/>
            <a:ext cx="398" cy="286"/>
          </p:xfrm>
          <a:graphic>
            <a:graphicData uri="http://schemas.openxmlformats.org/presentationml/2006/ole">
              <p:oleObj spid="_x0000_s64558" name="公式" r:id="rId9" imgW="317160" imgH="228600" progId="Equation.3">
                <p:embed/>
              </p:oleObj>
            </a:graphicData>
          </a:graphic>
        </p:graphicFrame>
        <p:sp>
          <p:nvSpPr>
            <p:cNvPr id="64559" name="Text Box 47"/>
            <p:cNvSpPr txBox="1">
              <a:spLocks noChangeArrowheads="1"/>
            </p:cNvSpPr>
            <p:nvPr/>
          </p:nvSpPr>
          <p:spPr bwMode="auto">
            <a:xfrm>
              <a:off x="469" y="1224"/>
              <a:ext cx="5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/>
                <a:t>码字</a:t>
              </a:r>
            </a:p>
          </p:txBody>
        </p:sp>
        <p:sp>
          <p:nvSpPr>
            <p:cNvPr id="64560" name="Text Box 48"/>
            <p:cNvSpPr txBox="1">
              <a:spLocks noChangeArrowheads="1"/>
            </p:cNvSpPr>
            <p:nvPr/>
          </p:nvSpPr>
          <p:spPr bwMode="auto">
            <a:xfrm>
              <a:off x="546" y="2016"/>
              <a:ext cx="346" cy="8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 wrap="none">
              <a:spAutoFit/>
            </a:bodyPr>
            <a:lstStyle/>
            <a:p>
              <a:r>
                <a:rPr lang="zh-CN" altLang="en-US"/>
                <a:t>禁用码字</a:t>
              </a:r>
            </a:p>
          </p:txBody>
        </p:sp>
        <p:sp>
          <p:nvSpPr>
            <p:cNvPr id="64561" name="Text Box 49"/>
            <p:cNvSpPr txBox="1">
              <a:spLocks noChangeArrowheads="1"/>
            </p:cNvSpPr>
            <p:nvPr/>
          </p:nvSpPr>
          <p:spPr bwMode="auto">
            <a:xfrm>
              <a:off x="2200" y="601"/>
              <a:ext cx="12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/>
                <a:t>标准阵列译码</a:t>
              </a:r>
            </a:p>
          </p:txBody>
        </p:sp>
        <p:sp>
          <p:nvSpPr>
            <p:cNvPr id="64562" name="Text Box 50"/>
            <p:cNvSpPr txBox="1">
              <a:spLocks noChangeArrowheads="1"/>
            </p:cNvSpPr>
            <p:nvPr/>
          </p:nvSpPr>
          <p:spPr bwMode="auto">
            <a:xfrm>
              <a:off x="1087" y="1310"/>
              <a:ext cx="70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/>
                <a:t>(</a:t>
              </a:r>
              <a:r>
                <a:rPr lang="zh-CN" altLang="en-US"/>
                <a:t>陪集首</a:t>
              </a:r>
              <a:r>
                <a:rPr lang="en-US" altLang="zh-CN"/>
                <a:t>)</a:t>
              </a:r>
              <a:endParaRPr lang="en-US" altLang="zh-CN" baseline="-25000"/>
            </a:p>
          </p:txBody>
        </p: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14450"/>
            <a:ext cx="7772400" cy="4781550"/>
          </a:xfrm>
        </p:spPr>
        <p:txBody>
          <a:bodyPr/>
          <a:lstStyle/>
          <a:p>
            <a:r>
              <a:rPr lang="zh-CN" altLang="en-US" b="1">
                <a:solidFill>
                  <a:schemeClr val="accent2"/>
                </a:solidFill>
              </a:rPr>
              <a:t>两个概念</a:t>
            </a:r>
          </a:p>
          <a:p>
            <a:pPr>
              <a:buFontTx/>
              <a:buNone/>
            </a:pPr>
            <a:r>
              <a:rPr lang="zh-CN" altLang="en-US" b="1"/>
              <a:t>   </a:t>
            </a:r>
            <a:r>
              <a:rPr lang="zh-CN" altLang="en-US" b="1">
                <a:solidFill>
                  <a:srgbClr val="FF0000"/>
                </a:solidFill>
              </a:rPr>
              <a:t>完备译码</a:t>
            </a:r>
            <a:r>
              <a:rPr lang="en-US" altLang="zh-CN" b="1"/>
              <a:t>:[n,k,d]</a:t>
            </a:r>
            <a:r>
              <a:rPr lang="zh-CN" altLang="en-US" b="1"/>
              <a:t>线性分组码的所有</a:t>
            </a:r>
            <a:r>
              <a:rPr lang="en-US" altLang="zh-CN" b="1"/>
              <a:t>2</a:t>
            </a:r>
            <a:r>
              <a:rPr lang="en-US" altLang="zh-CN" b="1" i="1" baseline="30000"/>
              <a:t>n-k</a:t>
            </a:r>
            <a:r>
              <a:rPr lang="zh-CN" altLang="en-US" b="1"/>
              <a:t>个伴随式在译码过程中都用来纠正所有小于等于</a:t>
            </a:r>
            <a:r>
              <a:rPr lang="en-US" altLang="zh-CN" b="1"/>
              <a:t>t=(d-1)/2</a:t>
            </a:r>
            <a:r>
              <a:rPr lang="zh-CN" altLang="en-US" b="1"/>
              <a:t>个随机错误以及部分大于</a:t>
            </a:r>
            <a:r>
              <a:rPr lang="en-US" altLang="zh-CN" b="1"/>
              <a:t>t</a:t>
            </a:r>
            <a:r>
              <a:rPr lang="zh-CN" altLang="en-US" b="1"/>
              <a:t>的错误图样。</a:t>
            </a:r>
          </a:p>
          <a:p>
            <a:pPr>
              <a:buFontTx/>
              <a:buNone/>
            </a:pPr>
            <a:r>
              <a:rPr lang="zh-CN" altLang="en-US" b="1"/>
              <a:t>   </a:t>
            </a:r>
            <a:r>
              <a:rPr lang="zh-CN" altLang="en-US" b="1">
                <a:solidFill>
                  <a:srgbClr val="FF0000"/>
                </a:solidFill>
              </a:rPr>
              <a:t>限定距离译码</a:t>
            </a:r>
            <a:r>
              <a:rPr lang="zh-CN" altLang="en-US" b="1"/>
              <a:t>：译码时不能达到码的就错能力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b="1"/>
              <a:t>第三节 由已知码构造新码的方法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b="1">
                <a:solidFill>
                  <a:schemeClr val="accent2"/>
                </a:solidFill>
              </a:rPr>
              <a:t>扩展码</a:t>
            </a:r>
          </a:p>
          <a:p>
            <a:r>
              <a:rPr lang="zh-CN" altLang="en-US" b="1">
                <a:solidFill>
                  <a:schemeClr val="accent2"/>
                </a:solidFill>
              </a:rPr>
              <a:t>删余码</a:t>
            </a:r>
          </a:p>
          <a:p>
            <a:r>
              <a:rPr lang="zh-CN" altLang="en-US" b="1">
                <a:solidFill>
                  <a:schemeClr val="accent2"/>
                </a:solidFill>
              </a:rPr>
              <a:t>增广码</a:t>
            </a:r>
            <a:r>
              <a:rPr lang="en-US" altLang="zh-CN" b="1">
                <a:solidFill>
                  <a:schemeClr val="accent2"/>
                </a:solidFill>
              </a:rPr>
              <a:t>(</a:t>
            </a:r>
            <a:r>
              <a:rPr lang="zh-CN" altLang="en-US" b="1">
                <a:solidFill>
                  <a:schemeClr val="accent2"/>
                </a:solidFill>
              </a:rPr>
              <a:t>增信删余码</a:t>
            </a:r>
            <a:r>
              <a:rPr lang="en-US" altLang="zh-CN" b="1">
                <a:solidFill>
                  <a:schemeClr val="accent2"/>
                </a:solidFill>
              </a:rPr>
              <a:t>)</a:t>
            </a:r>
          </a:p>
          <a:p>
            <a:r>
              <a:rPr lang="zh-CN" altLang="en-US" b="1">
                <a:solidFill>
                  <a:schemeClr val="accent2"/>
                </a:solidFill>
              </a:rPr>
              <a:t>增余删信码</a:t>
            </a:r>
          </a:p>
          <a:p>
            <a:r>
              <a:rPr lang="zh-CN" altLang="en-US" b="1">
                <a:solidFill>
                  <a:schemeClr val="accent2"/>
                </a:solidFill>
              </a:rPr>
              <a:t>延长码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333375"/>
            <a:ext cx="6335713" cy="685800"/>
          </a:xfrm>
        </p:spPr>
        <p:txBody>
          <a:bodyPr/>
          <a:lstStyle/>
          <a:p>
            <a:r>
              <a:rPr lang="zh-CN" altLang="en-US" b="1" dirty="0"/>
              <a:t>扩展</a:t>
            </a:r>
            <a:r>
              <a:rPr lang="en-US" altLang="zh-CN" b="1" dirty="0"/>
              <a:t>(Expanded)</a:t>
            </a:r>
            <a:r>
              <a:rPr lang="zh-CN" altLang="en-US" b="1" dirty="0"/>
              <a:t>码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850" y="1403350"/>
            <a:ext cx="7772400" cy="4114800"/>
          </a:xfrm>
        </p:spPr>
        <p:txBody>
          <a:bodyPr/>
          <a:lstStyle/>
          <a:p>
            <a:r>
              <a:rPr lang="zh-CN" altLang="en-US" sz="2800" dirty="0">
                <a:solidFill>
                  <a:srgbClr val="FF0000"/>
                </a:solidFill>
              </a:rPr>
              <a:t>基本原理</a:t>
            </a:r>
            <a:r>
              <a:rPr lang="zh-CN" altLang="en-US" sz="2800" dirty="0"/>
              <a:t>：对</a:t>
            </a:r>
            <a:r>
              <a:rPr lang="en-US" altLang="zh-CN" sz="2800" dirty="0"/>
              <a:t>[</a:t>
            </a:r>
            <a:r>
              <a:rPr lang="en-US" altLang="zh-CN" sz="2800" i="1" dirty="0"/>
              <a:t>n</a:t>
            </a:r>
            <a:r>
              <a:rPr lang="en-US" altLang="zh-CN" sz="2800" dirty="0"/>
              <a:t>, </a:t>
            </a:r>
            <a:r>
              <a:rPr lang="en-US" altLang="zh-CN" sz="2800" i="1" dirty="0"/>
              <a:t>k</a:t>
            </a:r>
            <a:r>
              <a:rPr lang="en-US" altLang="zh-CN" sz="2800" dirty="0"/>
              <a:t>, </a:t>
            </a:r>
            <a:r>
              <a:rPr lang="en-US" altLang="zh-CN" sz="2800" i="1" dirty="0"/>
              <a:t>d</a:t>
            </a:r>
            <a:r>
              <a:rPr lang="en-US" altLang="zh-CN" sz="2800" dirty="0"/>
              <a:t>]</a:t>
            </a:r>
            <a:r>
              <a:rPr lang="zh-CN" altLang="en-US" sz="2800" dirty="0"/>
              <a:t>线性分组码中的每一个码字，增加一个校验元       ，满足：</a:t>
            </a:r>
          </a:p>
          <a:p>
            <a:endParaRPr lang="zh-CN" altLang="en-US" sz="2800" dirty="0"/>
          </a:p>
          <a:p>
            <a:pPr>
              <a:buFont typeface="Wingdings" pitchFamily="2" charset="2"/>
              <a:buNone/>
            </a:pPr>
            <a:r>
              <a:rPr lang="zh-CN" altLang="en-US" sz="2800" b="0" dirty="0">
                <a:solidFill>
                  <a:srgbClr val="FF0000"/>
                </a:solidFill>
              </a:rPr>
              <a:t>         </a:t>
            </a:r>
            <a:r>
              <a:rPr lang="zh-CN" altLang="en-US" sz="2800" dirty="0"/>
              <a:t>称为</a:t>
            </a:r>
            <a:r>
              <a:rPr lang="zh-CN" altLang="en-US" sz="2800" dirty="0">
                <a:solidFill>
                  <a:srgbClr val="FF0000"/>
                </a:solidFill>
              </a:rPr>
              <a:t>全校验位</a:t>
            </a:r>
          </a:p>
          <a:p>
            <a:pPr lvl="1"/>
            <a:r>
              <a:rPr lang="zh-CN" altLang="en-US" sz="2400" b="1" dirty="0"/>
              <a:t>若</a:t>
            </a:r>
            <a:r>
              <a:rPr lang="en-US" altLang="zh-CN" sz="2400" b="1" i="1" dirty="0"/>
              <a:t>d</a:t>
            </a:r>
            <a:r>
              <a:rPr lang="zh-CN" altLang="en-US" sz="2400" b="1" dirty="0"/>
              <a:t>为</a:t>
            </a:r>
            <a:r>
              <a:rPr lang="zh-CN" altLang="en-US" sz="2400" b="1" dirty="0">
                <a:solidFill>
                  <a:srgbClr val="FF0000"/>
                </a:solidFill>
              </a:rPr>
              <a:t>偶数</a:t>
            </a:r>
            <a:r>
              <a:rPr lang="zh-CN" altLang="en-US" sz="2400" b="1" dirty="0"/>
              <a:t>， </a:t>
            </a:r>
            <a:r>
              <a:rPr lang="en-US" altLang="zh-CN" sz="2400" b="1" dirty="0"/>
              <a:t>[</a:t>
            </a:r>
            <a:r>
              <a:rPr lang="en-US" altLang="zh-CN" sz="2400" b="1" i="1" dirty="0"/>
              <a:t>n</a:t>
            </a:r>
            <a:r>
              <a:rPr lang="en-US" altLang="zh-CN" sz="2400" b="1" dirty="0"/>
              <a:t>, </a:t>
            </a:r>
            <a:r>
              <a:rPr lang="en-US" altLang="zh-CN" sz="2400" b="1" i="1" dirty="0"/>
              <a:t>k</a:t>
            </a:r>
            <a:r>
              <a:rPr lang="en-US" altLang="zh-CN" sz="2400" b="1" dirty="0"/>
              <a:t>, </a:t>
            </a:r>
            <a:r>
              <a:rPr lang="en-US" altLang="zh-CN" sz="2400" b="1" i="1" dirty="0"/>
              <a:t>d</a:t>
            </a:r>
            <a:r>
              <a:rPr lang="en-US" altLang="zh-CN" sz="2400" b="1" dirty="0"/>
              <a:t>]</a:t>
            </a:r>
            <a:r>
              <a:rPr lang="zh-CN" altLang="en-US" sz="2400" b="1" dirty="0"/>
              <a:t>码变成了</a:t>
            </a:r>
            <a:r>
              <a:rPr lang="en-US" altLang="zh-CN" sz="2400" b="1" dirty="0"/>
              <a:t>[</a:t>
            </a:r>
            <a:r>
              <a:rPr lang="en-US" altLang="zh-CN" sz="2400" b="1" i="1" dirty="0">
                <a:solidFill>
                  <a:srgbClr val="FF0000"/>
                </a:solidFill>
              </a:rPr>
              <a:t>n</a:t>
            </a:r>
            <a:r>
              <a:rPr lang="en-US" altLang="zh-CN" sz="2400" b="1" dirty="0">
                <a:solidFill>
                  <a:srgbClr val="FF0000"/>
                </a:solidFill>
              </a:rPr>
              <a:t>+1</a:t>
            </a:r>
            <a:r>
              <a:rPr lang="en-US" altLang="zh-CN" sz="2400" b="1" dirty="0"/>
              <a:t>, </a:t>
            </a:r>
            <a:r>
              <a:rPr lang="en-US" altLang="zh-CN" sz="2400" b="1" i="1" dirty="0"/>
              <a:t>k</a:t>
            </a:r>
            <a:r>
              <a:rPr lang="en-US" altLang="zh-CN" sz="2400" b="1" dirty="0"/>
              <a:t>, </a:t>
            </a:r>
            <a:r>
              <a:rPr lang="en-US" altLang="zh-CN" sz="2400" b="1" i="1" dirty="0">
                <a:solidFill>
                  <a:srgbClr val="FF0000"/>
                </a:solidFill>
              </a:rPr>
              <a:t>d</a:t>
            </a:r>
            <a:r>
              <a:rPr lang="en-US" altLang="zh-CN" sz="2400" b="1" dirty="0"/>
              <a:t>]</a:t>
            </a:r>
          </a:p>
          <a:p>
            <a:pPr lvl="1"/>
            <a:r>
              <a:rPr lang="zh-CN" altLang="en-US" sz="2400" b="1" dirty="0"/>
              <a:t>若</a:t>
            </a:r>
            <a:r>
              <a:rPr lang="en-US" altLang="zh-CN" sz="2400" b="1" i="1" dirty="0"/>
              <a:t>d</a:t>
            </a:r>
            <a:r>
              <a:rPr lang="zh-CN" altLang="en-US" sz="2400" b="1" dirty="0"/>
              <a:t>为</a:t>
            </a:r>
            <a:r>
              <a:rPr lang="zh-CN" altLang="en-US" sz="2400" b="1" dirty="0">
                <a:solidFill>
                  <a:srgbClr val="FF0000"/>
                </a:solidFill>
              </a:rPr>
              <a:t>奇数</a:t>
            </a:r>
            <a:r>
              <a:rPr lang="zh-CN" altLang="en-US" sz="2400" b="1" dirty="0"/>
              <a:t>， </a:t>
            </a:r>
            <a:r>
              <a:rPr lang="en-US" altLang="zh-CN" sz="2400" b="1" dirty="0"/>
              <a:t>[</a:t>
            </a:r>
            <a:r>
              <a:rPr lang="en-US" altLang="zh-CN" sz="2400" b="1" i="1" dirty="0"/>
              <a:t>n</a:t>
            </a:r>
            <a:r>
              <a:rPr lang="en-US" altLang="zh-CN" sz="2400" b="1" dirty="0"/>
              <a:t>, </a:t>
            </a:r>
            <a:r>
              <a:rPr lang="en-US" altLang="zh-CN" sz="2400" b="1" i="1" dirty="0"/>
              <a:t>k</a:t>
            </a:r>
            <a:r>
              <a:rPr lang="en-US" altLang="zh-CN" sz="2400" b="1" dirty="0"/>
              <a:t>, </a:t>
            </a:r>
            <a:r>
              <a:rPr lang="en-US" altLang="zh-CN" sz="2400" b="1" i="1" dirty="0"/>
              <a:t>d</a:t>
            </a:r>
            <a:r>
              <a:rPr lang="en-US" altLang="zh-CN" sz="2400" b="1" dirty="0"/>
              <a:t>]</a:t>
            </a:r>
            <a:r>
              <a:rPr lang="zh-CN" altLang="en-US" sz="2400" b="1" dirty="0"/>
              <a:t>码变成了</a:t>
            </a:r>
            <a:r>
              <a:rPr lang="en-US" altLang="zh-CN" sz="2400" b="1" dirty="0"/>
              <a:t>[</a:t>
            </a:r>
            <a:r>
              <a:rPr lang="en-US" altLang="zh-CN" sz="2400" b="1" i="1" dirty="0">
                <a:solidFill>
                  <a:srgbClr val="FF0000"/>
                </a:solidFill>
              </a:rPr>
              <a:t>n</a:t>
            </a:r>
            <a:r>
              <a:rPr lang="en-US" altLang="zh-CN" sz="2400" b="1" dirty="0">
                <a:solidFill>
                  <a:srgbClr val="FF0000"/>
                </a:solidFill>
              </a:rPr>
              <a:t>+1</a:t>
            </a:r>
            <a:r>
              <a:rPr lang="en-US" altLang="zh-CN" sz="2400" b="1" dirty="0"/>
              <a:t>, </a:t>
            </a:r>
            <a:r>
              <a:rPr lang="en-US" altLang="zh-CN" sz="2400" b="1" i="1" dirty="0"/>
              <a:t>k</a:t>
            </a:r>
            <a:r>
              <a:rPr lang="en-US" altLang="zh-CN" sz="2400" b="1" dirty="0"/>
              <a:t>, </a:t>
            </a:r>
            <a:r>
              <a:rPr lang="en-US" altLang="zh-CN" sz="2400" b="1" i="1" dirty="0">
                <a:solidFill>
                  <a:srgbClr val="FF0000"/>
                </a:solidFill>
              </a:rPr>
              <a:t>d</a:t>
            </a:r>
            <a:r>
              <a:rPr lang="en-US" altLang="zh-CN" sz="2400" b="1" dirty="0">
                <a:solidFill>
                  <a:srgbClr val="FF0000"/>
                </a:solidFill>
              </a:rPr>
              <a:t>+1</a:t>
            </a:r>
            <a:r>
              <a:rPr lang="en-US" altLang="zh-CN" sz="2400" b="1" dirty="0"/>
              <a:t>]</a:t>
            </a:r>
          </a:p>
          <a:p>
            <a:r>
              <a:rPr lang="zh-CN" altLang="en-US" sz="2800" dirty="0"/>
              <a:t>校验矩阵</a:t>
            </a: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4438650" y="1828800"/>
          <a:ext cx="347662" cy="504825"/>
        </p:xfrm>
        <a:graphic>
          <a:graphicData uri="http://schemas.openxmlformats.org/presentationml/2006/ole">
            <p:oleObj spid="_x0000_s99330" name="Equation" r:id="rId3" imgW="139680" imgH="203040" progId="Equation.DSMT4">
              <p:embed/>
            </p:oleObj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2484438" y="2193925"/>
          <a:ext cx="3702050" cy="523875"/>
        </p:xfrm>
        <a:graphic>
          <a:graphicData uri="http://schemas.openxmlformats.org/presentationml/2006/ole">
            <p:oleObj spid="_x0000_s99331" name="Equation" r:id="rId4" imgW="1434960" imgH="203040" progId="Equation.DSMT4">
              <p:embed/>
            </p:oleObj>
          </a:graphicData>
        </a:graphic>
      </p:graphicFrame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1282700" y="2851150"/>
          <a:ext cx="347662" cy="481013"/>
        </p:xfrm>
        <a:graphic>
          <a:graphicData uri="http://schemas.openxmlformats.org/presentationml/2006/ole">
            <p:oleObj spid="_x0000_s99332" name="Equation" r:id="rId5" imgW="164880" imgH="228600" progId="Equation.DSMT4">
              <p:embed/>
            </p:oleObj>
          </a:graphicData>
        </a:graphic>
      </p:graphicFrame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0" y="30241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2838450" y="4629150"/>
          <a:ext cx="2592387" cy="1778000"/>
        </p:xfrm>
        <a:graphic>
          <a:graphicData uri="http://schemas.openxmlformats.org/presentationml/2006/ole">
            <p:oleObj spid="_x0000_s99333" name="Equation" r:id="rId6" imgW="1180588" imgH="812447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333375"/>
            <a:ext cx="6335713" cy="685800"/>
          </a:xfrm>
        </p:spPr>
        <p:txBody>
          <a:bodyPr/>
          <a:lstStyle/>
          <a:p>
            <a:r>
              <a:rPr lang="zh-CN" altLang="en-US" b="1" dirty="0"/>
              <a:t>扩展</a:t>
            </a:r>
            <a:r>
              <a:rPr lang="en-US" altLang="zh-CN" b="1" dirty="0"/>
              <a:t>(Expanded)</a:t>
            </a:r>
            <a:r>
              <a:rPr lang="zh-CN" altLang="en-US" b="1" dirty="0"/>
              <a:t>码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14450"/>
            <a:ext cx="7772400" cy="4114800"/>
          </a:xfrm>
        </p:spPr>
        <p:txBody>
          <a:bodyPr/>
          <a:lstStyle/>
          <a:p>
            <a:r>
              <a:rPr lang="zh-CN" altLang="en-US" sz="2800" dirty="0"/>
              <a:t>例子： </a:t>
            </a:r>
            <a:r>
              <a:rPr lang="en-US" altLang="zh-CN" sz="2800" dirty="0"/>
              <a:t>[7,4,3]Hamming</a:t>
            </a:r>
            <a:r>
              <a:rPr lang="zh-CN" altLang="en-US" sz="2800" dirty="0"/>
              <a:t>码的校验矩阵</a:t>
            </a:r>
          </a:p>
          <a:p>
            <a:endParaRPr lang="zh-CN" altLang="en-US" sz="2800" dirty="0"/>
          </a:p>
          <a:p>
            <a:endParaRPr lang="zh-CN" altLang="en-US" sz="2800" dirty="0"/>
          </a:p>
          <a:p>
            <a:endParaRPr lang="zh-CN" altLang="en-US" sz="2800" dirty="0"/>
          </a:p>
          <a:p>
            <a:pPr>
              <a:buFont typeface="Wingdings" pitchFamily="2" charset="2"/>
              <a:buNone/>
            </a:pPr>
            <a:r>
              <a:rPr lang="zh-CN" altLang="en-US" sz="2800" dirty="0"/>
              <a:t>    增加一个全校验位后得到的</a:t>
            </a:r>
            <a:r>
              <a:rPr lang="en-US" altLang="zh-CN" sz="2800" dirty="0"/>
              <a:t>[8, 4 , 4]</a:t>
            </a:r>
            <a:r>
              <a:rPr lang="zh-CN" altLang="en-US" sz="2800" dirty="0"/>
              <a:t>扩展</a:t>
            </a:r>
            <a:r>
              <a:rPr lang="en-US" altLang="zh-CN" sz="2800" dirty="0"/>
              <a:t>Hamming</a:t>
            </a:r>
            <a:r>
              <a:rPr lang="zh-CN" altLang="en-US" sz="2800" dirty="0"/>
              <a:t>码的校验矩阵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3119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2051050" y="1916113"/>
          <a:ext cx="3527425" cy="1341437"/>
        </p:xfrm>
        <a:graphic>
          <a:graphicData uri="http://schemas.openxmlformats.org/presentationml/2006/ole">
            <p:oleObj spid="_x0000_s100354" name="Equation" r:id="rId3" imgW="1625600" imgH="622300" progId="Equation.DSMT4">
              <p:embed/>
            </p:oleObj>
          </a:graphicData>
        </a:graphic>
      </p:graphicFrame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30241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2051050" y="4365625"/>
          <a:ext cx="3816350" cy="1716088"/>
        </p:xfrm>
        <a:graphic>
          <a:graphicData uri="http://schemas.openxmlformats.org/presentationml/2006/ole">
            <p:oleObj spid="_x0000_s100355" name="Equation" r:id="rId4" imgW="1803240" imgH="8125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333375"/>
            <a:ext cx="6335713" cy="685800"/>
          </a:xfrm>
        </p:spPr>
        <p:txBody>
          <a:bodyPr/>
          <a:lstStyle/>
          <a:p>
            <a:r>
              <a:rPr lang="zh-CN" altLang="en-US" b="1" dirty="0"/>
              <a:t>删余</a:t>
            </a:r>
            <a:r>
              <a:rPr lang="en-US" altLang="zh-CN" b="1" dirty="0"/>
              <a:t>(Punctured)</a:t>
            </a:r>
            <a:r>
              <a:rPr lang="zh-CN" altLang="en-US" b="1" dirty="0"/>
              <a:t>码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5095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zh-CN" altLang="en-US" sz="2400" dirty="0">
                <a:solidFill>
                  <a:srgbClr val="FF0000"/>
                </a:solidFill>
              </a:rPr>
              <a:t>基本原理</a:t>
            </a:r>
            <a:r>
              <a:rPr lang="zh-CN" altLang="en-US" sz="2400" dirty="0"/>
              <a:t>：在原码基础上删去一个校验元，得到</a:t>
            </a:r>
            <a:r>
              <a:rPr lang="en-US" altLang="zh-CN" sz="2400" dirty="0"/>
              <a:t>[</a:t>
            </a:r>
            <a:r>
              <a:rPr lang="en-US" altLang="zh-CN" sz="2400" i="1" dirty="0"/>
              <a:t>n</a:t>
            </a:r>
            <a:r>
              <a:rPr lang="en-US" altLang="zh-CN" sz="2400" dirty="0"/>
              <a:t>-1, </a:t>
            </a:r>
            <a:r>
              <a:rPr lang="en-US" altLang="zh-CN" sz="2400" i="1" dirty="0"/>
              <a:t>k</a:t>
            </a:r>
            <a:r>
              <a:rPr lang="en-US" altLang="zh-CN" sz="2400" dirty="0"/>
              <a:t>]</a:t>
            </a:r>
            <a:r>
              <a:rPr lang="zh-CN" altLang="en-US" sz="2400" dirty="0"/>
              <a:t>码。是</a:t>
            </a:r>
            <a:r>
              <a:rPr lang="zh-CN" altLang="en-US" sz="2400" dirty="0">
                <a:solidFill>
                  <a:srgbClr val="FF0000"/>
                </a:solidFill>
              </a:rPr>
              <a:t>扩展码的逆过程</a:t>
            </a:r>
          </a:p>
          <a:p>
            <a:pPr>
              <a:lnSpc>
                <a:spcPct val="80000"/>
              </a:lnSpc>
            </a:pPr>
            <a:endParaRPr lang="zh-CN" altLang="en-US" sz="2400" dirty="0"/>
          </a:p>
          <a:p>
            <a:pPr>
              <a:lnSpc>
                <a:spcPct val="80000"/>
              </a:lnSpc>
            </a:pPr>
            <a:r>
              <a:rPr lang="zh-CN" altLang="en-US" sz="2400" dirty="0"/>
              <a:t>在软判决译码和纠错纠删码中，将删去的符号看作</a:t>
            </a:r>
            <a:r>
              <a:rPr lang="zh-CN" altLang="en-US" sz="2400" dirty="0">
                <a:solidFill>
                  <a:srgbClr val="FF0000"/>
                </a:solidFill>
              </a:rPr>
              <a:t>不可靠符号</a:t>
            </a:r>
          </a:p>
          <a:p>
            <a:pPr>
              <a:lnSpc>
                <a:spcPct val="80000"/>
              </a:lnSpc>
            </a:pPr>
            <a:endParaRPr lang="zh-CN" altLang="en-US" sz="2400" dirty="0"/>
          </a:p>
          <a:p>
            <a:pPr>
              <a:lnSpc>
                <a:spcPct val="80000"/>
              </a:lnSpc>
            </a:pPr>
            <a:r>
              <a:rPr lang="zh-CN" altLang="en-US" sz="2400" dirty="0"/>
              <a:t>最小汉明距离</a:t>
            </a:r>
            <a:r>
              <a:rPr lang="zh-CN" altLang="en-US" sz="2400" dirty="0">
                <a:solidFill>
                  <a:srgbClr val="FF0000"/>
                </a:solidFill>
              </a:rPr>
              <a:t>可能比原码小</a:t>
            </a:r>
            <a:r>
              <a:rPr lang="en-US" altLang="zh-CN" sz="2400" dirty="0">
                <a:solidFill>
                  <a:srgbClr val="FF0000"/>
                </a:solidFill>
              </a:rPr>
              <a:t>1</a:t>
            </a:r>
            <a:r>
              <a:rPr lang="zh-CN" altLang="en-US" sz="2400" dirty="0">
                <a:solidFill>
                  <a:srgbClr val="FF0000"/>
                </a:solidFill>
              </a:rPr>
              <a:t>，也可能不变</a:t>
            </a:r>
          </a:p>
          <a:p>
            <a:pPr>
              <a:lnSpc>
                <a:spcPct val="80000"/>
              </a:lnSpc>
            </a:pPr>
            <a:endParaRPr lang="zh-CN" altLang="en-US" sz="2400" dirty="0"/>
          </a:p>
          <a:p>
            <a:pPr>
              <a:lnSpc>
                <a:spcPct val="80000"/>
              </a:lnSpc>
            </a:pPr>
            <a:r>
              <a:rPr lang="zh-CN" altLang="en-US" sz="2400" dirty="0"/>
              <a:t>例如把上例中的</a:t>
            </a:r>
            <a:r>
              <a:rPr lang="en-US" altLang="zh-CN" sz="2400" dirty="0"/>
              <a:t>[8, 4, 4]</a:t>
            </a:r>
            <a:r>
              <a:rPr lang="zh-CN" altLang="en-US" sz="2400" dirty="0"/>
              <a:t>码的最后一个校验位后，便得到了</a:t>
            </a:r>
            <a:r>
              <a:rPr lang="en-US" altLang="zh-CN" sz="2400" dirty="0"/>
              <a:t>[7, 4, 3]Hamming</a:t>
            </a:r>
            <a:r>
              <a:rPr lang="zh-CN" altLang="en-US" sz="2400" dirty="0"/>
              <a:t>码。此时删余码的校验矩阵可直接从原码的校验矩阵上删去第</a:t>
            </a:r>
            <a:r>
              <a:rPr lang="en-US" altLang="zh-CN" sz="2400" dirty="0"/>
              <a:t>1</a:t>
            </a:r>
            <a:r>
              <a:rPr lang="zh-CN" altLang="en-US" sz="2400" dirty="0"/>
              <a:t>行和最后</a:t>
            </a:r>
            <a:r>
              <a:rPr lang="en-US" altLang="zh-CN" sz="2400" dirty="0"/>
              <a:t>1</a:t>
            </a:r>
            <a:r>
              <a:rPr lang="zh-CN" altLang="en-US" sz="2400" dirty="0"/>
              <a:t>列得到</a:t>
            </a:r>
          </a:p>
          <a:p>
            <a:pPr>
              <a:lnSpc>
                <a:spcPct val="80000"/>
              </a:lnSpc>
            </a:pPr>
            <a:endParaRPr lang="zh-CN" altLang="en-US" sz="2400" dirty="0"/>
          </a:p>
          <a:p>
            <a:pPr>
              <a:lnSpc>
                <a:spcPct val="80000"/>
              </a:lnSpc>
            </a:pPr>
            <a:r>
              <a:rPr lang="zh-CN" altLang="en-US" sz="2400" dirty="0"/>
              <a:t>一般的，若删掉的校验位</a:t>
            </a:r>
            <a:r>
              <a:rPr lang="zh-CN" altLang="en-US" sz="2400" dirty="0">
                <a:solidFill>
                  <a:srgbClr val="FF0000"/>
                </a:solidFill>
              </a:rPr>
              <a:t>只参与了其中一个校验方程</a:t>
            </a:r>
            <a:r>
              <a:rPr lang="zh-CN" altLang="en-US" sz="2400" dirty="0"/>
              <a:t>，则在原码校验矩阵中</a:t>
            </a:r>
            <a:r>
              <a:rPr lang="zh-CN" altLang="en-US" sz="2400" dirty="0">
                <a:solidFill>
                  <a:srgbClr val="FF0000"/>
                </a:solidFill>
              </a:rPr>
              <a:t>删掉上述校验位对应的行和列</a:t>
            </a:r>
            <a:r>
              <a:rPr lang="zh-CN" altLang="en-US" sz="2400" dirty="0"/>
              <a:t>，即可得到新码的校验矩阵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333375"/>
            <a:ext cx="6335713" cy="685800"/>
          </a:xfrm>
        </p:spPr>
        <p:txBody>
          <a:bodyPr/>
          <a:lstStyle/>
          <a:p>
            <a:r>
              <a:rPr lang="zh-CN" altLang="en-US" b="1"/>
              <a:t>增广</a:t>
            </a:r>
            <a:r>
              <a:rPr lang="en-US" altLang="zh-CN" b="1"/>
              <a:t>(Augmented)</a:t>
            </a:r>
            <a:r>
              <a:rPr lang="zh-CN" altLang="en-US" b="1"/>
              <a:t>码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25550"/>
            <a:ext cx="7772400" cy="4114800"/>
          </a:xfrm>
        </p:spPr>
        <p:txBody>
          <a:bodyPr/>
          <a:lstStyle/>
          <a:p>
            <a:r>
              <a:rPr lang="zh-CN" altLang="en-US" sz="2800" dirty="0"/>
              <a:t>基本原理</a:t>
            </a:r>
          </a:p>
          <a:p>
            <a:pPr lvl="1"/>
            <a:r>
              <a:rPr lang="zh-CN" altLang="en-US" sz="2400" b="1" dirty="0"/>
              <a:t>在原码基础上，增加一个信息元，删去一个校验元得到 </a:t>
            </a:r>
            <a:r>
              <a:rPr lang="en-US" altLang="zh-CN" sz="2400" b="1" dirty="0"/>
              <a:t>[</a:t>
            </a:r>
            <a:r>
              <a:rPr lang="en-US" altLang="zh-CN" sz="2400" b="1" i="1" dirty="0"/>
              <a:t>n</a:t>
            </a:r>
            <a:r>
              <a:rPr lang="en-US" altLang="zh-CN" sz="2400" b="1" dirty="0"/>
              <a:t>, </a:t>
            </a:r>
            <a:r>
              <a:rPr lang="en-US" altLang="zh-CN" sz="2400" b="1" i="1" dirty="0"/>
              <a:t>k</a:t>
            </a:r>
            <a:r>
              <a:rPr lang="en-US" altLang="zh-CN" sz="2400" b="1" dirty="0"/>
              <a:t>+1, </a:t>
            </a:r>
            <a:r>
              <a:rPr lang="en-US" altLang="zh-CN" sz="2400" b="1" i="1" dirty="0" err="1"/>
              <a:t>d</a:t>
            </a:r>
            <a:r>
              <a:rPr lang="en-US" altLang="zh-CN" sz="2400" b="1" i="1" baseline="-25000" dirty="0" err="1"/>
              <a:t>a</a:t>
            </a:r>
            <a:r>
              <a:rPr lang="en-US" altLang="zh-CN" sz="2400" b="1" dirty="0"/>
              <a:t>]</a:t>
            </a:r>
            <a:r>
              <a:rPr lang="zh-CN" altLang="en-US" sz="2400" b="1" dirty="0"/>
              <a:t>码</a:t>
            </a:r>
          </a:p>
          <a:p>
            <a:r>
              <a:rPr lang="zh-CN" altLang="en-US" sz="2800" dirty="0"/>
              <a:t>基本实现方法</a:t>
            </a:r>
          </a:p>
          <a:p>
            <a:pPr lvl="1"/>
            <a:r>
              <a:rPr lang="zh-CN" altLang="en-US" sz="2400" b="1" dirty="0"/>
              <a:t>在原码生成矩阵</a:t>
            </a:r>
            <a:r>
              <a:rPr lang="en-US" altLang="zh-CN" sz="2400" b="1" i="1" dirty="0"/>
              <a:t>G</a:t>
            </a:r>
            <a:r>
              <a:rPr lang="zh-CN" altLang="en-US" sz="2400" b="1" dirty="0"/>
              <a:t>的基础上，再选择一个与</a:t>
            </a:r>
            <a:r>
              <a:rPr lang="en-US" altLang="zh-CN" sz="2400" b="1" i="1" dirty="0"/>
              <a:t>G</a:t>
            </a:r>
            <a:r>
              <a:rPr lang="zh-CN" altLang="en-US" sz="2400" b="1" dirty="0"/>
              <a:t>中各行都不相关的</a:t>
            </a:r>
            <a:r>
              <a:rPr lang="en-US" altLang="zh-CN" sz="2400" b="1" i="1" dirty="0"/>
              <a:t>n</a:t>
            </a:r>
            <a:r>
              <a:rPr lang="zh-CN" altLang="en-US" sz="2400" b="1" dirty="0"/>
              <a:t>维向量，得到新矩阵</a:t>
            </a:r>
            <a:r>
              <a:rPr lang="en-US" altLang="zh-CN" sz="2400" b="1" i="1" dirty="0" err="1"/>
              <a:t>G</a:t>
            </a:r>
            <a:r>
              <a:rPr lang="en-US" altLang="zh-CN" sz="2400" b="1" i="1" baseline="-25000" dirty="0" err="1"/>
              <a:t>a</a:t>
            </a:r>
            <a:r>
              <a:rPr lang="zh-CN" altLang="en-US" sz="2400" b="1" dirty="0"/>
              <a:t>，该矩阵有</a:t>
            </a:r>
            <a:r>
              <a:rPr lang="en-US" altLang="zh-CN" sz="2400" b="1" i="1" dirty="0"/>
              <a:t>n</a:t>
            </a:r>
            <a:r>
              <a:rPr lang="zh-CN" altLang="en-US" sz="2400" b="1" dirty="0"/>
              <a:t>列，</a:t>
            </a:r>
            <a:r>
              <a:rPr lang="en-US" altLang="zh-CN" sz="2400" b="1" i="1" dirty="0"/>
              <a:t>k</a:t>
            </a:r>
            <a:r>
              <a:rPr lang="en-US" altLang="zh-CN" sz="2400" b="1" dirty="0"/>
              <a:t>+1</a:t>
            </a:r>
            <a:r>
              <a:rPr lang="zh-CN" altLang="en-US" sz="2400" b="1" dirty="0"/>
              <a:t>行，即得到一个</a:t>
            </a:r>
            <a:r>
              <a:rPr lang="en-US" altLang="zh-CN" sz="2400" b="1" dirty="0"/>
              <a:t>[</a:t>
            </a:r>
            <a:r>
              <a:rPr lang="en-US" altLang="zh-CN" sz="2400" b="1" i="1" dirty="0"/>
              <a:t>n</a:t>
            </a:r>
            <a:r>
              <a:rPr lang="en-US" altLang="zh-CN" sz="2400" b="1" dirty="0"/>
              <a:t>, </a:t>
            </a:r>
            <a:r>
              <a:rPr lang="en-US" altLang="zh-CN" sz="2400" b="1" i="1" dirty="0"/>
              <a:t>k</a:t>
            </a:r>
            <a:r>
              <a:rPr lang="en-US" altLang="zh-CN" sz="2400" b="1" dirty="0"/>
              <a:t>+1, </a:t>
            </a:r>
            <a:r>
              <a:rPr lang="en-US" altLang="zh-CN" sz="2400" b="1" i="1" dirty="0" err="1"/>
              <a:t>d</a:t>
            </a:r>
            <a:r>
              <a:rPr lang="en-US" altLang="zh-CN" sz="2400" b="1" i="1" baseline="-25000" dirty="0" err="1"/>
              <a:t>a</a:t>
            </a:r>
            <a:r>
              <a:rPr lang="en-US" altLang="zh-CN" sz="2400" b="1" dirty="0"/>
              <a:t>]</a:t>
            </a:r>
            <a:r>
              <a:rPr lang="zh-CN" altLang="en-US" sz="2400" b="1" dirty="0"/>
              <a:t>码</a:t>
            </a:r>
          </a:p>
          <a:p>
            <a:pPr lvl="1"/>
            <a:r>
              <a:rPr lang="zh-CN" altLang="en-US" sz="2400" b="1" dirty="0"/>
              <a:t>若原码中没有全</a:t>
            </a:r>
            <a:r>
              <a:rPr lang="en-US" altLang="zh-CN" sz="2400" b="1" dirty="0"/>
              <a:t>1</a:t>
            </a:r>
            <a:r>
              <a:rPr lang="zh-CN" altLang="en-US" sz="2400" b="1" dirty="0"/>
              <a:t>码，可在其</a:t>
            </a:r>
            <a:r>
              <a:rPr lang="en-US" altLang="zh-CN" sz="2400" b="1" i="1" dirty="0"/>
              <a:t>G</a:t>
            </a:r>
            <a:r>
              <a:rPr lang="zh-CN" altLang="en-US" sz="2400" b="1" dirty="0"/>
              <a:t>矩阵上增加一组全为</a:t>
            </a:r>
            <a:r>
              <a:rPr lang="en-US" altLang="zh-CN" sz="2400" b="1" dirty="0"/>
              <a:t>1</a:t>
            </a:r>
            <a:r>
              <a:rPr lang="zh-CN" altLang="en-US" sz="2400" b="1" dirty="0"/>
              <a:t>的行，得到增广码的生成矩阵为：</a:t>
            </a:r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1331913" y="5013325"/>
          <a:ext cx="2592387" cy="879475"/>
        </p:xfrm>
        <a:graphic>
          <a:graphicData uri="http://schemas.openxmlformats.org/presentationml/2006/ole">
            <p:oleObj spid="_x0000_s101378" name="公式" r:id="rId3" imgW="1155600" imgH="419040" progId="Equation.3">
              <p:embed/>
            </p:oleObj>
          </a:graphicData>
        </a:graphic>
      </p:graphicFrame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258888" y="5927725"/>
            <a:ext cx="3152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zh-CN" altLang="en-US">
                <a:latin typeface="Times New Roman" pitchFamily="18" charset="0"/>
              </a:rPr>
              <a:t>且</a:t>
            </a:r>
            <a:r>
              <a:rPr lang="en-US" altLang="zh-CN" i="1">
                <a:latin typeface="Times New Roman" pitchFamily="18" charset="0"/>
              </a:rPr>
              <a:t>d</a:t>
            </a:r>
            <a:r>
              <a:rPr lang="en-US" altLang="zh-CN" i="1" baseline="-25000">
                <a:latin typeface="Times New Roman" pitchFamily="18" charset="0"/>
              </a:rPr>
              <a:t>a</a:t>
            </a:r>
            <a:r>
              <a:rPr lang="en-US" altLang="zh-CN" i="1">
                <a:latin typeface="Times New Roman" pitchFamily="18" charset="0"/>
              </a:rPr>
              <a:t>=</a:t>
            </a:r>
            <a:r>
              <a:rPr lang="en-US" altLang="zh-CN">
                <a:latin typeface="Times New Roman" pitchFamily="18" charset="0"/>
              </a:rPr>
              <a:t>min{</a:t>
            </a:r>
            <a:r>
              <a:rPr lang="en-US" altLang="zh-CN" i="1">
                <a:latin typeface="Times New Roman" pitchFamily="18" charset="0"/>
              </a:rPr>
              <a:t>d, n</a:t>
            </a:r>
            <a:r>
              <a:rPr lang="en-US" altLang="zh-CN">
                <a:latin typeface="Times New Roman" pitchFamily="18" charset="0"/>
              </a:rPr>
              <a:t>-</a:t>
            </a:r>
            <a:r>
              <a:rPr lang="en-US" altLang="zh-CN" i="1">
                <a:latin typeface="Times New Roman" pitchFamily="18" charset="0"/>
              </a:rPr>
              <a:t>d</a:t>
            </a:r>
            <a:r>
              <a:rPr lang="en-US" altLang="zh-CN" b="0" baseline="-25000">
                <a:latin typeface="Times New Roman" pitchFamily="18" charset="0"/>
              </a:rPr>
              <a:t>max</a:t>
            </a:r>
            <a:r>
              <a:rPr lang="en-US" altLang="zh-CN">
                <a:latin typeface="Times New Roman" pitchFamily="18" charset="0"/>
              </a:rPr>
              <a:t>(</a:t>
            </a:r>
            <a:r>
              <a:rPr lang="en-US" altLang="zh-CN" i="1">
                <a:latin typeface="Times New Roman" pitchFamily="18" charset="0"/>
              </a:rPr>
              <a:t>C</a:t>
            </a:r>
            <a:r>
              <a:rPr lang="en-US" altLang="zh-CN">
                <a:latin typeface="Times New Roman" pitchFamily="18" charset="0"/>
              </a:rPr>
              <a:t>)}</a:t>
            </a:r>
            <a:endParaRPr lang="en-US" altLang="zh-CN" baseline="-25000">
              <a:latin typeface="Times New Roman" pitchFamily="18" charset="0"/>
            </a:endParaRPr>
          </a:p>
        </p:txBody>
      </p:sp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4067175" y="5122863"/>
          <a:ext cx="2359025" cy="538162"/>
        </p:xfrm>
        <a:graphic>
          <a:graphicData uri="http://schemas.openxmlformats.org/presentationml/2006/ole">
            <p:oleObj spid="_x0000_s101379" name="Equation" r:id="rId4" imgW="1002960" imgH="228600" progId="Equation.DSMT4">
              <p:embed/>
            </p:oleObj>
          </a:graphicData>
        </a:graphic>
      </p:graphicFrame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6588125" y="5013325"/>
          <a:ext cx="1871663" cy="600075"/>
        </p:xfrm>
        <a:graphic>
          <a:graphicData uri="http://schemas.openxmlformats.org/presentationml/2006/ole">
            <p:oleObj spid="_x0000_s101380" name="公式" r:id="rId5" imgW="67284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333375"/>
            <a:ext cx="6335713" cy="685800"/>
          </a:xfrm>
        </p:spPr>
        <p:txBody>
          <a:bodyPr/>
          <a:lstStyle/>
          <a:p>
            <a:r>
              <a:rPr lang="zh-CN" altLang="en-US" b="1" dirty="0"/>
              <a:t>增广</a:t>
            </a:r>
            <a:r>
              <a:rPr lang="en-US" altLang="zh-CN" b="1" dirty="0"/>
              <a:t>(Augmented)</a:t>
            </a:r>
            <a:r>
              <a:rPr lang="zh-CN" altLang="en-US" b="1" dirty="0"/>
              <a:t>码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17600"/>
            <a:ext cx="7772400" cy="4114800"/>
          </a:xfrm>
        </p:spPr>
        <p:txBody>
          <a:bodyPr/>
          <a:lstStyle/>
          <a:p>
            <a:r>
              <a:rPr lang="zh-CN" altLang="en-US" sz="2800" dirty="0"/>
              <a:t>生成矩阵</a:t>
            </a:r>
          </a:p>
          <a:p>
            <a:endParaRPr lang="zh-CN" altLang="en-US" sz="2800" dirty="0"/>
          </a:p>
          <a:p>
            <a:endParaRPr lang="zh-CN" altLang="en-US" sz="2800" dirty="0"/>
          </a:p>
          <a:p>
            <a:endParaRPr lang="zh-CN" altLang="en-US" sz="2800" dirty="0"/>
          </a:p>
          <a:p>
            <a:endParaRPr lang="zh-CN" altLang="en-US" sz="2800" dirty="0"/>
          </a:p>
          <a:p>
            <a:endParaRPr lang="zh-CN" altLang="en-US" sz="2800" dirty="0"/>
          </a:p>
          <a:p>
            <a:r>
              <a:rPr lang="zh-CN" altLang="en-US" sz="2800" dirty="0"/>
              <a:t>最小</a:t>
            </a:r>
            <a:r>
              <a:rPr lang="en-US" altLang="zh-CN" sz="2800" dirty="0"/>
              <a:t>Hamming</a:t>
            </a:r>
            <a:r>
              <a:rPr lang="zh-CN" altLang="en-US" sz="2800" dirty="0"/>
              <a:t>重量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2857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1547813" y="1700213"/>
          <a:ext cx="6048375" cy="2520950"/>
        </p:xfrm>
        <a:graphic>
          <a:graphicData uri="http://schemas.openxmlformats.org/presentationml/2006/ole">
            <p:oleObj spid="_x0000_s102402" name="Equation" r:id="rId3" imgW="2743200" imgH="1143000" progId="Equation.DSMT4">
              <p:embed/>
            </p:oleObj>
          </a:graphicData>
        </a:graphic>
      </p:graphicFrame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1619250" y="4724400"/>
          <a:ext cx="5040313" cy="1665288"/>
        </p:xfrm>
        <a:graphic>
          <a:graphicData uri="http://schemas.openxmlformats.org/presentationml/2006/ole">
            <p:oleObj spid="_x0000_s102403" name="Equation" r:id="rId4" imgW="2222280" imgH="7365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333375"/>
            <a:ext cx="6335713" cy="685800"/>
          </a:xfrm>
        </p:spPr>
        <p:txBody>
          <a:bodyPr/>
          <a:lstStyle/>
          <a:p>
            <a:r>
              <a:rPr lang="zh-CN" altLang="en-US" sz="4000" b="1" dirty="0"/>
              <a:t>增余删信</a:t>
            </a:r>
            <a:r>
              <a:rPr lang="en-US" altLang="zh-CN" sz="4000" b="1" dirty="0"/>
              <a:t>(Expurgated)</a:t>
            </a:r>
            <a:r>
              <a:rPr lang="zh-CN" altLang="en-US" sz="4000" b="1" dirty="0"/>
              <a:t>码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50950"/>
            <a:ext cx="7772400" cy="4114800"/>
          </a:xfrm>
        </p:spPr>
        <p:txBody>
          <a:bodyPr/>
          <a:lstStyle/>
          <a:p>
            <a:r>
              <a:rPr lang="zh-CN" altLang="en-US" sz="2800" dirty="0"/>
              <a:t>基本原理</a:t>
            </a:r>
          </a:p>
          <a:p>
            <a:pPr lvl="1"/>
            <a:r>
              <a:rPr lang="zh-CN" altLang="en-US" sz="2400" b="1" dirty="0"/>
              <a:t>在原码基础上删去一个信息元，增加一个校验元。</a:t>
            </a:r>
            <a:r>
              <a:rPr lang="zh-CN" altLang="en-US" sz="2400" b="1" dirty="0">
                <a:solidFill>
                  <a:srgbClr val="FF0000"/>
                </a:solidFill>
              </a:rPr>
              <a:t>和增广码构造过程相反</a:t>
            </a:r>
          </a:p>
          <a:p>
            <a:endParaRPr lang="zh-CN" altLang="en-US" sz="2800" dirty="0">
              <a:solidFill>
                <a:srgbClr val="FF0000"/>
              </a:solidFill>
            </a:endParaRPr>
          </a:p>
          <a:p>
            <a:r>
              <a:rPr lang="zh-CN" altLang="en-US" sz="2800" dirty="0"/>
              <a:t>基本实现方法</a:t>
            </a:r>
          </a:p>
          <a:p>
            <a:pPr lvl="1"/>
            <a:r>
              <a:rPr lang="zh-CN" altLang="en-US" sz="2400" b="1" dirty="0"/>
              <a:t>删掉原码生成矩阵</a:t>
            </a:r>
            <a:r>
              <a:rPr lang="en-US" altLang="zh-CN" sz="2400" b="1" i="1" dirty="0"/>
              <a:t>G</a:t>
            </a:r>
            <a:r>
              <a:rPr lang="zh-CN" altLang="en-US" sz="2400" b="1" dirty="0"/>
              <a:t>中的一行，得到新矩阵</a:t>
            </a:r>
            <a:r>
              <a:rPr lang="en-US" altLang="zh-CN" sz="2400" b="1" i="1" dirty="0" err="1"/>
              <a:t>G</a:t>
            </a:r>
            <a:r>
              <a:rPr lang="en-US" altLang="zh-CN" sz="2400" b="1" i="1" baseline="-25000" dirty="0" err="1"/>
              <a:t>e</a:t>
            </a:r>
            <a:r>
              <a:rPr lang="zh-CN" altLang="en-US" sz="2400" b="1" dirty="0"/>
              <a:t>，该矩阵有</a:t>
            </a:r>
            <a:r>
              <a:rPr lang="en-US" altLang="zh-CN" sz="2400" b="1" i="1" dirty="0"/>
              <a:t>n</a:t>
            </a:r>
            <a:r>
              <a:rPr lang="zh-CN" altLang="en-US" sz="2400" b="1" dirty="0"/>
              <a:t>列，</a:t>
            </a:r>
            <a:r>
              <a:rPr lang="en-US" altLang="zh-CN" sz="2400" b="1" i="1" dirty="0"/>
              <a:t>k</a:t>
            </a:r>
            <a:r>
              <a:rPr lang="en-US" altLang="zh-CN" sz="2400" b="1" dirty="0"/>
              <a:t>-1</a:t>
            </a:r>
            <a:r>
              <a:rPr lang="zh-CN" altLang="en-US" sz="2400" b="1" dirty="0"/>
              <a:t>行，即得到一个</a:t>
            </a:r>
            <a:r>
              <a:rPr lang="en-US" altLang="zh-CN" sz="2400" b="1" dirty="0"/>
              <a:t>[</a:t>
            </a:r>
            <a:r>
              <a:rPr lang="en-US" altLang="zh-CN" sz="2400" b="1" i="1" dirty="0"/>
              <a:t>n</a:t>
            </a:r>
            <a:r>
              <a:rPr lang="en-US" altLang="zh-CN" sz="2400" b="1" dirty="0"/>
              <a:t>, </a:t>
            </a:r>
            <a:r>
              <a:rPr lang="en-US" altLang="zh-CN" sz="2400" b="1" i="1" dirty="0"/>
              <a:t>k</a:t>
            </a:r>
            <a:r>
              <a:rPr lang="en-US" altLang="zh-CN" sz="2400" b="1" dirty="0"/>
              <a:t>-1, </a:t>
            </a:r>
            <a:r>
              <a:rPr lang="en-US" altLang="zh-CN" sz="2400" b="1" i="1" dirty="0"/>
              <a:t>d</a:t>
            </a:r>
            <a:r>
              <a:rPr lang="en-US" altLang="zh-CN" sz="2400" b="1" i="1" baseline="-25000" dirty="0"/>
              <a:t>e</a:t>
            </a:r>
            <a:r>
              <a:rPr lang="en-US" altLang="zh-CN" sz="2400" b="1" dirty="0"/>
              <a:t>]</a:t>
            </a:r>
            <a:r>
              <a:rPr lang="zh-CN" altLang="en-US" sz="2400" b="1" dirty="0"/>
              <a:t>码</a:t>
            </a:r>
          </a:p>
          <a:p>
            <a:pPr lvl="1"/>
            <a:r>
              <a:rPr lang="zh-CN" altLang="en-US" sz="2400" b="1" dirty="0"/>
              <a:t>若</a:t>
            </a:r>
            <a:r>
              <a:rPr lang="en-US" altLang="zh-CN" sz="2400" b="1" dirty="0"/>
              <a:t>[</a:t>
            </a:r>
            <a:r>
              <a:rPr lang="en-US" altLang="zh-CN" sz="2400" b="1" i="1" dirty="0"/>
              <a:t>n</a:t>
            </a:r>
            <a:r>
              <a:rPr lang="en-US" altLang="zh-CN" sz="2400" b="1" dirty="0"/>
              <a:t>, </a:t>
            </a:r>
            <a:r>
              <a:rPr lang="en-US" altLang="zh-CN" sz="2400" b="1" i="1" dirty="0"/>
              <a:t>k</a:t>
            </a:r>
            <a:r>
              <a:rPr lang="en-US" altLang="zh-CN" sz="2400" b="1" dirty="0"/>
              <a:t>, </a:t>
            </a:r>
            <a:r>
              <a:rPr lang="en-US" altLang="zh-CN" sz="2400" b="1" i="1" dirty="0"/>
              <a:t>d</a:t>
            </a:r>
            <a:r>
              <a:rPr lang="en-US" altLang="zh-CN" sz="2400" b="1" dirty="0"/>
              <a:t>]</a:t>
            </a:r>
            <a:r>
              <a:rPr lang="zh-CN" altLang="en-US" sz="2400" b="1" dirty="0"/>
              <a:t>码的最小汉明距离</a:t>
            </a:r>
            <a:r>
              <a:rPr lang="en-US" altLang="zh-CN" sz="2400" b="1" i="1" dirty="0"/>
              <a:t>d</a:t>
            </a:r>
            <a:r>
              <a:rPr lang="zh-CN" altLang="en-US" sz="2400" b="1" dirty="0"/>
              <a:t>为奇数，则挑选所有偶数重量的码字，即可构成</a:t>
            </a:r>
            <a:r>
              <a:rPr lang="en-US" altLang="zh-CN" sz="2400" b="1" dirty="0"/>
              <a:t>[</a:t>
            </a:r>
            <a:r>
              <a:rPr lang="en-US" altLang="zh-CN" sz="2400" b="1" i="1" dirty="0"/>
              <a:t>n</a:t>
            </a:r>
            <a:r>
              <a:rPr lang="en-US" altLang="zh-CN" sz="2400" b="1" dirty="0"/>
              <a:t>, </a:t>
            </a:r>
            <a:r>
              <a:rPr lang="en-US" altLang="zh-CN" sz="2400" b="1" i="1" dirty="0"/>
              <a:t>k</a:t>
            </a:r>
            <a:r>
              <a:rPr lang="en-US" altLang="zh-CN" sz="2400" b="1" dirty="0"/>
              <a:t>-1, </a:t>
            </a:r>
            <a:r>
              <a:rPr lang="en-US" altLang="zh-CN" sz="2400" b="1" i="1" dirty="0"/>
              <a:t>d</a:t>
            </a:r>
            <a:r>
              <a:rPr lang="en-US" altLang="zh-CN" sz="2400" b="1" dirty="0"/>
              <a:t>+1]</a:t>
            </a:r>
            <a:r>
              <a:rPr lang="zh-CN" altLang="en-US" sz="2400" b="1" dirty="0"/>
              <a:t>增余删信码</a:t>
            </a:r>
          </a:p>
          <a:p>
            <a:pPr lvl="1"/>
            <a:r>
              <a:rPr lang="en-US" altLang="zh-CN" sz="2400" dirty="0"/>
              <a:t>[</a:t>
            </a:r>
            <a:r>
              <a:rPr lang="en-US" altLang="zh-CN" sz="2400" b="1" dirty="0">
                <a:solidFill>
                  <a:srgbClr val="0000FF"/>
                </a:solidFill>
              </a:rPr>
              <a:t>Recall</a:t>
            </a:r>
            <a:r>
              <a:rPr lang="en-US" altLang="zh-CN" sz="2400" b="1" dirty="0">
                <a:solidFill>
                  <a:srgbClr val="FF0000"/>
                </a:solidFill>
              </a:rPr>
              <a:t>: </a:t>
            </a:r>
            <a:r>
              <a:rPr lang="zh-CN" altLang="en-US" sz="2400" b="1" dirty="0">
                <a:solidFill>
                  <a:srgbClr val="FF0000"/>
                </a:solidFill>
              </a:rPr>
              <a:t>任何</a:t>
            </a:r>
            <a:r>
              <a:rPr lang="en-US" altLang="zh-CN" sz="2400" b="1" dirty="0">
                <a:solidFill>
                  <a:srgbClr val="FF0000"/>
                </a:solidFill>
              </a:rPr>
              <a:t>[</a:t>
            </a:r>
            <a:r>
              <a:rPr lang="en-US" altLang="zh-CN" sz="2400" b="1" i="1" dirty="0">
                <a:solidFill>
                  <a:srgbClr val="FF0000"/>
                </a:solidFill>
              </a:rPr>
              <a:t>n</a:t>
            </a:r>
            <a:r>
              <a:rPr lang="en-US" altLang="zh-CN" sz="2400" b="1" dirty="0">
                <a:solidFill>
                  <a:srgbClr val="FF0000"/>
                </a:solidFill>
              </a:rPr>
              <a:t>, </a:t>
            </a:r>
            <a:r>
              <a:rPr lang="en-US" altLang="zh-CN" sz="2400" b="1" i="1" dirty="0">
                <a:solidFill>
                  <a:srgbClr val="FF0000"/>
                </a:solidFill>
              </a:rPr>
              <a:t>k</a:t>
            </a:r>
            <a:r>
              <a:rPr lang="en-US" altLang="zh-CN" sz="2400" b="1" dirty="0">
                <a:solidFill>
                  <a:srgbClr val="FF0000"/>
                </a:solidFill>
              </a:rPr>
              <a:t>, </a:t>
            </a:r>
            <a:r>
              <a:rPr lang="en-US" altLang="zh-CN" sz="2400" b="1" i="1" dirty="0">
                <a:solidFill>
                  <a:srgbClr val="FF0000"/>
                </a:solidFill>
              </a:rPr>
              <a:t>d</a:t>
            </a:r>
            <a:r>
              <a:rPr lang="en-US" altLang="zh-CN" sz="2400" b="1" dirty="0">
                <a:solidFill>
                  <a:srgbClr val="FF0000"/>
                </a:solidFill>
              </a:rPr>
              <a:t>]</a:t>
            </a:r>
            <a:r>
              <a:rPr lang="zh-CN" altLang="en-US" sz="2400" b="1" dirty="0">
                <a:solidFill>
                  <a:srgbClr val="FF0000"/>
                </a:solidFill>
              </a:rPr>
              <a:t>线性分组码，码字的重量或全部为偶数，或者奇数重量的码字数等于偶数重量的码字数</a:t>
            </a:r>
            <a:r>
              <a:rPr lang="en-US" altLang="zh-CN" sz="2400" dirty="0"/>
              <a:t>]</a:t>
            </a:r>
          </a:p>
          <a:p>
            <a:endParaRPr lang="en-US" altLang="zh-C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/>
              <a:t>一、</a:t>
            </a:r>
            <a:r>
              <a:rPr lang="zh-CN" altLang="en-US" b="1" dirty="0" smtClean="0"/>
              <a:t>线性空间</a:t>
            </a:r>
            <a:endParaRPr lang="en-US" altLang="zh-CN" b="1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49300" y="333375"/>
            <a:ext cx="7062789" cy="685800"/>
          </a:xfrm>
        </p:spPr>
        <p:txBody>
          <a:bodyPr/>
          <a:lstStyle/>
          <a:p>
            <a:r>
              <a:rPr lang="zh-CN" altLang="en-US" sz="4000" b="1" dirty="0"/>
              <a:t>延长</a:t>
            </a:r>
            <a:r>
              <a:rPr lang="en-US" altLang="zh-CN" sz="4000" b="1" dirty="0"/>
              <a:t>(Lengthened)</a:t>
            </a:r>
            <a:r>
              <a:rPr lang="zh-CN" altLang="en-US" sz="4000" b="1" dirty="0"/>
              <a:t>码与</a:t>
            </a:r>
            <a:r>
              <a:rPr lang="en-US" altLang="zh-CN" sz="4000" b="1" dirty="0"/>
              <a:t>RM</a:t>
            </a:r>
            <a:r>
              <a:rPr lang="zh-CN" altLang="en-US" sz="4000" b="1" dirty="0"/>
              <a:t>码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73150"/>
            <a:ext cx="7772400" cy="4114800"/>
          </a:xfrm>
        </p:spPr>
        <p:txBody>
          <a:bodyPr/>
          <a:lstStyle/>
          <a:p>
            <a:r>
              <a:rPr lang="zh-CN" altLang="en-US" sz="2800" dirty="0"/>
              <a:t>延长码</a:t>
            </a:r>
          </a:p>
          <a:p>
            <a:pPr lvl="1"/>
            <a:r>
              <a:rPr lang="zh-CN" altLang="en-US" sz="2400" b="1" dirty="0"/>
              <a:t>对增广码再填加一个全校验位得到</a:t>
            </a:r>
            <a:r>
              <a:rPr lang="en-US" altLang="zh-CN" sz="2400" b="1" dirty="0"/>
              <a:t>[</a:t>
            </a:r>
            <a:r>
              <a:rPr lang="en-US" altLang="zh-CN" sz="2400" b="1" i="1" dirty="0"/>
              <a:t>n</a:t>
            </a:r>
            <a:r>
              <a:rPr lang="en-US" altLang="zh-CN" sz="2400" b="1" dirty="0"/>
              <a:t>+1, </a:t>
            </a:r>
            <a:r>
              <a:rPr lang="en-US" altLang="zh-CN" sz="2400" b="1" i="1" dirty="0"/>
              <a:t>k</a:t>
            </a:r>
            <a:r>
              <a:rPr lang="en-US" altLang="zh-CN" sz="2400" b="1" dirty="0"/>
              <a:t>+1]</a:t>
            </a:r>
            <a:r>
              <a:rPr lang="zh-CN" altLang="en-US" sz="2400" b="1" dirty="0"/>
              <a:t>码，此时码率</a:t>
            </a:r>
            <a:r>
              <a:rPr lang="en-US" altLang="zh-CN" sz="2400" b="1" i="1" dirty="0"/>
              <a:t>R=</a:t>
            </a:r>
            <a:r>
              <a:rPr lang="en-US" altLang="zh-CN" sz="2400" b="1" dirty="0"/>
              <a:t>(</a:t>
            </a:r>
            <a:r>
              <a:rPr lang="en-US" altLang="zh-CN" sz="2400" b="1" i="1" dirty="0"/>
              <a:t>k+</a:t>
            </a:r>
            <a:r>
              <a:rPr lang="en-US" altLang="zh-CN" sz="2400" b="1" dirty="0"/>
              <a:t>1)/</a:t>
            </a:r>
            <a:r>
              <a:rPr lang="en-US" altLang="zh-CN" sz="2400" b="1" i="1" dirty="0"/>
              <a:t>(n+</a:t>
            </a:r>
            <a:r>
              <a:rPr lang="en-US" altLang="zh-CN" sz="2400" b="1" dirty="0"/>
              <a:t>1</a:t>
            </a:r>
            <a:r>
              <a:rPr lang="en-US" altLang="zh-CN" sz="2400" b="1" i="1" dirty="0"/>
              <a:t>)&gt;k</a:t>
            </a:r>
            <a:r>
              <a:rPr lang="en-US" altLang="zh-CN" sz="2400" b="1" dirty="0"/>
              <a:t>/</a:t>
            </a:r>
            <a:r>
              <a:rPr lang="en-US" altLang="zh-CN" sz="2400" b="1" i="1" dirty="0"/>
              <a:t>n</a:t>
            </a:r>
            <a:r>
              <a:rPr lang="zh-CN" altLang="en-US" sz="2400" b="1" dirty="0"/>
              <a:t>。</a:t>
            </a:r>
            <a:r>
              <a:rPr lang="zh-CN" altLang="en-US" sz="2400" b="1" dirty="0">
                <a:solidFill>
                  <a:srgbClr val="FF0000"/>
                </a:solidFill>
              </a:rPr>
              <a:t>和缩短</a:t>
            </a:r>
            <a:r>
              <a:rPr lang="en-US" altLang="zh-CN" sz="2400" b="1" dirty="0">
                <a:solidFill>
                  <a:srgbClr val="FF0000"/>
                </a:solidFill>
              </a:rPr>
              <a:t>(Shortened) </a:t>
            </a:r>
            <a:r>
              <a:rPr lang="zh-CN" altLang="en-US" sz="2400" b="1" dirty="0">
                <a:solidFill>
                  <a:srgbClr val="FF0000"/>
                </a:solidFill>
              </a:rPr>
              <a:t>码的构造过程相反</a:t>
            </a:r>
          </a:p>
          <a:p>
            <a:r>
              <a:rPr lang="en-US" altLang="zh-CN" sz="2800" dirty="0"/>
              <a:t>RM</a:t>
            </a:r>
            <a:r>
              <a:rPr lang="zh-CN" altLang="en-US" sz="2800" dirty="0"/>
              <a:t>码</a:t>
            </a:r>
          </a:p>
          <a:p>
            <a:pPr lvl="1"/>
            <a:r>
              <a:rPr lang="zh-CN" altLang="en-US" sz="2400" b="1" dirty="0"/>
              <a:t>如果把</a:t>
            </a:r>
            <a:r>
              <a:rPr lang="en-US" altLang="zh-CN" sz="2400" b="1" dirty="0"/>
              <a:t>(2</a:t>
            </a:r>
            <a:r>
              <a:rPr lang="en-US" altLang="zh-CN" sz="2400" b="1" i="1" baseline="30000" dirty="0"/>
              <a:t>m</a:t>
            </a:r>
            <a:r>
              <a:rPr lang="en-US" altLang="zh-CN" sz="2400" b="1" dirty="0"/>
              <a:t>-1, 2</a:t>
            </a:r>
            <a:r>
              <a:rPr lang="en-US" altLang="zh-CN" sz="2400" b="1" i="1" baseline="30000" dirty="0"/>
              <a:t>m</a:t>
            </a:r>
            <a:r>
              <a:rPr lang="en-US" altLang="zh-CN" sz="2400" b="1" dirty="0"/>
              <a:t>-1 -</a:t>
            </a:r>
            <a:r>
              <a:rPr lang="en-US" altLang="zh-CN" sz="2400" b="1" i="1" dirty="0"/>
              <a:t>m</a:t>
            </a:r>
            <a:r>
              <a:rPr lang="en-US" altLang="zh-CN" sz="2400" b="1" dirty="0"/>
              <a:t>, 3)Hamming</a:t>
            </a:r>
            <a:r>
              <a:rPr lang="zh-CN" altLang="en-US" sz="2400" b="1" dirty="0"/>
              <a:t>码的对偶码，即单纯码</a:t>
            </a:r>
            <a:r>
              <a:rPr lang="en-US" altLang="zh-CN" sz="2400" b="1" dirty="0"/>
              <a:t>(2</a:t>
            </a:r>
            <a:r>
              <a:rPr lang="en-US" altLang="zh-CN" sz="2400" b="1" i="1" baseline="30000" dirty="0"/>
              <a:t>m</a:t>
            </a:r>
            <a:r>
              <a:rPr lang="en-US" altLang="zh-CN" sz="2400" b="1" dirty="0"/>
              <a:t>-1, </a:t>
            </a:r>
            <a:r>
              <a:rPr lang="en-US" altLang="zh-CN" sz="2400" b="1" i="1" dirty="0"/>
              <a:t>m</a:t>
            </a:r>
            <a:r>
              <a:rPr lang="en-US" altLang="zh-CN" sz="2400" b="1" dirty="0"/>
              <a:t>, 2</a:t>
            </a:r>
            <a:r>
              <a:rPr lang="en-US" altLang="zh-CN" sz="2400" b="1" i="1" baseline="30000" dirty="0"/>
              <a:t>m-</a:t>
            </a:r>
            <a:r>
              <a:rPr lang="en-US" altLang="zh-CN" sz="2400" b="1" baseline="30000" dirty="0"/>
              <a:t>1</a:t>
            </a:r>
            <a:r>
              <a:rPr lang="en-US" altLang="zh-CN" sz="2400" b="1" dirty="0"/>
              <a:t>)</a:t>
            </a:r>
            <a:r>
              <a:rPr lang="zh-CN" altLang="en-US" sz="2400" b="1" dirty="0"/>
              <a:t>进行延长，就得到一个</a:t>
            </a:r>
            <a:r>
              <a:rPr lang="en-US" altLang="zh-CN" sz="2400" b="1" dirty="0"/>
              <a:t>(2</a:t>
            </a:r>
            <a:r>
              <a:rPr lang="en-US" altLang="zh-CN" sz="2400" b="1" i="1" baseline="30000" dirty="0"/>
              <a:t>m</a:t>
            </a:r>
            <a:r>
              <a:rPr lang="en-US" altLang="zh-CN" sz="2400" b="1" dirty="0"/>
              <a:t>, </a:t>
            </a:r>
            <a:r>
              <a:rPr lang="en-US" altLang="zh-CN" sz="2400" b="1" i="1" dirty="0"/>
              <a:t>m+</a:t>
            </a:r>
            <a:r>
              <a:rPr lang="en-US" altLang="zh-CN" sz="2400" b="1" dirty="0"/>
              <a:t>1, 2</a:t>
            </a:r>
            <a:r>
              <a:rPr lang="en-US" altLang="zh-CN" sz="2400" b="1" i="1" baseline="30000" dirty="0"/>
              <a:t>m-</a:t>
            </a:r>
            <a:r>
              <a:rPr lang="en-US" altLang="zh-CN" sz="2400" b="1" baseline="30000" dirty="0"/>
              <a:t>1</a:t>
            </a:r>
            <a:r>
              <a:rPr lang="en-US" altLang="zh-CN" sz="2400" b="1" dirty="0"/>
              <a:t>)</a:t>
            </a:r>
            <a:r>
              <a:rPr lang="zh-CN" altLang="en-US" sz="2400" b="1" dirty="0"/>
              <a:t>码，称之为</a:t>
            </a:r>
            <a:r>
              <a:rPr lang="zh-CN" altLang="en-US" sz="2400" b="1" dirty="0">
                <a:solidFill>
                  <a:srgbClr val="FF0000"/>
                </a:solidFill>
              </a:rPr>
              <a:t>一阶</a:t>
            </a:r>
            <a:r>
              <a:rPr lang="en-US" altLang="zh-CN" sz="2400" b="1" dirty="0">
                <a:solidFill>
                  <a:srgbClr val="FF0000"/>
                </a:solidFill>
              </a:rPr>
              <a:t>Reed-Muller</a:t>
            </a:r>
            <a:r>
              <a:rPr lang="zh-CN" altLang="en-US" sz="2400" b="1" dirty="0">
                <a:solidFill>
                  <a:srgbClr val="FF0000"/>
                </a:solidFill>
              </a:rPr>
              <a:t>码</a:t>
            </a:r>
            <a:r>
              <a:rPr lang="zh-CN" altLang="en-US" sz="2400" b="1" dirty="0"/>
              <a:t>，用</a:t>
            </a:r>
            <a:r>
              <a:rPr lang="en-US" altLang="zh-CN" sz="2400" b="1" dirty="0"/>
              <a:t>RM(1, </a:t>
            </a:r>
            <a:r>
              <a:rPr lang="en-US" altLang="zh-CN" sz="2400" b="1" i="1" dirty="0"/>
              <a:t>m</a:t>
            </a:r>
            <a:r>
              <a:rPr lang="en-US" altLang="zh-CN" sz="2400" b="1" dirty="0"/>
              <a:t>)</a:t>
            </a:r>
            <a:r>
              <a:rPr lang="zh-CN" altLang="en-US" sz="2400" b="1" dirty="0"/>
              <a:t>表示。</a:t>
            </a:r>
          </a:p>
          <a:p>
            <a:pPr lvl="1"/>
            <a:r>
              <a:rPr lang="zh-CN" altLang="en-US" sz="2400" b="1" dirty="0"/>
              <a:t>一般，</a:t>
            </a:r>
            <a:r>
              <a:rPr lang="en-US" altLang="zh-CN" sz="2400" b="1" i="1" dirty="0"/>
              <a:t>r</a:t>
            </a:r>
            <a:r>
              <a:rPr lang="zh-CN" altLang="en-US" sz="2400" b="1" dirty="0"/>
              <a:t>阶</a:t>
            </a:r>
            <a:r>
              <a:rPr lang="en-US" altLang="zh-CN" sz="2400" b="1" dirty="0"/>
              <a:t>RM</a:t>
            </a:r>
            <a:r>
              <a:rPr lang="zh-CN" altLang="en-US" sz="2400" b="1" dirty="0"/>
              <a:t>码</a:t>
            </a:r>
            <a:r>
              <a:rPr lang="en-US" altLang="zh-CN" sz="2400" b="1" dirty="0"/>
              <a:t>RM(</a:t>
            </a:r>
            <a:r>
              <a:rPr lang="en-US" altLang="zh-CN" sz="2400" b="1" i="1" dirty="0"/>
              <a:t>r</a:t>
            </a:r>
            <a:r>
              <a:rPr lang="en-US" altLang="zh-CN" sz="2400" b="1" dirty="0"/>
              <a:t>, </a:t>
            </a:r>
            <a:r>
              <a:rPr lang="en-US" altLang="zh-CN" sz="2400" b="1" i="1" dirty="0"/>
              <a:t>m</a:t>
            </a:r>
            <a:r>
              <a:rPr lang="en-US" altLang="zh-CN" sz="2400" b="1" dirty="0"/>
              <a:t>)</a:t>
            </a:r>
            <a:r>
              <a:rPr lang="zh-CN" altLang="en-US" sz="2400" b="1" dirty="0"/>
              <a:t>是</a:t>
            </a:r>
            <a:r>
              <a:rPr lang="en-US" altLang="zh-CN" sz="2400" b="1" dirty="0"/>
              <a:t>[2</a:t>
            </a:r>
            <a:r>
              <a:rPr lang="en-US" altLang="zh-CN" sz="2400" b="1" i="1" baseline="30000" dirty="0"/>
              <a:t>m</a:t>
            </a:r>
            <a:r>
              <a:rPr lang="en-US" altLang="zh-CN" sz="2400" b="1" dirty="0"/>
              <a:t>, </a:t>
            </a:r>
            <a:r>
              <a:rPr lang="en-US" altLang="zh-CN" sz="2400" b="1" i="1" dirty="0"/>
              <a:t>k</a:t>
            </a:r>
            <a:r>
              <a:rPr lang="en-US" altLang="zh-CN" sz="2400" b="1" dirty="0"/>
              <a:t>, 2</a:t>
            </a:r>
            <a:r>
              <a:rPr lang="en-US" altLang="zh-CN" sz="2400" b="1" i="1" baseline="30000" dirty="0"/>
              <a:t>m-r</a:t>
            </a:r>
            <a:r>
              <a:rPr lang="en-US" altLang="zh-CN" sz="2400" b="1" dirty="0"/>
              <a:t>]</a:t>
            </a:r>
            <a:r>
              <a:rPr lang="zh-CN" altLang="en-US" sz="2400" b="1" dirty="0"/>
              <a:t>，其中</a:t>
            </a:r>
          </a:p>
          <a:p>
            <a:pPr lvl="1"/>
            <a:endParaRPr lang="zh-CN" altLang="en-US" sz="2400" b="1" dirty="0"/>
          </a:p>
          <a:p>
            <a:pPr lvl="1"/>
            <a:endParaRPr lang="zh-CN" altLang="en-US" sz="2400" b="1" dirty="0"/>
          </a:p>
          <a:p>
            <a:pPr lvl="1"/>
            <a:r>
              <a:rPr lang="zh-CN" altLang="en-US" sz="2400" b="1" dirty="0"/>
              <a:t>其对偶码为</a:t>
            </a:r>
            <a:r>
              <a:rPr lang="en-US" altLang="zh-CN" sz="2400" b="1" dirty="0"/>
              <a:t>RM(</a:t>
            </a:r>
            <a:r>
              <a:rPr lang="en-US" altLang="zh-CN" sz="2400" b="1" i="1" dirty="0"/>
              <a:t>m-r</a:t>
            </a:r>
            <a:r>
              <a:rPr lang="en-US" altLang="zh-CN" sz="2400" b="1" dirty="0"/>
              <a:t>-1, </a:t>
            </a:r>
            <a:r>
              <a:rPr lang="en-US" altLang="zh-CN" sz="2400" b="1" i="1" dirty="0"/>
              <a:t>m</a:t>
            </a:r>
            <a:r>
              <a:rPr lang="en-US" altLang="zh-CN" sz="2400" b="1" dirty="0"/>
              <a:t>)</a:t>
            </a:r>
            <a:r>
              <a:rPr lang="zh-CN" altLang="en-US" sz="2400" b="1" dirty="0"/>
              <a:t>码</a:t>
            </a:r>
            <a:endParaRPr lang="zh-CN" altLang="en-US" sz="2400" dirty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1187450" y="5300663"/>
          <a:ext cx="7683500" cy="844550"/>
        </p:xfrm>
        <a:graphic>
          <a:graphicData uri="http://schemas.openxmlformats.org/presentationml/2006/ole">
            <p:oleObj spid="_x0000_s103426" name="Equation" r:id="rId3" imgW="380988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9700"/>
            <a:ext cx="7772400" cy="1143000"/>
          </a:xfrm>
        </p:spPr>
        <p:txBody>
          <a:bodyPr/>
          <a:lstStyle/>
          <a:p>
            <a:r>
              <a:rPr lang="en-US" altLang="zh-CN" sz="4000" b="1" dirty="0"/>
              <a:t>RM</a:t>
            </a:r>
            <a:r>
              <a:rPr lang="zh-CN" altLang="en-US" sz="4000" b="1" dirty="0"/>
              <a:t>码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81100"/>
            <a:ext cx="7772400" cy="4114800"/>
          </a:xfrm>
        </p:spPr>
        <p:txBody>
          <a:bodyPr/>
          <a:lstStyle/>
          <a:p>
            <a:r>
              <a:rPr lang="en-US" altLang="zh-CN" sz="2800" dirty="0" err="1"/>
              <a:t>Hadamard</a:t>
            </a:r>
            <a:r>
              <a:rPr lang="zh-CN" altLang="en-US" sz="2800" dirty="0"/>
              <a:t>变换</a:t>
            </a:r>
          </a:p>
          <a:p>
            <a:endParaRPr lang="zh-CN" altLang="en-US" sz="2800" dirty="0"/>
          </a:p>
          <a:p>
            <a:pPr>
              <a:buFont typeface="Wingdings" pitchFamily="2" charset="2"/>
              <a:buNone/>
            </a:pPr>
            <a:endParaRPr lang="zh-CN" altLang="en-US" sz="2800" dirty="0"/>
          </a:p>
          <a:p>
            <a:endParaRPr lang="zh-CN" altLang="en-US" sz="2800" dirty="0"/>
          </a:p>
          <a:p>
            <a:endParaRPr lang="zh-CN" altLang="en-US" sz="2800" dirty="0"/>
          </a:p>
          <a:p>
            <a:endParaRPr lang="zh-CN" altLang="en-US" sz="2800" dirty="0"/>
          </a:p>
          <a:p>
            <a:endParaRPr lang="zh-CN" altLang="en-US" sz="2800" dirty="0"/>
          </a:p>
          <a:p>
            <a:endParaRPr lang="zh-CN" altLang="en-US" sz="2800" dirty="0"/>
          </a:p>
          <a:p>
            <a:r>
              <a:rPr lang="zh-CN" altLang="en-US" sz="2800" dirty="0"/>
              <a:t>码长为</a:t>
            </a:r>
            <a:r>
              <a:rPr lang="en-US" altLang="zh-CN" sz="2800" dirty="0"/>
              <a:t>2</a:t>
            </a:r>
            <a:r>
              <a:rPr lang="en-US" altLang="zh-CN" sz="2800" i="1" baseline="30000" dirty="0"/>
              <a:t>m</a:t>
            </a:r>
            <a:r>
              <a:rPr lang="en-US" altLang="zh-CN" sz="2800" dirty="0"/>
              <a:t> </a:t>
            </a:r>
            <a:r>
              <a:rPr lang="zh-CN" altLang="en-US" sz="2800" dirty="0"/>
              <a:t>，最小距离为</a:t>
            </a:r>
            <a:r>
              <a:rPr lang="en-US" altLang="zh-CN" sz="2800" i="1" dirty="0"/>
              <a:t>d</a:t>
            </a:r>
            <a:r>
              <a:rPr lang="en-US" altLang="zh-CN" sz="2800" dirty="0"/>
              <a:t>=2</a:t>
            </a:r>
            <a:r>
              <a:rPr lang="en-US" altLang="zh-CN" sz="2800" i="1" baseline="30000" dirty="0"/>
              <a:t>m-r</a:t>
            </a:r>
            <a:r>
              <a:rPr lang="zh-CN" altLang="en-US" sz="2800" dirty="0"/>
              <a:t>的</a:t>
            </a:r>
            <a:r>
              <a:rPr lang="en-US" altLang="zh-CN" sz="2800" dirty="0"/>
              <a:t>RM(</a:t>
            </a:r>
            <a:r>
              <a:rPr lang="en-US" altLang="zh-CN" sz="2800" i="1" dirty="0"/>
              <a:t>r</a:t>
            </a:r>
            <a:r>
              <a:rPr lang="en-US" altLang="zh-CN" sz="2800" dirty="0"/>
              <a:t>, </a:t>
            </a:r>
            <a:r>
              <a:rPr lang="en-US" altLang="zh-CN" sz="2800" i="1" dirty="0"/>
              <a:t>m</a:t>
            </a:r>
            <a:r>
              <a:rPr lang="en-US" altLang="zh-CN" sz="2800" dirty="0"/>
              <a:t>)</a:t>
            </a:r>
            <a:r>
              <a:rPr lang="zh-CN" altLang="en-US" sz="2800" dirty="0"/>
              <a:t>码的生成矩阵由        中的那些重量大于等于</a:t>
            </a:r>
            <a:r>
              <a:rPr lang="en-US" altLang="zh-CN" sz="2800" i="1" dirty="0"/>
              <a:t>d</a:t>
            </a:r>
            <a:r>
              <a:rPr lang="zh-CN" altLang="en-US" sz="2800" dirty="0"/>
              <a:t>的行构成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3348038" y="1196975"/>
          <a:ext cx="1657350" cy="527050"/>
        </p:xfrm>
        <a:graphic>
          <a:graphicData uri="http://schemas.openxmlformats.org/presentationml/2006/ole">
            <p:oleObj spid="_x0000_s104450" name="Equation" r:id="rId3" imgW="812447" imgH="253890" progId="Equation.DSMT4">
              <p:embed/>
            </p:oleObj>
          </a:graphicData>
        </a:graphic>
      </p:graphicFrame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1476375" y="1989138"/>
          <a:ext cx="1584325" cy="930275"/>
        </p:xfrm>
        <a:graphic>
          <a:graphicData uri="http://schemas.openxmlformats.org/presentationml/2006/ole">
            <p:oleObj spid="_x0000_s104451" name="Equation" r:id="rId4" imgW="710891" imgH="418918" progId="Equation.DSMT4">
              <p:embed/>
            </p:oleObj>
          </a:graphicData>
        </a:graphic>
      </p:graphicFrame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1116013" y="3213100"/>
          <a:ext cx="2305050" cy="1703388"/>
        </p:xfrm>
        <a:graphic>
          <a:graphicData uri="http://schemas.openxmlformats.org/presentationml/2006/ole">
            <p:oleObj spid="_x0000_s104452" name="Equation" r:id="rId5" imgW="1091726" imgH="812447" progId="Equation.DSMT4">
              <p:embed/>
            </p:oleObj>
          </a:graphicData>
        </a:graphic>
      </p:graphicFrame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3924300" y="1773238"/>
          <a:ext cx="3816350" cy="3343275"/>
        </p:xfrm>
        <a:graphic>
          <a:graphicData uri="http://schemas.openxmlformats.org/presentationml/2006/ole">
            <p:oleObj spid="_x0000_s104453" name="Equation" r:id="rId6" imgW="1841500" imgH="1612900" progId="Equation.DSMT4">
              <p:embed/>
            </p:oleObj>
          </a:graphicData>
        </a:graphic>
      </p:graphicFrame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2219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0" y="3028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8445" name="Object 13"/>
          <p:cNvGraphicFramePr>
            <a:graphicFrameLocks noChangeAspect="1"/>
          </p:cNvGraphicFramePr>
          <p:nvPr/>
        </p:nvGraphicFramePr>
        <p:xfrm>
          <a:off x="2946400" y="5734050"/>
          <a:ext cx="647700" cy="555625"/>
        </p:xfrm>
        <a:graphic>
          <a:graphicData uri="http://schemas.openxmlformats.org/presentationml/2006/ole">
            <p:oleObj spid="_x0000_s104454" name="Equation" r:id="rId7" imgW="266584" imgH="228501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3050"/>
            <a:ext cx="7772400" cy="1143000"/>
          </a:xfrm>
        </p:spPr>
        <p:txBody>
          <a:bodyPr/>
          <a:lstStyle/>
          <a:p>
            <a:r>
              <a:rPr lang="en-US" altLang="zh-CN" sz="4000" b="1" dirty="0"/>
              <a:t>RM</a:t>
            </a:r>
            <a:r>
              <a:rPr lang="zh-CN" altLang="en-US" sz="4000" b="1" dirty="0"/>
              <a:t>码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39850"/>
            <a:ext cx="7772400" cy="4114800"/>
          </a:xfrm>
        </p:spPr>
        <p:txBody>
          <a:bodyPr/>
          <a:lstStyle/>
          <a:p>
            <a:r>
              <a:rPr lang="zh-CN" altLang="en-US" sz="2800" dirty="0"/>
              <a:t>例子：</a:t>
            </a:r>
            <a:r>
              <a:rPr lang="en-US" altLang="zh-CN" sz="2800" i="1" dirty="0"/>
              <a:t>m</a:t>
            </a:r>
            <a:r>
              <a:rPr lang="en-US" altLang="zh-CN" sz="2800" dirty="0"/>
              <a:t>=3</a:t>
            </a:r>
          </a:p>
          <a:p>
            <a:endParaRPr lang="en-US" altLang="zh-CN" sz="2800" dirty="0"/>
          </a:p>
          <a:p>
            <a:endParaRPr lang="en-US" altLang="zh-CN" sz="2800" dirty="0"/>
          </a:p>
          <a:p>
            <a:endParaRPr lang="en-US" altLang="zh-CN" sz="2800" dirty="0"/>
          </a:p>
          <a:p>
            <a:endParaRPr lang="en-US" altLang="zh-CN" sz="2800" dirty="0"/>
          </a:p>
          <a:p>
            <a:pPr lvl="1"/>
            <a:endParaRPr lang="en-US" altLang="zh-CN" sz="2400" b="1" dirty="0"/>
          </a:p>
          <a:p>
            <a:pPr lvl="1"/>
            <a:r>
              <a:rPr lang="zh-CN" altLang="en-US" sz="2400" b="1" dirty="0"/>
              <a:t>如果以</a:t>
            </a:r>
            <a:r>
              <a:rPr lang="en-US" altLang="zh-CN" sz="2400" b="1" i="1" dirty="0"/>
              <a:t>V</a:t>
            </a:r>
            <a:r>
              <a:rPr lang="en-US" altLang="zh-CN" sz="2400" b="1" baseline="-25000" dirty="0"/>
              <a:t>0</a:t>
            </a:r>
            <a:r>
              <a:rPr lang="zh-CN" altLang="en-US" sz="2400" b="1" dirty="0"/>
              <a:t>到</a:t>
            </a:r>
            <a:r>
              <a:rPr lang="en-US" altLang="zh-CN" sz="2400" b="1" i="1" dirty="0"/>
              <a:t>V</a:t>
            </a:r>
            <a:r>
              <a:rPr lang="en-US" altLang="zh-CN" sz="2400" b="1" baseline="-25000" dirty="0"/>
              <a:t>3</a:t>
            </a:r>
            <a:r>
              <a:rPr lang="zh-CN" altLang="en-US" sz="2400" b="1" dirty="0"/>
              <a:t>的</a:t>
            </a:r>
            <a:r>
              <a:rPr lang="en-US" altLang="zh-CN" sz="2400" b="1" dirty="0"/>
              <a:t>4</a:t>
            </a:r>
            <a:r>
              <a:rPr lang="zh-CN" altLang="en-US" sz="2400" b="1" dirty="0"/>
              <a:t>行作为</a:t>
            </a:r>
            <a:r>
              <a:rPr lang="en-US" altLang="zh-CN" sz="2400" b="1" dirty="0"/>
              <a:t>G</a:t>
            </a:r>
            <a:r>
              <a:rPr lang="zh-CN" altLang="en-US" sz="2400" b="1" dirty="0"/>
              <a:t>矩阵的行，则得到一个</a:t>
            </a:r>
            <a:r>
              <a:rPr lang="en-US" altLang="zh-CN" sz="2400" b="1" dirty="0"/>
              <a:t>RM(1, 3)</a:t>
            </a:r>
            <a:r>
              <a:rPr lang="zh-CN" altLang="en-US" sz="2400" b="1" dirty="0"/>
              <a:t>码的生成矩阵</a:t>
            </a:r>
          </a:p>
          <a:p>
            <a:pPr lvl="1"/>
            <a:r>
              <a:rPr lang="zh-CN" altLang="en-US" sz="2400" b="1" dirty="0"/>
              <a:t>若以</a:t>
            </a:r>
            <a:r>
              <a:rPr lang="en-US" altLang="zh-CN" sz="2400" b="1" i="1" dirty="0"/>
              <a:t>V</a:t>
            </a:r>
            <a:r>
              <a:rPr lang="en-US" altLang="zh-CN" sz="2400" b="1" baseline="-25000" dirty="0"/>
              <a:t>0</a:t>
            </a:r>
            <a:r>
              <a:rPr lang="zh-CN" altLang="en-US" sz="2400" b="1" dirty="0"/>
              <a:t>到</a:t>
            </a:r>
            <a:r>
              <a:rPr lang="en-US" altLang="zh-CN" sz="2400" b="1" i="1" dirty="0"/>
              <a:t>V</a:t>
            </a:r>
            <a:r>
              <a:rPr lang="en-US" altLang="zh-CN" sz="2400" b="1" baseline="-25000" dirty="0"/>
              <a:t>2 </a:t>
            </a:r>
            <a:r>
              <a:rPr lang="en-US" altLang="zh-CN" sz="2400" b="1" i="1" dirty="0"/>
              <a:t>V</a:t>
            </a:r>
            <a:r>
              <a:rPr lang="en-US" altLang="zh-CN" sz="2400" b="1" baseline="-25000" dirty="0"/>
              <a:t>1</a:t>
            </a:r>
            <a:r>
              <a:rPr lang="zh-CN" altLang="en-US" sz="2400" b="1" dirty="0"/>
              <a:t>的</a:t>
            </a:r>
            <a:r>
              <a:rPr lang="en-US" altLang="zh-CN" sz="2400" b="1" dirty="0"/>
              <a:t>7</a:t>
            </a:r>
            <a:r>
              <a:rPr lang="zh-CN" altLang="en-US" sz="2400" b="1" dirty="0"/>
              <a:t>个矢量作为</a:t>
            </a:r>
            <a:r>
              <a:rPr lang="en-US" altLang="zh-CN" sz="2400" b="1" i="1" dirty="0"/>
              <a:t>G</a:t>
            </a:r>
            <a:r>
              <a:rPr lang="zh-CN" altLang="en-US" sz="2400" b="1" dirty="0"/>
              <a:t>矩阵的行，则得到一个</a:t>
            </a:r>
            <a:r>
              <a:rPr lang="en-US" altLang="zh-CN" sz="2400" b="1" dirty="0"/>
              <a:t>RM(2, 3)</a:t>
            </a:r>
            <a:r>
              <a:rPr lang="zh-CN" altLang="en-US" sz="2400" b="1" dirty="0"/>
              <a:t>码的生成矩阵</a:t>
            </a:r>
          </a:p>
          <a:p>
            <a:pPr lvl="1"/>
            <a:endParaRPr lang="en-US" altLang="zh-CN" sz="2400" dirty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30241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1692275" y="2060575"/>
          <a:ext cx="5184775" cy="1908175"/>
        </p:xfrm>
        <a:graphic>
          <a:graphicData uri="http://schemas.openxmlformats.org/presentationml/2006/ole">
            <p:oleObj spid="_x0000_s105474" name="Equation" r:id="rId3" imgW="2197100" imgH="812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4150"/>
            <a:ext cx="7772400" cy="1143000"/>
          </a:xfrm>
        </p:spPr>
        <p:txBody>
          <a:bodyPr/>
          <a:lstStyle/>
          <a:p>
            <a:r>
              <a:rPr lang="zh-CN" altLang="en-US" sz="4000" b="1" dirty="0"/>
              <a:t>修正的线性码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50950"/>
            <a:ext cx="7772400" cy="4114800"/>
          </a:xfrm>
        </p:spPr>
        <p:txBody>
          <a:bodyPr/>
          <a:lstStyle/>
          <a:p>
            <a:r>
              <a:rPr lang="zh-CN" altLang="en-US" sz="2400" dirty="0"/>
              <a:t>改变线性码参数</a:t>
            </a:r>
            <a:r>
              <a:rPr lang="en-US" altLang="zh-CN" sz="2400" i="1" dirty="0"/>
              <a:t>n</a:t>
            </a:r>
            <a:r>
              <a:rPr lang="en-US" altLang="zh-CN" sz="2400" dirty="0"/>
              <a:t>, </a:t>
            </a:r>
            <a:r>
              <a:rPr lang="en-US" altLang="zh-CN" sz="2400" i="1" dirty="0"/>
              <a:t>k</a:t>
            </a:r>
            <a:r>
              <a:rPr lang="en-US" altLang="zh-CN" sz="2400" dirty="0"/>
              <a:t>, </a:t>
            </a:r>
            <a:r>
              <a:rPr lang="en-US" altLang="zh-CN" sz="2400" i="1" dirty="0"/>
              <a:t>n-k</a:t>
            </a:r>
            <a:r>
              <a:rPr lang="zh-CN" altLang="en-US" sz="2400" dirty="0"/>
              <a:t>的任意两个</a:t>
            </a:r>
          </a:p>
          <a:p>
            <a:pPr lvl="1"/>
            <a:r>
              <a:rPr lang="en-US" altLang="zh-CN" sz="2000" b="1" dirty="0"/>
              <a:t>Shorten: </a:t>
            </a:r>
            <a:r>
              <a:rPr lang="zh-CN" altLang="en-US" sz="2000" b="1" dirty="0"/>
              <a:t>删除信息符号</a:t>
            </a:r>
          </a:p>
          <a:p>
            <a:pPr lvl="1"/>
            <a:endParaRPr lang="zh-CN" altLang="en-US" sz="2000" b="1" dirty="0"/>
          </a:p>
          <a:p>
            <a:pPr lvl="1"/>
            <a:r>
              <a:rPr lang="en-US" altLang="zh-CN" sz="2000" b="1" dirty="0"/>
              <a:t>lengthen: </a:t>
            </a:r>
            <a:r>
              <a:rPr lang="zh-CN" altLang="en-US" sz="2000" b="1" dirty="0"/>
              <a:t>增加信息符号</a:t>
            </a:r>
          </a:p>
          <a:p>
            <a:pPr lvl="1"/>
            <a:endParaRPr lang="zh-CN" altLang="en-US" sz="2000" b="1" dirty="0"/>
          </a:p>
          <a:p>
            <a:pPr lvl="1"/>
            <a:r>
              <a:rPr lang="en-US" altLang="zh-CN" sz="2000" b="1" dirty="0"/>
              <a:t>Puncture: </a:t>
            </a:r>
            <a:r>
              <a:rPr lang="zh-CN" altLang="en-US" sz="2000" b="1" dirty="0"/>
              <a:t>删除校验符号</a:t>
            </a:r>
          </a:p>
          <a:p>
            <a:pPr lvl="1"/>
            <a:endParaRPr lang="zh-CN" altLang="en-US" sz="2000" b="1" dirty="0"/>
          </a:p>
          <a:p>
            <a:pPr lvl="1"/>
            <a:r>
              <a:rPr lang="en-US" altLang="zh-CN" sz="2000" b="1" dirty="0"/>
              <a:t>Expand :</a:t>
            </a:r>
            <a:r>
              <a:rPr lang="zh-CN" altLang="en-US" sz="2000" b="1" dirty="0"/>
              <a:t>增加校验符号</a:t>
            </a:r>
          </a:p>
          <a:p>
            <a:pPr lvl="1"/>
            <a:endParaRPr lang="zh-CN" altLang="en-US" sz="2000" b="1" dirty="0"/>
          </a:p>
          <a:p>
            <a:pPr lvl="1"/>
            <a:r>
              <a:rPr lang="en-US" altLang="zh-CN" sz="2000" b="1" dirty="0"/>
              <a:t>Expurgate: </a:t>
            </a:r>
            <a:r>
              <a:rPr lang="zh-CN" altLang="en-US" sz="2000" b="1" dirty="0"/>
              <a:t>删除码字，增加校验符号</a:t>
            </a:r>
          </a:p>
          <a:p>
            <a:pPr lvl="1"/>
            <a:endParaRPr lang="zh-CN" altLang="en-US" sz="2000" b="1" dirty="0"/>
          </a:p>
          <a:p>
            <a:pPr lvl="1"/>
            <a:r>
              <a:rPr lang="en-US" altLang="zh-CN" sz="2000" b="1" dirty="0"/>
              <a:t>Augment: </a:t>
            </a:r>
            <a:r>
              <a:rPr lang="zh-CN" altLang="en-US" sz="2000" b="1" dirty="0"/>
              <a:t>增加码字，删除校验符号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4211638" y="1628775"/>
          <a:ext cx="3024187" cy="454025"/>
        </p:xfrm>
        <a:graphic>
          <a:graphicData uri="http://schemas.openxmlformats.org/presentationml/2006/ole">
            <p:oleObj spid="_x0000_s106498" name="Equation" r:id="rId3" imgW="1333500" imgH="203200" progId="Equation.DSMT4">
              <p:embed/>
            </p:oleObj>
          </a:graphicData>
        </a:graphic>
      </p:graphicFrame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4211638" y="2349500"/>
          <a:ext cx="3024187" cy="452438"/>
        </p:xfrm>
        <a:graphic>
          <a:graphicData uri="http://schemas.openxmlformats.org/presentationml/2006/ole">
            <p:oleObj spid="_x0000_s106499" name="Equation" r:id="rId4" imgW="1333440" imgH="203040" progId="Equation.DSMT4">
              <p:embed/>
            </p:oleObj>
          </a:graphicData>
        </a:graphic>
      </p:graphicFrame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4211638" y="3068638"/>
          <a:ext cx="3024187" cy="454025"/>
        </p:xfrm>
        <a:graphic>
          <a:graphicData uri="http://schemas.openxmlformats.org/presentationml/2006/ole">
            <p:oleObj spid="_x0000_s106500" name="Equation" r:id="rId5" imgW="1333440" imgH="203040" progId="Equation.DSMT4">
              <p:embed/>
            </p:oleObj>
          </a:graphicData>
        </a:graphic>
      </p:graphicFrame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0491" name="Object 11"/>
          <p:cNvGraphicFramePr>
            <a:graphicFrameLocks noChangeAspect="1"/>
          </p:cNvGraphicFramePr>
          <p:nvPr/>
        </p:nvGraphicFramePr>
        <p:xfrm>
          <a:off x="4211638" y="3789363"/>
          <a:ext cx="3095625" cy="463550"/>
        </p:xfrm>
        <a:graphic>
          <a:graphicData uri="http://schemas.openxmlformats.org/presentationml/2006/ole">
            <p:oleObj spid="_x0000_s106501" name="Equation" r:id="rId6" imgW="1333440" imgH="203040" progId="Equation.DSMT4">
              <p:embed/>
            </p:oleObj>
          </a:graphicData>
        </a:graphic>
      </p:graphicFrame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0493" name="Object 13"/>
          <p:cNvGraphicFramePr>
            <a:graphicFrameLocks noChangeAspect="1"/>
          </p:cNvGraphicFramePr>
          <p:nvPr/>
        </p:nvGraphicFramePr>
        <p:xfrm>
          <a:off x="5580063" y="4508500"/>
          <a:ext cx="3094037" cy="465138"/>
        </p:xfrm>
        <a:graphic>
          <a:graphicData uri="http://schemas.openxmlformats.org/presentationml/2006/ole">
            <p:oleObj spid="_x0000_s106502" name="Equation" r:id="rId7" imgW="1333440" imgH="203040" progId="Equation.DSMT4">
              <p:embed/>
            </p:oleObj>
          </a:graphicData>
        </a:graphic>
      </p:graphicFrame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0495" name="Object 15"/>
          <p:cNvGraphicFramePr>
            <a:graphicFrameLocks noChangeAspect="1"/>
          </p:cNvGraphicFramePr>
          <p:nvPr/>
        </p:nvGraphicFramePr>
        <p:xfrm>
          <a:off x="5580063" y="5229225"/>
          <a:ext cx="3168650" cy="476250"/>
        </p:xfrm>
        <a:graphic>
          <a:graphicData uri="http://schemas.openxmlformats.org/presentationml/2006/ole">
            <p:oleObj spid="_x0000_s106503" name="Equation" r:id="rId8" imgW="133344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b="1" dirty="0"/>
              <a:t>汉明码的各类修正码之间关系图</a:t>
            </a:r>
          </a:p>
        </p:txBody>
      </p:sp>
      <p:pic>
        <p:nvPicPr>
          <p:cNvPr id="37891" name="Picture 3" descr="Img000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313" y="1673225"/>
            <a:ext cx="8588375" cy="4305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第四节 线性码的纠错</a:t>
            </a:r>
            <a:r>
              <a:rPr lang="zh-CN" altLang="en-US" b="1" dirty="0" smtClean="0"/>
              <a:t>能力</a:t>
            </a:r>
            <a:endParaRPr lang="en-US" altLang="zh-CN" b="1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chemeClr val="accent2"/>
                </a:solidFill>
              </a:rPr>
              <a:t>码的重量</a:t>
            </a:r>
            <a:r>
              <a:rPr lang="zh-CN" altLang="en-US" b="1" dirty="0" smtClean="0">
                <a:solidFill>
                  <a:schemeClr val="accent2"/>
                </a:solidFill>
              </a:rPr>
              <a:t>分布</a:t>
            </a:r>
            <a:endParaRPr lang="en-US" altLang="zh-CN" b="1" dirty="0">
              <a:solidFill>
                <a:schemeClr val="accent2"/>
              </a:solidFill>
            </a:endParaRPr>
          </a:p>
          <a:p>
            <a:r>
              <a:rPr lang="zh-CN" altLang="en-US" b="1" dirty="0">
                <a:solidFill>
                  <a:schemeClr val="accent2"/>
                </a:solidFill>
              </a:rPr>
              <a:t>普洛特金限</a:t>
            </a:r>
            <a:r>
              <a:rPr lang="en-US" altLang="zh-CN" b="1" dirty="0">
                <a:solidFill>
                  <a:schemeClr val="accent2"/>
                </a:solidFill>
              </a:rPr>
              <a:t>(P</a:t>
            </a:r>
            <a:r>
              <a:rPr lang="zh-CN" altLang="en-US" b="1" dirty="0">
                <a:solidFill>
                  <a:schemeClr val="accent2"/>
                </a:solidFill>
              </a:rPr>
              <a:t>限</a:t>
            </a:r>
            <a:r>
              <a:rPr lang="en-US" altLang="zh-CN" b="1" dirty="0">
                <a:solidFill>
                  <a:schemeClr val="accent2"/>
                </a:solidFill>
              </a:rPr>
              <a:t>)</a:t>
            </a:r>
          </a:p>
          <a:p>
            <a:r>
              <a:rPr lang="zh-CN" altLang="en-US" b="1" dirty="0">
                <a:solidFill>
                  <a:schemeClr val="accent2"/>
                </a:solidFill>
              </a:rPr>
              <a:t>汉明限</a:t>
            </a:r>
          </a:p>
          <a:p>
            <a:r>
              <a:rPr lang="en-US" altLang="zh-CN" b="1" dirty="0">
                <a:solidFill>
                  <a:schemeClr val="accent2"/>
                </a:solidFill>
              </a:rPr>
              <a:t>V-G</a:t>
            </a:r>
            <a:r>
              <a:rPr lang="zh-CN" altLang="en-US" b="1" dirty="0">
                <a:solidFill>
                  <a:schemeClr val="accent2"/>
                </a:solidFill>
              </a:rPr>
              <a:t>限</a:t>
            </a:r>
          </a:p>
          <a:p>
            <a:pPr>
              <a:buFontTx/>
              <a:buNone/>
            </a:pPr>
            <a:r>
              <a:rPr lang="en-US" altLang="zh-CN" b="1" dirty="0"/>
              <a:t>  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260350"/>
            <a:ext cx="6335713" cy="685800"/>
          </a:xfrm>
        </p:spPr>
        <p:txBody>
          <a:bodyPr/>
          <a:lstStyle/>
          <a:p>
            <a:r>
              <a:rPr lang="zh-CN" altLang="en-US" sz="4000" b="1" dirty="0"/>
              <a:t>线性码的重量分布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92200"/>
            <a:ext cx="7772400" cy="4114800"/>
          </a:xfrm>
        </p:spPr>
        <p:txBody>
          <a:bodyPr/>
          <a:lstStyle/>
          <a:p>
            <a:r>
              <a:rPr lang="zh-CN" altLang="en-US" sz="2800" dirty="0"/>
              <a:t>码的性能不仅由码的</a:t>
            </a:r>
            <a:r>
              <a:rPr lang="zh-CN" altLang="en-US" sz="2800" dirty="0">
                <a:solidFill>
                  <a:srgbClr val="FF0000"/>
                </a:solidFill>
              </a:rPr>
              <a:t>最小汉明距离</a:t>
            </a:r>
            <a:r>
              <a:rPr lang="zh-CN" altLang="en-US" sz="2800" dirty="0"/>
              <a:t>决定，还可由码的</a:t>
            </a:r>
            <a:r>
              <a:rPr lang="zh-CN" altLang="en-US" sz="2800" dirty="0">
                <a:solidFill>
                  <a:srgbClr val="FF0000"/>
                </a:solidFill>
              </a:rPr>
              <a:t>重量分布</a:t>
            </a:r>
            <a:r>
              <a:rPr lang="zh-CN" altLang="en-US" sz="2800" dirty="0"/>
              <a:t>有关</a:t>
            </a:r>
          </a:p>
          <a:p>
            <a:r>
              <a:rPr lang="zh-CN" altLang="en-US" sz="2800" dirty="0"/>
              <a:t>定义</a:t>
            </a:r>
          </a:p>
          <a:p>
            <a:pPr lvl="1"/>
            <a:r>
              <a:rPr lang="zh-CN" altLang="en-US" sz="2400" b="1" dirty="0"/>
              <a:t>设</a:t>
            </a:r>
            <a:r>
              <a:rPr lang="en-US" altLang="zh-CN" sz="2400" b="1" i="1" dirty="0"/>
              <a:t>A</a:t>
            </a:r>
            <a:r>
              <a:rPr lang="en-US" altLang="zh-CN" sz="2400" b="1" i="1" baseline="-25000" dirty="0"/>
              <a:t>i</a:t>
            </a:r>
            <a:r>
              <a:rPr lang="zh-CN" altLang="en-US" sz="2400" b="1" dirty="0"/>
              <a:t>是</a:t>
            </a:r>
            <a:r>
              <a:rPr lang="en-US" altLang="zh-CN" sz="2400" b="1" dirty="0"/>
              <a:t>[</a:t>
            </a:r>
            <a:r>
              <a:rPr lang="en-US" altLang="zh-CN" sz="2400" b="1" i="1" dirty="0"/>
              <a:t>n</a:t>
            </a:r>
            <a:r>
              <a:rPr lang="en-US" altLang="zh-CN" sz="2400" b="1" dirty="0"/>
              <a:t>, </a:t>
            </a:r>
            <a:r>
              <a:rPr lang="en-US" altLang="zh-CN" sz="2400" b="1" i="1" dirty="0"/>
              <a:t>k</a:t>
            </a:r>
            <a:r>
              <a:rPr lang="en-US" altLang="zh-CN" sz="2400" b="1" dirty="0"/>
              <a:t> ,</a:t>
            </a:r>
            <a:r>
              <a:rPr lang="en-US" altLang="zh-CN" sz="2400" b="1" i="1" dirty="0"/>
              <a:t>d</a:t>
            </a:r>
            <a:r>
              <a:rPr lang="en-US" altLang="zh-CN" sz="2400" b="1" dirty="0"/>
              <a:t>]</a:t>
            </a:r>
            <a:r>
              <a:rPr lang="zh-CN" altLang="en-US" sz="2400" b="1" dirty="0"/>
              <a:t>分组码中重量为</a:t>
            </a:r>
            <a:r>
              <a:rPr lang="en-US" altLang="zh-CN" sz="2400" b="1" i="1" dirty="0" err="1"/>
              <a:t>i</a:t>
            </a:r>
            <a:r>
              <a:rPr lang="zh-CN" altLang="en-US" sz="2400" b="1" dirty="0"/>
              <a:t>的码字数目，则集合</a:t>
            </a:r>
            <a:r>
              <a:rPr lang="en-US" altLang="zh-CN" sz="2400" b="1" dirty="0"/>
              <a:t>{</a:t>
            </a:r>
            <a:r>
              <a:rPr lang="en-US" altLang="zh-CN" sz="2400" b="1" i="1" dirty="0"/>
              <a:t>A</a:t>
            </a:r>
            <a:r>
              <a:rPr lang="en-US" altLang="zh-CN" sz="2400" b="1" baseline="-25000" dirty="0"/>
              <a:t>1</a:t>
            </a:r>
            <a:r>
              <a:rPr lang="en-US" altLang="zh-CN" sz="2400" b="1" dirty="0"/>
              <a:t>, </a:t>
            </a:r>
            <a:r>
              <a:rPr lang="en-US" altLang="zh-CN" sz="2400" b="1" i="1" dirty="0"/>
              <a:t>A</a:t>
            </a:r>
            <a:r>
              <a:rPr lang="en-US" altLang="zh-CN" sz="2400" b="1" baseline="-25000" dirty="0"/>
              <a:t>2</a:t>
            </a:r>
            <a:r>
              <a:rPr lang="en-US" altLang="zh-CN" sz="2400" b="1" dirty="0"/>
              <a:t>, …, </a:t>
            </a:r>
            <a:r>
              <a:rPr lang="en-US" altLang="zh-CN" sz="2400" b="1" i="1" dirty="0"/>
              <a:t>A</a:t>
            </a:r>
            <a:r>
              <a:rPr lang="en-US" altLang="zh-CN" sz="2400" b="1" i="1" baseline="-25000" dirty="0"/>
              <a:t>n</a:t>
            </a:r>
            <a:r>
              <a:rPr lang="en-US" altLang="zh-CN" sz="2400" b="1" dirty="0"/>
              <a:t>}</a:t>
            </a:r>
            <a:r>
              <a:rPr lang="zh-CN" altLang="en-US" sz="2400" b="1" dirty="0"/>
              <a:t>称为该分组码的</a:t>
            </a:r>
            <a:r>
              <a:rPr lang="zh-CN" altLang="en-US" sz="2400" b="1" dirty="0">
                <a:solidFill>
                  <a:srgbClr val="FF0000"/>
                </a:solidFill>
              </a:rPr>
              <a:t>重量分布</a:t>
            </a:r>
          </a:p>
          <a:p>
            <a:pPr lvl="1"/>
            <a:r>
              <a:rPr lang="zh-CN" altLang="en-US" sz="2400" b="1" dirty="0"/>
              <a:t>也可以把码的重量分布写成如下的多项式形式</a:t>
            </a:r>
          </a:p>
          <a:p>
            <a:pPr lvl="1"/>
            <a:endParaRPr lang="zh-CN" altLang="en-US" sz="2400" b="1" dirty="0"/>
          </a:p>
          <a:p>
            <a:pPr lvl="1"/>
            <a:endParaRPr lang="zh-CN" altLang="en-US" sz="2400" b="1" dirty="0"/>
          </a:p>
          <a:p>
            <a:pPr lvl="1">
              <a:buFont typeface="Wingdings" pitchFamily="2" charset="2"/>
              <a:buNone/>
            </a:pPr>
            <a:r>
              <a:rPr lang="zh-CN" altLang="en-US" sz="2400" b="1" dirty="0"/>
              <a:t>    称</a:t>
            </a:r>
            <a:r>
              <a:rPr lang="en-US" altLang="zh-CN" sz="2400" b="1" i="1" dirty="0"/>
              <a:t>A</a:t>
            </a:r>
            <a:r>
              <a:rPr lang="en-US" altLang="zh-CN" sz="2400" b="1" dirty="0"/>
              <a:t>(</a:t>
            </a:r>
            <a:r>
              <a:rPr lang="en-US" altLang="zh-CN" sz="2400" b="1" i="1" dirty="0"/>
              <a:t>x</a:t>
            </a:r>
            <a:r>
              <a:rPr lang="en-US" altLang="zh-CN" sz="2400" b="1" dirty="0"/>
              <a:t>)</a:t>
            </a:r>
            <a:r>
              <a:rPr lang="zh-CN" altLang="en-US" sz="2400" b="1" dirty="0"/>
              <a:t>为码的</a:t>
            </a:r>
            <a:r>
              <a:rPr lang="zh-CN" altLang="en-US" sz="2400" b="1" dirty="0">
                <a:solidFill>
                  <a:srgbClr val="FF0000"/>
                </a:solidFill>
              </a:rPr>
              <a:t>重量估值算子</a:t>
            </a:r>
            <a:r>
              <a:rPr lang="zh-CN" altLang="en-US" sz="2400" b="1" dirty="0"/>
              <a:t>，或简称</a:t>
            </a:r>
            <a:r>
              <a:rPr lang="zh-CN" altLang="en-US" sz="2400" b="1" dirty="0">
                <a:solidFill>
                  <a:srgbClr val="FF0000"/>
                </a:solidFill>
              </a:rPr>
              <a:t>重量算子</a:t>
            </a:r>
          </a:p>
          <a:p>
            <a:pPr lvl="1"/>
            <a:r>
              <a:rPr lang="zh-CN" altLang="en-US" sz="2400" b="1" dirty="0"/>
              <a:t>如 </a:t>
            </a:r>
            <a:r>
              <a:rPr lang="en-US" altLang="zh-CN" sz="2400" b="1" dirty="0"/>
              <a:t>[3, 1, 3]</a:t>
            </a:r>
            <a:r>
              <a:rPr lang="zh-CN" altLang="en-US" sz="2400" b="1" dirty="0"/>
              <a:t>重复码的重量分布为</a:t>
            </a:r>
            <a:r>
              <a:rPr lang="en-US" altLang="zh-CN" sz="2400" b="1" dirty="0"/>
              <a:t>{1, 0, 0, 1}</a:t>
            </a:r>
            <a:r>
              <a:rPr lang="zh-CN" altLang="en-US" sz="2400" b="1" dirty="0"/>
              <a:t>，重量算子为</a:t>
            </a:r>
          </a:p>
          <a:p>
            <a:pPr lvl="1">
              <a:buFont typeface="Wingdings" pitchFamily="2" charset="2"/>
              <a:buNone/>
            </a:pPr>
            <a:endParaRPr lang="en-US" altLang="zh-CN" sz="2400" b="1" dirty="0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2195513" y="3878263"/>
          <a:ext cx="4608512" cy="895350"/>
        </p:xfrm>
        <a:graphic>
          <a:graphicData uri="http://schemas.openxmlformats.org/presentationml/2006/ole">
            <p:oleObj spid="_x0000_s107522" name="Equation" r:id="rId3" imgW="2005729" imgH="393529" progId="Equation.DSMT4">
              <p:embed/>
            </p:oleObj>
          </a:graphicData>
        </a:graphic>
      </p:graphicFrame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53255" name="Object 7"/>
          <p:cNvGraphicFramePr>
            <a:graphicFrameLocks noChangeAspect="1"/>
          </p:cNvGraphicFramePr>
          <p:nvPr/>
        </p:nvGraphicFramePr>
        <p:xfrm>
          <a:off x="3348038" y="5734050"/>
          <a:ext cx="1728787" cy="519113"/>
        </p:xfrm>
        <a:graphic>
          <a:graphicData uri="http://schemas.openxmlformats.org/presentationml/2006/ole">
            <p:oleObj spid="_x0000_s107523" name="Equation" r:id="rId4" imgW="711000" imgH="215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b="1" dirty="0"/>
              <a:t>马克威伦</a:t>
            </a:r>
            <a:r>
              <a:rPr lang="en-US" altLang="zh-CN" sz="4000" b="1" dirty="0"/>
              <a:t>(</a:t>
            </a:r>
            <a:r>
              <a:rPr lang="en-US" altLang="zh-CN" sz="4000" b="1" dirty="0" err="1"/>
              <a:t>MacWilliams</a:t>
            </a:r>
            <a:r>
              <a:rPr lang="en-US" altLang="zh-CN" sz="4000" b="1" dirty="0"/>
              <a:t>)</a:t>
            </a:r>
            <a:r>
              <a:rPr lang="zh-CN" altLang="en-US" sz="4000" b="1" dirty="0"/>
              <a:t>恒等式</a:t>
            </a:r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1736725" y="4598988"/>
          <a:ext cx="5670550" cy="822325"/>
        </p:xfrm>
        <a:graphic>
          <a:graphicData uri="http://schemas.openxmlformats.org/presentationml/2006/ole">
            <p:oleObj spid="_x0000_s108546" name="Equation" r:id="rId3" imgW="1663560" imgH="241200" progId="Equation.DSMT4">
              <p:embed/>
            </p:oleObj>
          </a:graphicData>
        </a:graphic>
      </p:graphicFrame>
      <p:graphicFrame>
        <p:nvGraphicFramePr>
          <p:cNvPr id="4198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827213" y="2698750"/>
          <a:ext cx="1889125" cy="892175"/>
        </p:xfrm>
        <a:graphic>
          <a:graphicData uri="http://schemas.openxmlformats.org/presentationml/2006/ole">
            <p:oleObj spid="_x0000_s108547" name="Equation" r:id="rId4" imgW="914400" imgH="431640" progId="Equation.DSMT4">
              <p:embed/>
            </p:oleObj>
          </a:graphicData>
        </a:graphic>
      </p:graphicFrame>
      <p:graphicFrame>
        <p:nvGraphicFramePr>
          <p:cNvPr id="41989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4662488" y="2608263"/>
          <a:ext cx="1889125" cy="892175"/>
        </p:xfrm>
        <a:graphic>
          <a:graphicData uri="http://schemas.openxmlformats.org/presentationml/2006/ole">
            <p:oleObj spid="_x0000_s108548" name="Equation" r:id="rId5" imgW="914400" imgH="431640" progId="Equation.DSMT4">
              <p:embed/>
            </p:oleObj>
          </a:graphicData>
        </a:graphic>
      </p:graphicFrame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615950" y="1627188"/>
            <a:ext cx="75565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zh-CN" altLang="en-US" sz="2800"/>
              <a:t>设二进制</a:t>
            </a:r>
            <a:r>
              <a:rPr lang="en-US" altLang="zh-CN" sz="2800"/>
              <a:t>[n, k]</a:t>
            </a:r>
            <a:r>
              <a:rPr lang="zh-CN" altLang="en-US" sz="2800"/>
              <a:t>线性分组码及其</a:t>
            </a:r>
            <a:r>
              <a:rPr lang="en-US" altLang="zh-CN" sz="2800"/>
              <a:t>[n, n-k]</a:t>
            </a:r>
            <a:r>
              <a:rPr lang="zh-CN" altLang="en-US" sz="2800"/>
              <a:t>对偶码的</a:t>
            </a:r>
          </a:p>
          <a:p>
            <a:pPr algn="l"/>
            <a:r>
              <a:rPr lang="zh-CN" altLang="en-US" sz="2800"/>
              <a:t>重量算子分别是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647700" y="3736975"/>
            <a:ext cx="4095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/>
              <a:t>则它们之间有如下关系：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9700"/>
            <a:ext cx="7772400" cy="1143000"/>
          </a:xfrm>
        </p:spPr>
        <p:txBody>
          <a:bodyPr/>
          <a:lstStyle/>
          <a:p>
            <a:r>
              <a:rPr lang="zh-CN" altLang="en-US" sz="4000" b="1" dirty="0"/>
              <a:t>线性分组码的不可检错误概率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96975"/>
            <a:ext cx="4745038" cy="5184775"/>
          </a:xfrm>
        </p:spPr>
        <p:txBody>
          <a:bodyPr/>
          <a:lstStyle/>
          <a:p>
            <a:r>
              <a:rPr lang="zh-CN" altLang="en-US" sz="2800" dirty="0"/>
              <a:t>线性码是同距离分布码</a:t>
            </a:r>
          </a:p>
          <a:p>
            <a:endParaRPr lang="zh-CN" altLang="en-US" sz="2800" dirty="0"/>
          </a:p>
          <a:p>
            <a:endParaRPr lang="zh-CN" altLang="en-US" sz="2800" dirty="0"/>
          </a:p>
          <a:p>
            <a:r>
              <a:rPr lang="zh-CN" altLang="en-US" sz="2800" dirty="0"/>
              <a:t>若码字等概发送</a:t>
            </a:r>
          </a:p>
          <a:p>
            <a:endParaRPr lang="zh-CN" altLang="en-US" sz="2800" dirty="0"/>
          </a:p>
          <a:p>
            <a:endParaRPr lang="zh-CN" altLang="en-US" sz="2800" dirty="0"/>
          </a:p>
          <a:p>
            <a:r>
              <a:rPr lang="zh-CN" altLang="en-US" sz="2800" dirty="0"/>
              <a:t>平均不可检 错误概率</a:t>
            </a:r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322513" y="1693863"/>
          <a:ext cx="4724400" cy="1060450"/>
        </p:xfrm>
        <a:graphic>
          <a:graphicData uri="http://schemas.openxmlformats.org/presentationml/2006/ole">
            <p:oleObj spid="_x0000_s109570" name="Equation" r:id="rId3" imgW="1790640" imgH="469800" progId="Equation.DSMT4">
              <p:embed/>
            </p:oleObj>
          </a:graphicData>
        </a:graphic>
      </p:graphicFrame>
      <p:graphicFrame>
        <p:nvGraphicFramePr>
          <p:cNvPr id="43013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2411413" y="3206750"/>
          <a:ext cx="4365625" cy="1031875"/>
        </p:xfrm>
        <a:graphic>
          <a:graphicData uri="http://schemas.openxmlformats.org/presentationml/2006/ole">
            <p:oleObj spid="_x0000_s109571" name="Equation" r:id="rId4" imgW="1447560" imgH="431640" progId="Equation.DSMT4">
              <p:embed/>
            </p:oleObj>
          </a:graphicData>
        </a:graphic>
      </p:graphicFrame>
      <p:graphicFrame>
        <p:nvGraphicFramePr>
          <p:cNvPr id="43014" name="Object 6"/>
          <p:cNvGraphicFramePr>
            <a:graphicFrameLocks noChangeAspect="1"/>
          </p:cNvGraphicFramePr>
          <p:nvPr/>
        </p:nvGraphicFramePr>
        <p:xfrm>
          <a:off x="2411413" y="4824413"/>
          <a:ext cx="4725987" cy="601662"/>
        </p:xfrm>
        <a:graphic>
          <a:graphicData uri="http://schemas.openxmlformats.org/presentationml/2006/ole">
            <p:oleObj spid="_x0000_s109572" name="Equation" r:id="rId5" imgW="1574640" imgH="241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5250"/>
            <a:ext cx="7772400" cy="1143000"/>
          </a:xfrm>
        </p:spPr>
        <p:txBody>
          <a:bodyPr/>
          <a:lstStyle/>
          <a:p>
            <a:r>
              <a:rPr lang="zh-CN" altLang="en-US" sz="4000" b="1" dirty="0"/>
              <a:t>译码错误与译码失败概率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96975"/>
            <a:ext cx="4429125" cy="5184775"/>
          </a:xfrm>
        </p:spPr>
        <p:txBody>
          <a:bodyPr/>
          <a:lstStyle/>
          <a:p>
            <a:r>
              <a:rPr lang="en-US" altLang="zh-CN" sz="2400" dirty="0" err="1"/>
              <a:t>teD</a:t>
            </a:r>
            <a:r>
              <a:rPr lang="zh-CN" altLang="en-US" sz="2400" dirty="0"/>
              <a:t>译码器正确译码的概率</a:t>
            </a:r>
          </a:p>
          <a:p>
            <a:endParaRPr lang="zh-CN" altLang="en-US" sz="2400" dirty="0"/>
          </a:p>
          <a:p>
            <a:endParaRPr lang="zh-CN" altLang="en-US" sz="2400" dirty="0"/>
          </a:p>
          <a:p>
            <a:r>
              <a:rPr lang="zh-CN" altLang="en-US" sz="2400" dirty="0"/>
              <a:t>译码错误概率</a:t>
            </a:r>
          </a:p>
          <a:p>
            <a:endParaRPr lang="zh-CN" altLang="en-US" sz="2400" dirty="0"/>
          </a:p>
          <a:p>
            <a:endParaRPr lang="zh-CN" altLang="en-US" sz="2400" dirty="0"/>
          </a:p>
          <a:p>
            <a:r>
              <a:rPr lang="zh-CN" altLang="en-US" sz="2400" dirty="0"/>
              <a:t>译码失败概率</a:t>
            </a:r>
          </a:p>
          <a:p>
            <a:endParaRPr lang="zh-CN" altLang="en-US" sz="2400" dirty="0"/>
          </a:p>
          <a:p>
            <a:endParaRPr lang="zh-CN" altLang="en-US" sz="2400" dirty="0"/>
          </a:p>
          <a:p>
            <a:r>
              <a:rPr lang="zh-CN" altLang="en-US" sz="2400" dirty="0"/>
              <a:t>误码率</a:t>
            </a:r>
          </a:p>
        </p:txBody>
      </p:sp>
      <p:graphicFrame>
        <p:nvGraphicFramePr>
          <p:cNvPr id="4403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501900" y="1584325"/>
          <a:ext cx="3465513" cy="1006475"/>
        </p:xfrm>
        <a:graphic>
          <a:graphicData uri="http://schemas.openxmlformats.org/presentationml/2006/ole">
            <p:oleObj spid="_x0000_s110594" name="Equation" r:id="rId3" imgW="1574640" imgH="457200" progId="Equation.DSMT4">
              <p:embed/>
            </p:oleObj>
          </a:graphicData>
        </a:graphic>
      </p:graphicFrame>
      <p:graphicFrame>
        <p:nvGraphicFramePr>
          <p:cNvPr id="44037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2501900" y="2889250"/>
          <a:ext cx="3151188" cy="908050"/>
        </p:xfrm>
        <a:graphic>
          <a:graphicData uri="http://schemas.openxmlformats.org/presentationml/2006/ole">
            <p:oleObj spid="_x0000_s110595" name="Equation" r:id="rId4" imgW="1498320" imgH="431640" progId="Equation.DSMT4">
              <p:embed/>
            </p:oleObj>
          </a:graphicData>
        </a:graphic>
      </p:graphicFrame>
      <p:graphicFrame>
        <p:nvGraphicFramePr>
          <p:cNvPr id="44038" name="Object 6"/>
          <p:cNvGraphicFramePr>
            <a:graphicFrameLocks noChangeAspect="1"/>
          </p:cNvGraphicFramePr>
          <p:nvPr/>
        </p:nvGraphicFramePr>
        <p:xfrm>
          <a:off x="2546350" y="4284663"/>
          <a:ext cx="2881313" cy="608012"/>
        </p:xfrm>
        <a:graphic>
          <a:graphicData uri="http://schemas.openxmlformats.org/presentationml/2006/ole">
            <p:oleObj spid="_x0000_s110596" name="Equation" r:id="rId5" imgW="1143000" imgH="241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33475"/>
            <a:ext cx="7772400" cy="44196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zh-CN" altLang="en-US" b="1">
                <a:solidFill>
                  <a:schemeClr val="accent2"/>
                </a:solidFill>
              </a:rPr>
              <a:t>定义</a:t>
            </a:r>
            <a:r>
              <a:rPr lang="en-US" altLang="zh-CN" b="1">
                <a:solidFill>
                  <a:schemeClr val="accent2"/>
                </a:solidFill>
              </a:rPr>
              <a:t>1(</a:t>
            </a:r>
            <a:r>
              <a:rPr lang="zh-CN" altLang="en-US" b="1">
                <a:solidFill>
                  <a:schemeClr val="accent2"/>
                </a:solidFill>
              </a:rPr>
              <a:t>线性空间</a:t>
            </a:r>
            <a:r>
              <a:rPr lang="en-US" altLang="zh-CN" b="1">
                <a:solidFill>
                  <a:schemeClr val="accent2"/>
                </a:solidFill>
              </a:rPr>
              <a:t>)</a:t>
            </a:r>
            <a:r>
              <a:rPr lang="zh-CN" altLang="en-US" b="1">
                <a:solidFill>
                  <a:schemeClr val="accent2"/>
                </a:solidFill>
              </a:rPr>
              <a:t>：</a:t>
            </a:r>
            <a:r>
              <a:rPr lang="zh-CN" altLang="en-US" b="1"/>
              <a:t>如果域</a:t>
            </a:r>
            <a:r>
              <a:rPr lang="en-US" altLang="zh-CN" b="1"/>
              <a:t>F</a:t>
            </a:r>
            <a:r>
              <a:rPr lang="zh-CN" altLang="en-US" b="1"/>
              <a:t>上的</a:t>
            </a:r>
            <a:r>
              <a:rPr lang="en-US" altLang="zh-CN" b="1"/>
              <a:t>n</a:t>
            </a:r>
            <a:r>
              <a:rPr lang="zh-CN" altLang="en-US" b="1"/>
              <a:t>重元素集合</a:t>
            </a:r>
            <a:r>
              <a:rPr lang="en-US" altLang="zh-CN" b="1"/>
              <a:t>V</a:t>
            </a:r>
            <a:r>
              <a:rPr lang="zh-CN" altLang="en-US" b="1"/>
              <a:t>满足下述条件：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en-US" altLang="zh-CN" b="1"/>
              <a:t>V </a:t>
            </a:r>
            <a:r>
              <a:rPr lang="zh-CN" altLang="en-US" b="1">
                <a:solidFill>
                  <a:schemeClr val="accent2"/>
                </a:solidFill>
              </a:rPr>
              <a:t>关于加法构成阿贝尔群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zh-CN" altLang="en-US" b="1"/>
              <a:t>对于</a:t>
            </a:r>
            <a:r>
              <a:rPr lang="en-US" altLang="zh-CN" b="1"/>
              <a:t>V</a:t>
            </a:r>
            <a:r>
              <a:rPr lang="zh-CN" altLang="en-US" b="1"/>
              <a:t>中的任意元素</a:t>
            </a:r>
            <a:r>
              <a:rPr lang="en-US" altLang="zh-CN" b="1" i="1"/>
              <a:t>v</a:t>
            </a:r>
            <a:r>
              <a:rPr lang="zh-CN" altLang="en-US" b="1"/>
              <a:t>和</a:t>
            </a:r>
            <a:r>
              <a:rPr lang="en-US" altLang="zh-CN" b="1"/>
              <a:t>F</a:t>
            </a:r>
            <a:r>
              <a:rPr lang="zh-CN" altLang="en-US" b="1"/>
              <a:t>中任意元素</a:t>
            </a:r>
            <a:r>
              <a:rPr lang="en-US" altLang="zh-CN" b="1" i="1"/>
              <a:t>c</a:t>
            </a:r>
            <a:r>
              <a:rPr lang="zh-CN" altLang="en-US" b="1"/>
              <a:t>，</a:t>
            </a:r>
            <a:r>
              <a:rPr lang="en-US" altLang="zh-CN" b="1" i="1"/>
              <a:t>cv</a:t>
            </a:r>
            <a:r>
              <a:rPr lang="zh-CN" altLang="en-US" b="1"/>
              <a:t>一定属于集合</a:t>
            </a:r>
            <a:r>
              <a:rPr lang="en-US" altLang="zh-CN" b="1"/>
              <a:t>V</a:t>
            </a:r>
            <a:r>
              <a:rPr lang="en-US" altLang="zh-CN" b="1">
                <a:solidFill>
                  <a:schemeClr val="accent2"/>
                </a:solidFill>
              </a:rPr>
              <a:t>(</a:t>
            </a:r>
            <a:r>
              <a:rPr lang="zh-CN" altLang="en-US" b="1">
                <a:solidFill>
                  <a:schemeClr val="accent2"/>
                </a:solidFill>
              </a:rPr>
              <a:t>数乘运算</a:t>
            </a:r>
            <a:r>
              <a:rPr lang="en-US" altLang="zh-CN" b="1">
                <a:solidFill>
                  <a:schemeClr val="accent2"/>
                </a:solidFill>
              </a:rPr>
              <a:t>)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zh-CN" altLang="en-US" b="1"/>
              <a:t>分配律成立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zh-CN" altLang="en-US" b="1"/>
              <a:t>结合律成立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zh-CN" altLang="en-US" b="1"/>
              <a:t>      称</a:t>
            </a:r>
            <a:r>
              <a:rPr lang="en-US" altLang="zh-CN" b="1"/>
              <a:t>V</a:t>
            </a:r>
            <a:r>
              <a:rPr lang="zh-CN" altLang="en-US" b="1"/>
              <a:t>是域</a:t>
            </a:r>
            <a:r>
              <a:rPr lang="en-US" altLang="zh-CN" b="1"/>
              <a:t>F</a:t>
            </a:r>
            <a:r>
              <a:rPr lang="zh-CN" altLang="en-US" b="1"/>
              <a:t>上的一个</a:t>
            </a:r>
            <a:r>
              <a:rPr lang="en-US" altLang="zh-CN" b="1" i="1"/>
              <a:t>n</a:t>
            </a:r>
            <a:r>
              <a:rPr lang="zh-CN" altLang="en-US" b="1">
                <a:solidFill>
                  <a:schemeClr val="accent2"/>
                </a:solidFill>
              </a:rPr>
              <a:t>维</a:t>
            </a:r>
            <a:r>
              <a:rPr lang="zh-CN" altLang="en-US" b="1"/>
              <a:t>线性空间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endParaRPr lang="en-US" altLang="zh-CN" b="1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4291013" cy="457200"/>
          </a:xfrm>
        </p:spPr>
        <p:txBody>
          <a:bodyPr/>
          <a:lstStyle/>
          <a:p>
            <a:r>
              <a:rPr lang="zh-CN" altLang="en-US" sz="2400">
                <a:solidFill>
                  <a:schemeClr val="accent2"/>
                </a:solidFill>
              </a:rPr>
              <a:t>当</a:t>
            </a:r>
            <a:r>
              <a:rPr lang="en-US" altLang="zh-CN" sz="2400" i="1">
                <a:solidFill>
                  <a:schemeClr val="accent2"/>
                </a:solidFill>
              </a:rPr>
              <a:t>n</a:t>
            </a:r>
            <a:r>
              <a:rPr lang="en-US" altLang="zh-CN" sz="2400">
                <a:solidFill>
                  <a:schemeClr val="accent2"/>
                </a:solidFill>
                <a:sym typeface="Symbol" pitchFamily="18" charset="2"/>
              </a:rPr>
              <a:t></a:t>
            </a:r>
            <a:r>
              <a:rPr lang="zh-CN" altLang="en-US" sz="2400">
                <a:solidFill>
                  <a:schemeClr val="accent2"/>
                </a:solidFill>
                <a:sym typeface="Symbol" pitchFamily="18" charset="2"/>
              </a:rPr>
              <a:t>时，由</a:t>
            </a:r>
            <a:r>
              <a:rPr lang="en-US" altLang="zh-CN" sz="2400">
                <a:solidFill>
                  <a:schemeClr val="accent2"/>
                </a:solidFill>
                <a:sym typeface="Symbol" pitchFamily="18" charset="2"/>
              </a:rPr>
              <a:t>P</a:t>
            </a:r>
            <a:r>
              <a:rPr lang="zh-CN" altLang="en-US" sz="2400">
                <a:solidFill>
                  <a:schemeClr val="accent2"/>
                </a:solidFill>
                <a:sym typeface="Symbol" pitchFamily="18" charset="2"/>
              </a:rPr>
              <a:t>限可推出：</a:t>
            </a:r>
            <a:endParaRPr lang="zh-CN" altLang="en-US" sz="2400" i="1">
              <a:solidFill>
                <a:schemeClr val="accent2"/>
              </a:solidFill>
              <a:sym typeface="Symbol" pitchFamily="18" charset="2"/>
            </a:endParaRPr>
          </a:p>
        </p:txBody>
      </p:sp>
      <p:graphicFrame>
        <p:nvGraphicFramePr>
          <p:cNvPr id="8806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662488" y="1898650"/>
          <a:ext cx="1935162" cy="811213"/>
        </p:xfrm>
        <a:graphic>
          <a:graphicData uri="http://schemas.openxmlformats.org/presentationml/2006/ole">
            <p:oleObj spid="_x0000_s88068" name="公式" r:id="rId3" imgW="634680" imgH="355320" progId="Equation.3">
              <p:embed/>
            </p:oleObj>
          </a:graphicData>
        </a:graphic>
      </p:graphicFrame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657225" y="3114675"/>
            <a:ext cx="467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zh-CN" altLang="en-US" b="0">
                <a:solidFill>
                  <a:schemeClr val="accent2"/>
                </a:solidFill>
                <a:sym typeface="Symbol" pitchFamily="18" charset="2"/>
              </a:rPr>
              <a:t>由汉明限可推出：</a:t>
            </a:r>
            <a:endParaRPr lang="zh-CN" altLang="en-US" b="0" i="1">
              <a:solidFill>
                <a:schemeClr val="accent2"/>
              </a:solidFill>
              <a:sym typeface="Symbol" pitchFamily="18" charset="2"/>
            </a:endParaRPr>
          </a:p>
        </p:txBody>
      </p:sp>
      <p:graphicFrame>
        <p:nvGraphicFramePr>
          <p:cNvPr id="88072" name="Object 8"/>
          <p:cNvGraphicFramePr>
            <a:graphicFrameLocks noChangeAspect="1"/>
          </p:cNvGraphicFramePr>
          <p:nvPr/>
        </p:nvGraphicFramePr>
        <p:xfrm>
          <a:off x="4657725" y="2889250"/>
          <a:ext cx="2825750" cy="898525"/>
        </p:xfrm>
        <a:graphic>
          <a:graphicData uri="http://schemas.openxmlformats.org/presentationml/2006/ole">
            <p:oleObj spid="_x0000_s88072" name="公式" r:id="rId4" imgW="927000" imgH="393480" progId="Equation.3">
              <p:embed/>
            </p:oleObj>
          </a:graphicData>
        </a:graphic>
      </p:graphicFrame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754063" y="4373563"/>
            <a:ext cx="2881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zh-CN" altLang="en-US" b="0">
                <a:solidFill>
                  <a:schemeClr val="accent2"/>
                </a:solidFill>
                <a:sym typeface="Symbol" pitchFamily="18" charset="2"/>
              </a:rPr>
              <a:t>由</a:t>
            </a:r>
            <a:r>
              <a:rPr lang="en-US" altLang="zh-CN" b="0">
                <a:solidFill>
                  <a:schemeClr val="accent2"/>
                </a:solidFill>
                <a:sym typeface="Symbol" pitchFamily="18" charset="2"/>
              </a:rPr>
              <a:t>V-G</a:t>
            </a:r>
            <a:r>
              <a:rPr lang="zh-CN" altLang="en-US" b="0">
                <a:solidFill>
                  <a:schemeClr val="accent2"/>
                </a:solidFill>
                <a:sym typeface="Symbol" pitchFamily="18" charset="2"/>
              </a:rPr>
              <a:t>限可推出：</a:t>
            </a:r>
            <a:endParaRPr lang="zh-CN" altLang="en-US" b="0" i="1">
              <a:solidFill>
                <a:schemeClr val="accent2"/>
              </a:solidFill>
              <a:sym typeface="Symbol" pitchFamily="18" charset="2"/>
            </a:endParaRPr>
          </a:p>
        </p:txBody>
      </p:sp>
      <p:graphicFrame>
        <p:nvGraphicFramePr>
          <p:cNvPr id="88074" name="Object 10"/>
          <p:cNvGraphicFramePr>
            <a:graphicFrameLocks noChangeAspect="1"/>
          </p:cNvGraphicFramePr>
          <p:nvPr/>
        </p:nvGraphicFramePr>
        <p:xfrm>
          <a:off x="4662488" y="3968750"/>
          <a:ext cx="2671762" cy="898525"/>
        </p:xfrm>
        <a:graphic>
          <a:graphicData uri="http://schemas.openxmlformats.org/presentationml/2006/ole">
            <p:oleObj spid="_x0000_s88074" name="公式" r:id="rId5" imgW="87624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1950"/>
            <a:ext cx="7772400" cy="1143000"/>
          </a:xfrm>
        </p:spPr>
        <p:txBody>
          <a:bodyPr/>
          <a:lstStyle/>
          <a:p>
            <a:r>
              <a:rPr lang="zh-CN" altLang="en-US" sz="4000" b="1" dirty="0"/>
              <a:t>最大的最小距离存在区间</a:t>
            </a:r>
          </a:p>
        </p:txBody>
      </p:sp>
      <p:graphicFrame>
        <p:nvGraphicFramePr>
          <p:cNvPr id="52227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908175" y="1366838"/>
          <a:ext cx="5326063" cy="4845050"/>
        </p:xfrm>
        <a:graphic>
          <a:graphicData uri="http://schemas.openxmlformats.org/presentationml/2006/ole">
            <p:oleObj spid="_x0000_s111618" name="Visio" r:id="rId3" imgW="5325580" imgH="4844834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23963"/>
            <a:ext cx="7772400" cy="4872037"/>
          </a:xfrm>
        </p:spPr>
        <p:txBody>
          <a:bodyPr/>
          <a:lstStyle/>
          <a:p>
            <a:r>
              <a:rPr lang="zh-CN" altLang="en-US" b="1">
                <a:solidFill>
                  <a:schemeClr val="accent2"/>
                </a:solidFill>
              </a:rPr>
              <a:t>定义</a:t>
            </a:r>
            <a:r>
              <a:rPr lang="en-US" altLang="zh-CN" b="1">
                <a:solidFill>
                  <a:schemeClr val="accent2"/>
                </a:solidFill>
              </a:rPr>
              <a:t>2(</a:t>
            </a:r>
            <a:r>
              <a:rPr lang="zh-CN" altLang="en-US" b="1">
                <a:solidFill>
                  <a:schemeClr val="accent2"/>
                </a:solidFill>
              </a:rPr>
              <a:t>张成</a:t>
            </a:r>
            <a:r>
              <a:rPr lang="en-US" altLang="zh-CN" b="1">
                <a:solidFill>
                  <a:schemeClr val="accent2"/>
                </a:solidFill>
              </a:rPr>
              <a:t>)</a:t>
            </a:r>
            <a:r>
              <a:rPr lang="zh-CN" altLang="en-US" b="1">
                <a:solidFill>
                  <a:schemeClr val="accent2"/>
                </a:solidFill>
              </a:rPr>
              <a:t>：</a:t>
            </a:r>
            <a:r>
              <a:rPr lang="zh-CN" altLang="en-US" b="1"/>
              <a:t>给定线性空间</a:t>
            </a:r>
            <a:r>
              <a:rPr lang="en-US" altLang="zh-CN" b="1"/>
              <a:t>V</a:t>
            </a:r>
            <a:r>
              <a:rPr lang="zh-CN" altLang="en-US" b="1"/>
              <a:t>和</a:t>
            </a:r>
            <a:r>
              <a:rPr lang="en-US" altLang="zh-CN" b="1"/>
              <a:t>V</a:t>
            </a:r>
            <a:r>
              <a:rPr lang="zh-CN" altLang="en-US" b="1"/>
              <a:t>中的一个子集</a:t>
            </a:r>
            <a:r>
              <a:rPr lang="en-US" altLang="zh-CN" b="1"/>
              <a:t>S</a:t>
            </a:r>
            <a:r>
              <a:rPr lang="zh-CN" altLang="en-US" b="1"/>
              <a:t>，若</a:t>
            </a:r>
            <a:r>
              <a:rPr lang="en-US" altLang="zh-CN" b="1"/>
              <a:t>V</a:t>
            </a:r>
            <a:r>
              <a:rPr lang="zh-CN" altLang="en-US" b="1"/>
              <a:t>中的任意一个矢量均可用</a:t>
            </a:r>
            <a:r>
              <a:rPr lang="en-US" altLang="zh-CN" b="1"/>
              <a:t>S</a:t>
            </a:r>
            <a:r>
              <a:rPr lang="zh-CN" altLang="en-US" b="1"/>
              <a:t>中的矢量线性组合生成，则称</a:t>
            </a:r>
            <a:r>
              <a:rPr lang="en-US" altLang="zh-CN" b="1"/>
              <a:t>S</a:t>
            </a:r>
            <a:r>
              <a:rPr lang="zh-CN" altLang="en-US" b="1"/>
              <a:t>张成了矢量空间</a:t>
            </a:r>
            <a:r>
              <a:rPr lang="en-US" altLang="zh-CN" b="1"/>
              <a:t>V</a:t>
            </a:r>
            <a:r>
              <a:rPr lang="zh-CN" altLang="en-US" b="1"/>
              <a:t>。</a:t>
            </a:r>
          </a:p>
          <a:p>
            <a:r>
              <a:rPr lang="zh-CN" altLang="en-US" b="1">
                <a:solidFill>
                  <a:schemeClr val="accent2"/>
                </a:solidFill>
              </a:rPr>
              <a:t>定义</a:t>
            </a:r>
            <a:r>
              <a:rPr lang="en-US" altLang="zh-CN" b="1">
                <a:solidFill>
                  <a:schemeClr val="accent2"/>
                </a:solidFill>
              </a:rPr>
              <a:t>3(</a:t>
            </a:r>
            <a:r>
              <a:rPr lang="zh-CN" altLang="en-US" b="1">
                <a:solidFill>
                  <a:schemeClr val="accent2"/>
                </a:solidFill>
              </a:rPr>
              <a:t>基底和维数</a:t>
            </a:r>
            <a:r>
              <a:rPr lang="en-US" altLang="zh-CN" b="1">
                <a:solidFill>
                  <a:schemeClr val="accent2"/>
                </a:solidFill>
              </a:rPr>
              <a:t>)</a:t>
            </a:r>
            <a:r>
              <a:rPr lang="zh-CN" altLang="en-US" b="1">
                <a:solidFill>
                  <a:schemeClr val="accent2"/>
                </a:solidFill>
              </a:rPr>
              <a:t>：</a:t>
            </a:r>
            <a:r>
              <a:rPr lang="zh-CN" altLang="en-US" b="1"/>
              <a:t>给定线性空间</a:t>
            </a:r>
            <a:r>
              <a:rPr lang="en-US" altLang="zh-CN" b="1"/>
              <a:t>V</a:t>
            </a:r>
            <a:r>
              <a:rPr lang="zh-CN" altLang="en-US" b="1"/>
              <a:t>，能张成该空间的线性独立矢量的集合成为</a:t>
            </a:r>
            <a:r>
              <a:rPr lang="en-US" altLang="zh-CN" b="1"/>
              <a:t>V</a:t>
            </a:r>
            <a:r>
              <a:rPr lang="zh-CN" altLang="en-US" b="1"/>
              <a:t>的基底，而线性独立矢量的数目称为</a:t>
            </a:r>
            <a:r>
              <a:rPr lang="en-US" altLang="zh-CN" b="1"/>
              <a:t>V</a:t>
            </a:r>
            <a:r>
              <a:rPr lang="zh-CN" altLang="en-US" b="1"/>
              <a:t>的维数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8116888" cy="1125538"/>
          </a:xfrm>
        </p:spPr>
        <p:txBody>
          <a:bodyPr/>
          <a:lstStyle/>
          <a:p>
            <a:r>
              <a:rPr lang="zh-CN" altLang="en-US" sz="2800" dirty="0">
                <a:solidFill>
                  <a:schemeClr val="accent2"/>
                </a:solidFill>
              </a:rPr>
              <a:t>定义：</a:t>
            </a:r>
            <a:r>
              <a:rPr lang="en-US" altLang="zh-CN" sz="2800" dirty="0"/>
              <a:t>[</a:t>
            </a:r>
            <a:r>
              <a:rPr lang="en-US" altLang="zh-CN" sz="2800" i="1" dirty="0"/>
              <a:t>n</a:t>
            </a:r>
            <a:r>
              <a:rPr lang="en-US" altLang="zh-CN" sz="2800" dirty="0"/>
              <a:t>, </a:t>
            </a:r>
            <a:r>
              <a:rPr lang="en-US" altLang="zh-CN" sz="2800" i="1" dirty="0"/>
              <a:t>k</a:t>
            </a:r>
            <a:r>
              <a:rPr lang="en-US" altLang="zh-CN" sz="2800" dirty="0"/>
              <a:t>]</a:t>
            </a:r>
            <a:r>
              <a:rPr lang="zh-CN" altLang="en-US" sz="2800" dirty="0"/>
              <a:t>线性分组码是</a:t>
            </a:r>
            <a:r>
              <a:rPr lang="en-US" altLang="zh-CN" sz="2800" dirty="0"/>
              <a:t>GF(q)</a:t>
            </a:r>
            <a:r>
              <a:rPr lang="zh-CN" altLang="en-US" sz="2800" dirty="0"/>
              <a:t>上的</a:t>
            </a:r>
            <a:r>
              <a:rPr lang="en-US" altLang="zh-CN" sz="2800" dirty="0"/>
              <a:t>n</a:t>
            </a:r>
            <a:r>
              <a:rPr lang="zh-CN" altLang="en-US" sz="2800" dirty="0"/>
              <a:t>维线性空间中的一个</a:t>
            </a:r>
            <a:r>
              <a:rPr lang="en-US" altLang="zh-CN" sz="2800" dirty="0"/>
              <a:t>k</a:t>
            </a:r>
            <a:r>
              <a:rPr lang="zh-CN" altLang="en-US" sz="2800" dirty="0"/>
              <a:t>维子空间。</a:t>
            </a:r>
          </a:p>
          <a:p>
            <a:endParaRPr lang="zh-CN" altLang="en-US" sz="2800" dirty="0"/>
          </a:p>
        </p:txBody>
      </p:sp>
      <p:grpSp>
        <p:nvGrpSpPr>
          <p:cNvPr id="8208" name="Group 16"/>
          <p:cNvGrpSpPr>
            <a:grpSpLocks/>
          </p:cNvGrpSpPr>
          <p:nvPr/>
        </p:nvGrpSpPr>
        <p:grpSpPr bwMode="auto">
          <a:xfrm>
            <a:off x="1901825" y="3068638"/>
            <a:ext cx="4560888" cy="1890712"/>
            <a:chOff x="1198" y="1933"/>
            <a:chExt cx="2873" cy="1191"/>
          </a:xfrm>
        </p:grpSpPr>
        <p:sp>
          <p:nvSpPr>
            <p:cNvPr id="8201" name="Oval 9"/>
            <p:cNvSpPr>
              <a:spLocks noChangeArrowheads="1"/>
            </p:cNvSpPr>
            <p:nvPr/>
          </p:nvSpPr>
          <p:spPr bwMode="auto">
            <a:xfrm>
              <a:off x="2313" y="1933"/>
              <a:ext cx="1049" cy="9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03" name="Line 11"/>
            <p:cNvSpPr>
              <a:spLocks noChangeShapeType="1"/>
            </p:cNvSpPr>
            <p:nvPr/>
          </p:nvSpPr>
          <p:spPr bwMode="auto">
            <a:xfrm flipH="1">
              <a:off x="2681" y="2075"/>
              <a:ext cx="511" cy="8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6" name="AutoShape 14"/>
            <p:cNvSpPr>
              <a:spLocks/>
            </p:cNvSpPr>
            <p:nvPr/>
          </p:nvSpPr>
          <p:spPr bwMode="auto">
            <a:xfrm>
              <a:off x="3495" y="2740"/>
              <a:ext cx="576" cy="384"/>
            </a:xfrm>
            <a:prstGeom prst="accentCallout2">
              <a:avLst>
                <a:gd name="adj1" fmla="val 18750"/>
                <a:gd name="adj2" fmla="val -8333"/>
                <a:gd name="adj3" fmla="val 18750"/>
                <a:gd name="adj4" fmla="val -37329"/>
                <a:gd name="adj5" fmla="val -47657"/>
                <a:gd name="adj6" fmla="val -6753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n-US" altLang="zh-CN" b="0"/>
                <a:t>2</a:t>
              </a:r>
              <a:r>
                <a:rPr lang="en-US" altLang="zh-CN" b="0" i="1" baseline="30000"/>
                <a:t>k</a:t>
              </a:r>
              <a:endParaRPr lang="en-US" altLang="zh-CN" b="0" i="1"/>
            </a:p>
          </p:txBody>
        </p:sp>
        <p:sp>
          <p:nvSpPr>
            <p:cNvPr id="8207" name="AutoShape 15"/>
            <p:cNvSpPr>
              <a:spLocks/>
            </p:cNvSpPr>
            <p:nvPr/>
          </p:nvSpPr>
          <p:spPr bwMode="auto">
            <a:xfrm>
              <a:off x="1198" y="2740"/>
              <a:ext cx="576" cy="384"/>
            </a:xfrm>
            <a:prstGeom prst="accentCallout2">
              <a:avLst>
                <a:gd name="adj1" fmla="val 18750"/>
                <a:gd name="adj2" fmla="val 108333"/>
                <a:gd name="adj3" fmla="val 18750"/>
                <a:gd name="adj4" fmla="val 149306"/>
                <a:gd name="adj5" fmla="val -77343"/>
                <a:gd name="adj6" fmla="val 19201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n-US" altLang="zh-CN" b="0"/>
                <a:t>2</a:t>
              </a:r>
              <a:r>
                <a:rPr lang="en-US" altLang="zh-CN" b="0" i="1" baseline="30000"/>
                <a:t>n</a:t>
              </a:r>
              <a:endParaRPr lang="zh-CN" altLang="en-US" b="0" i="1" baseline="30000"/>
            </a:p>
          </p:txBody>
        </p:sp>
      </p:grpSp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685800" y="36195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二、线性</a:t>
            </a:r>
            <a:r>
              <a:rPr kumimoji="0" lang="zh-CN" altLang="en-US" sz="4400" b="1" i="0" u="none" strike="noStrike" kern="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分组码</a:t>
            </a:r>
            <a:r>
              <a:rPr kumimoji="0" lang="zh-CN" altLang="en-US" sz="44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基本概念</a:t>
            </a:r>
            <a:br>
              <a:rPr kumimoji="0" lang="zh-CN" altLang="en-US" sz="44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altLang="zh-CN" sz="4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2" name="Object 4"/>
          <p:cNvGraphicFramePr>
            <a:graphicFrameLocks noChangeAspect="1"/>
          </p:cNvGraphicFramePr>
          <p:nvPr>
            <p:ph idx="1"/>
          </p:nvPr>
        </p:nvGraphicFramePr>
        <p:xfrm>
          <a:off x="2997200" y="3698875"/>
          <a:ext cx="2328863" cy="838200"/>
        </p:xfrm>
        <a:graphic>
          <a:graphicData uri="http://schemas.openxmlformats.org/presentationml/2006/ole">
            <p:oleObj spid="_x0000_s17412" name="公式" r:id="rId3" imgW="965160" imgH="355320" progId="Equation.3">
              <p:embed/>
            </p:oleObj>
          </a:graphicData>
        </a:graphic>
      </p:graphicFrame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1285875" y="1854200"/>
            <a:ext cx="73358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zh-CN" altLang="en-US" sz="2800">
                <a:solidFill>
                  <a:schemeClr val="accent2"/>
                </a:solidFill>
              </a:rPr>
              <a:t>性质：</a:t>
            </a:r>
            <a:r>
              <a:rPr lang="en-US" altLang="zh-CN" sz="2800"/>
              <a:t>[n,k,d]</a:t>
            </a:r>
            <a:r>
              <a:rPr lang="zh-CN" altLang="en-US" sz="2800"/>
              <a:t>线性分组码的最小距离等于非零码字的最小重量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700088" y="2933700"/>
            <a:ext cx="8324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chemeClr val="accent2"/>
                </a:solidFill>
              </a:rPr>
              <a:t>如何根据</a:t>
            </a:r>
            <a:r>
              <a:rPr lang="en-US" altLang="zh-CN" sz="2800" i="1">
                <a:solidFill>
                  <a:schemeClr val="accent2"/>
                </a:solidFill>
              </a:rPr>
              <a:t>k</a:t>
            </a:r>
            <a:r>
              <a:rPr lang="zh-CN" altLang="en-US" sz="2800">
                <a:solidFill>
                  <a:schemeClr val="accent2"/>
                </a:solidFill>
              </a:rPr>
              <a:t>个信息比特来确定对应的</a:t>
            </a:r>
            <a:r>
              <a:rPr lang="en-US" altLang="zh-CN" sz="2800" i="1">
                <a:solidFill>
                  <a:schemeClr val="accent2"/>
                </a:solidFill>
              </a:rPr>
              <a:t>n</a:t>
            </a:r>
            <a:r>
              <a:rPr lang="en-US" altLang="zh-CN" sz="2800">
                <a:solidFill>
                  <a:schemeClr val="accent2"/>
                </a:solidFill>
              </a:rPr>
              <a:t>-</a:t>
            </a:r>
            <a:r>
              <a:rPr lang="en-US" altLang="zh-CN" sz="2800" i="1">
                <a:solidFill>
                  <a:schemeClr val="accent2"/>
                </a:solidFill>
              </a:rPr>
              <a:t>k</a:t>
            </a:r>
            <a:r>
              <a:rPr lang="zh-CN" altLang="en-US" sz="2800">
                <a:solidFill>
                  <a:schemeClr val="accent2"/>
                </a:solidFill>
              </a:rPr>
              <a:t>个校验比特？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2635250" y="3897313"/>
            <a:ext cx="262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chemeClr val="accent2"/>
                </a:solidFill>
                <a:latin typeface="Arial"/>
              </a:rPr>
              <a:t>——</a:t>
            </a:r>
            <a:r>
              <a:rPr lang="zh-CN" altLang="en-US">
                <a:solidFill>
                  <a:schemeClr val="accent2"/>
                </a:solidFill>
              </a:rPr>
              <a:t>利用校验矩阵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2636838" y="4554538"/>
            <a:ext cx="262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chemeClr val="accent2"/>
                </a:solidFill>
                <a:latin typeface="Arial"/>
              </a:rPr>
              <a:t>——</a:t>
            </a:r>
            <a:r>
              <a:rPr lang="zh-CN" altLang="en-US">
                <a:solidFill>
                  <a:schemeClr val="accent2"/>
                </a:solidFill>
              </a:rPr>
              <a:t>利用生成矩阵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881063" y="1898650"/>
            <a:ext cx="256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/>
              <a:t>给定参数</a:t>
            </a:r>
            <a:r>
              <a:rPr lang="en-US" altLang="zh-CN" i="1"/>
              <a:t>n</a:t>
            </a:r>
            <a:r>
              <a:rPr lang="zh-CN" altLang="en-US" i="1"/>
              <a:t>、</a:t>
            </a:r>
            <a:r>
              <a:rPr lang="en-US" altLang="zh-CN" i="1"/>
              <a:t>k</a:t>
            </a:r>
            <a:r>
              <a:rPr lang="zh-CN" altLang="en-US"/>
              <a:t>和</a:t>
            </a:r>
            <a:r>
              <a:rPr lang="en-US" altLang="zh-CN" i="1"/>
              <a:t>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733</TotalTime>
  <Words>1873</Words>
  <Application>Microsoft PowerPoint</Application>
  <PresentationFormat>全屏显示(4:3)</PresentationFormat>
  <Paragraphs>247</Paragraphs>
  <Slides>51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51</vt:i4>
      </vt:variant>
    </vt:vector>
  </HeadingPairs>
  <TitlesOfParts>
    <vt:vector size="56" baseType="lpstr">
      <vt:lpstr>默认设计模板</vt:lpstr>
      <vt:lpstr>公式</vt:lpstr>
      <vt:lpstr>MathType 5.0 Equation</vt:lpstr>
      <vt:lpstr>Microsoft 公式 3.0</vt:lpstr>
      <vt:lpstr>Microsoft Visio 绘图</vt:lpstr>
      <vt:lpstr>线性分组码</vt:lpstr>
      <vt:lpstr>要求掌握的内容</vt:lpstr>
      <vt:lpstr>第一节 线性分组码基本概念</vt:lpstr>
      <vt:lpstr>一、线性空间</vt:lpstr>
      <vt:lpstr>幻灯片 5</vt:lpstr>
      <vt:lpstr>幻灯片 6</vt:lpstr>
      <vt:lpstr>幻灯片 7</vt:lpstr>
      <vt:lpstr>幻灯片 8</vt:lpstr>
      <vt:lpstr>幻灯片 9</vt:lpstr>
      <vt:lpstr>三、码的生成矩阵</vt:lpstr>
      <vt:lpstr>幻灯片 11</vt:lpstr>
      <vt:lpstr>幻灯片 12</vt:lpstr>
      <vt:lpstr>四、码的校验矩阵</vt:lpstr>
      <vt:lpstr>幻灯片 14</vt:lpstr>
      <vt:lpstr>幻灯片 15</vt:lpstr>
      <vt:lpstr>幻灯片 16</vt:lpstr>
      <vt:lpstr>幻灯片 17</vt:lpstr>
      <vt:lpstr>五、几个概念</vt:lpstr>
      <vt:lpstr>幻灯片 19</vt:lpstr>
      <vt:lpstr>幻灯片 20</vt:lpstr>
      <vt:lpstr>第二节 线性分组码的译码</vt:lpstr>
      <vt:lpstr>一、伴随式</vt:lpstr>
      <vt:lpstr>幻灯片 23</vt:lpstr>
      <vt:lpstr>幻灯片 24</vt:lpstr>
      <vt:lpstr>二、汉明码</vt:lpstr>
      <vt:lpstr>幻灯片 26</vt:lpstr>
      <vt:lpstr>幻灯片 27</vt:lpstr>
      <vt:lpstr>三、标准阵列译码</vt:lpstr>
      <vt:lpstr>幻灯片 29</vt:lpstr>
      <vt:lpstr>幻灯片 30</vt:lpstr>
      <vt:lpstr>幻灯片 31</vt:lpstr>
      <vt:lpstr>幻灯片 32</vt:lpstr>
      <vt:lpstr>第三节 由已知码构造新码的方法</vt:lpstr>
      <vt:lpstr>扩展(Expanded)码</vt:lpstr>
      <vt:lpstr>扩展(Expanded)码</vt:lpstr>
      <vt:lpstr>删余(Punctured)码</vt:lpstr>
      <vt:lpstr>增广(Augmented)码</vt:lpstr>
      <vt:lpstr>增广(Augmented)码</vt:lpstr>
      <vt:lpstr>增余删信(Expurgated)码</vt:lpstr>
      <vt:lpstr>延长(Lengthened)码与RM码</vt:lpstr>
      <vt:lpstr>RM码</vt:lpstr>
      <vt:lpstr>RM码</vt:lpstr>
      <vt:lpstr>修正的线性码</vt:lpstr>
      <vt:lpstr>汉明码的各类修正码之间关系图</vt:lpstr>
      <vt:lpstr>第四节 线性码的纠错能力</vt:lpstr>
      <vt:lpstr>线性码的重量分布</vt:lpstr>
      <vt:lpstr>马克威伦(MacWilliams)恒等式</vt:lpstr>
      <vt:lpstr>线性分组码的不可检错误概率</vt:lpstr>
      <vt:lpstr>译码错误与译码失败概率</vt:lpstr>
      <vt:lpstr>幻灯片 50</vt:lpstr>
      <vt:lpstr>最大的最小距离存在区间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</dc:creator>
  <cp:lastModifiedBy>SR</cp:lastModifiedBy>
  <cp:revision>35</cp:revision>
  <dcterms:created xsi:type="dcterms:W3CDTF">1601-01-01T00:00:00Z</dcterms:created>
  <dcterms:modified xsi:type="dcterms:W3CDTF">2017-05-24T14:19:44Z</dcterms:modified>
</cp:coreProperties>
</file>