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22"/>
  </p:notesMasterIdLst>
  <p:sldIdLst>
    <p:sldId id="525" r:id="rId2"/>
    <p:sldId id="618" r:id="rId3"/>
    <p:sldId id="619" r:id="rId4"/>
    <p:sldId id="620" r:id="rId5"/>
    <p:sldId id="636" r:id="rId6"/>
    <p:sldId id="621" r:id="rId7"/>
    <p:sldId id="622" r:id="rId8"/>
    <p:sldId id="625" r:id="rId9"/>
    <p:sldId id="624" r:id="rId10"/>
    <p:sldId id="623" r:id="rId11"/>
    <p:sldId id="626" r:id="rId12"/>
    <p:sldId id="627" r:id="rId13"/>
    <p:sldId id="630" r:id="rId14"/>
    <p:sldId id="628" r:id="rId15"/>
    <p:sldId id="629" r:id="rId16"/>
    <p:sldId id="632" r:id="rId17"/>
    <p:sldId id="633" r:id="rId18"/>
    <p:sldId id="634" r:id="rId19"/>
    <p:sldId id="635" r:id="rId20"/>
    <p:sldId id="637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Luan" initials="TL" lastIdx="1" clrIdx="0">
    <p:extLst>
      <p:ext uri="{19B8F6BF-5375-455C-9EA6-DF929625EA0E}">
        <p15:presenceInfo xmlns:p15="http://schemas.microsoft.com/office/powerpoint/2012/main" userId="S-1-5-21-248963057-614103661-3067232799-3334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4437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Testing notes</a:t>
            </a:r>
          </a:p>
        </p:txBody>
      </p:sp>
    </p:spTree>
    <p:extLst>
      <p:ext uri="{BB962C8B-B14F-4D97-AF65-F5344CB8AC3E}">
        <p14:creationId xmlns:p14="http://schemas.microsoft.com/office/powerpoint/2010/main" val="310277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857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760" y="1795869"/>
            <a:ext cx="3945600" cy="3754474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600" y="1795869"/>
            <a:ext cx="3947040" cy="3754474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484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30364"/>
            <a:ext cx="8229600" cy="4937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rtl="0">
              <a:buSzPct val="115000"/>
              <a:buFont typeface="Arial" panose="020B0604020202020204" pitchFamily="34" charset="0"/>
              <a:buChar char="•"/>
              <a:defRPr sz="24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 dirty="0"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881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615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F172-6FC1-4322-AF80-B79FF2BB06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7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7834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184E75-542C-4E07-9555-B2355961054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4" r:id="rId4"/>
    <p:sldLayoutId id="2147483716" r:id="rId5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SzPct val="115000"/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5.0/docs/api/java/util/TimerTask.html" TargetMode="External"/><Relationship Id="rId2" Type="http://schemas.openxmlformats.org/officeDocument/2006/relationships/hyperlink" Target="http://developer.android.com/reference/java/util/Time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roquestcombo.safaribooksonline.com.ezproxy-b.deakin.edu.au/book/programming/android/97801341715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3EyzlZxx3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5400" dirty="0" smtClean="0"/>
              <a:t>Android </a:t>
            </a:r>
            <a:r>
              <a:rPr lang="en-US" sz="5400" dirty="0"/>
              <a:t>Programming</a:t>
            </a:r>
          </a:p>
          <a:p>
            <a:pPr lvl="0" rtl="0">
              <a:buNone/>
            </a:pPr>
            <a:r>
              <a:rPr lang="en-US" sz="6000" dirty="0"/>
              <a:t>Lecture </a:t>
            </a:r>
            <a:r>
              <a:rPr lang="en-US" sz="6000" dirty="0" smtClean="0"/>
              <a:t>8</a:t>
            </a:r>
            <a:endParaRPr lang="en-US" sz="6000" dirty="0"/>
          </a:p>
        </p:txBody>
      </p:sp>
      <p:sp>
        <p:nvSpPr>
          <p:cNvPr id="361" name="Shape 361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4582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4000" dirty="0" smtClean="0"/>
              <a:t>Multi-threading</a:t>
            </a:r>
          </a:p>
        </p:txBody>
      </p:sp>
    </p:spTree>
    <p:extLst>
      <p:ext uri="{BB962C8B-B14F-4D97-AF65-F5344CB8AC3E}">
        <p14:creationId xmlns:p14="http://schemas.microsoft.com/office/powerpoint/2010/main" val="25815992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7" name="Rounded Rectangle 6"/>
          <p:cNvSpPr/>
          <p:nvPr/>
        </p:nvSpPr>
        <p:spPr>
          <a:xfrm>
            <a:off x="1380241" y="3640261"/>
            <a:ext cx="5760640" cy="2448272"/>
          </a:xfrm>
          <a:prstGeom prst="roundRect">
            <a:avLst/>
          </a:prstGeom>
          <a:solidFill>
            <a:srgbClr val="FFFFFF">
              <a:alpha val="0"/>
            </a:srgbClr>
          </a:solidFill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1380241" y="2848173"/>
            <a:ext cx="168" cy="337206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140881" y="2848173"/>
            <a:ext cx="168" cy="337206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6185" y="6232549"/>
            <a:ext cx="95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612" y="6232549"/>
            <a:ext cx="95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Application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40481" y="3352229"/>
            <a:ext cx="1224136" cy="576064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F5BD0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Linux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Process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20201" y="2848173"/>
            <a:ext cx="0" cy="3384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20201" y="6232549"/>
            <a:ext cx="6912768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80241" y="4216325"/>
            <a:ext cx="5760640" cy="2880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0121" y="4792389"/>
            <a:ext cx="6832376" cy="1152128"/>
            <a:chOff x="827584" y="3645024"/>
            <a:chExt cx="6832376" cy="1152128"/>
          </a:xfrm>
        </p:grpSpPr>
        <p:sp>
          <p:nvSpPr>
            <p:cNvPr id="23" name="Rectangle 22"/>
            <p:cNvSpPr/>
            <p:nvPr/>
          </p:nvSpPr>
          <p:spPr>
            <a:xfrm>
              <a:off x="2123728" y="3645024"/>
              <a:ext cx="711696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47864" y="3645024"/>
              <a:ext cx="711696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96136" y="3645024"/>
              <a:ext cx="711696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48264" y="4149080"/>
              <a:ext cx="711696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11960" y="4149080"/>
              <a:ext cx="1719808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27784" y="4509120"/>
              <a:ext cx="1224136" cy="288032"/>
            </a:xfrm>
            <a:prstGeom prst="rect">
              <a:avLst/>
            </a:prstGeom>
            <a:solidFill>
              <a:srgbClr val="FFD97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27584" y="3933056"/>
              <a:ext cx="576064" cy="648072"/>
              <a:chOff x="827584" y="4509120"/>
              <a:chExt cx="576064" cy="64807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827584" y="4509120"/>
                <a:ext cx="576064" cy="648072"/>
                <a:chOff x="2483768" y="3212976"/>
                <a:chExt cx="576064" cy="648072"/>
              </a:xfrm>
              <a:solidFill>
                <a:srgbClr val="FFD975"/>
              </a:solidFill>
            </p:grpSpPr>
            <p:sp>
              <p:nvSpPr>
                <p:cNvPr id="32" name="Donut 31"/>
                <p:cNvSpPr/>
                <p:nvPr/>
              </p:nvSpPr>
              <p:spPr>
                <a:xfrm>
                  <a:off x="2483768" y="3284984"/>
                  <a:ext cx="576064" cy="576064"/>
                </a:xfrm>
                <a:prstGeom prst="donut">
                  <a:avLst>
                    <a:gd name="adj" fmla="val 9045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 rot="5400000">
                  <a:off x="2699792" y="3212976"/>
                  <a:ext cx="216024" cy="21602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856527" y="4653136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BG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7500921" y="623254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00121" y="3899807"/>
            <a:ext cx="576064" cy="648072"/>
            <a:chOff x="2483768" y="3212976"/>
            <a:chExt cx="576064" cy="64807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Donut 35"/>
            <p:cNvSpPr/>
            <p:nvPr/>
          </p:nvSpPr>
          <p:spPr>
            <a:xfrm>
              <a:off x="2483768" y="3284984"/>
              <a:ext cx="576064" cy="576064"/>
            </a:xfrm>
            <a:prstGeom prst="donut">
              <a:avLst>
                <a:gd name="adj" fmla="val 9045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2699792" y="3212976"/>
              <a:ext cx="216024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01072" y="412732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UI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6255568" y="84720"/>
            <a:ext cx="2691830" cy="2577982"/>
            <a:chOff x="5823520" y="231094"/>
            <a:chExt cx="3816424" cy="3713806"/>
          </a:xfrm>
        </p:grpSpPr>
        <p:sp>
          <p:nvSpPr>
            <p:cNvPr id="40" name="Rectangle 39"/>
            <p:cNvSpPr/>
            <p:nvPr/>
          </p:nvSpPr>
          <p:spPr>
            <a:xfrm>
              <a:off x="5823520" y="1064580"/>
              <a:ext cx="3168352" cy="2880320"/>
            </a:xfrm>
            <a:prstGeom prst="rect">
              <a:avLst/>
            </a:prstGeom>
            <a:noFill/>
            <a:ln w="38100">
              <a:solidFill>
                <a:srgbClr val="6A8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1" name="Picture 40" descr="android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298" y="231094"/>
              <a:ext cx="616070" cy="703085"/>
            </a:xfrm>
            <a:prstGeom prst="rect">
              <a:avLst/>
            </a:prstGeom>
          </p:spPr>
        </p:pic>
        <p:grpSp>
          <p:nvGrpSpPr>
            <p:cNvPr id="42" name="Group 41"/>
            <p:cNvGrpSpPr/>
            <p:nvPr/>
          </p:nvGrpSpPr>
          <p:grpSpPr>
            <a:xfrm>
              <a:off x="7047656" y="1280604"/>
              <a:ext cx="576064" cy="648072"/>
              <a:chOff x="2483768" y="3212976"/>
              <a:chExt cx="576064" cy="648072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43" name="Donut 42"/>
              <p:cNvSpPr/>
              <p:nvPr/>
            </p:nvSpPr>
            <p:spPr>
              <a:xfrm>
                <a:off x="2483768" y="3284984"/>
                <a:ext cx="576064" cy="576064"/>
              </a:xfrm>
              <a:prstGeom prst="donut">
                <a:avLst>
                  <a:gd name="adj" fmla="val 9045"/>
                </a:avLst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Isosceles Triangle 43"/>
              <p:cNvSpPr/>
              <p:nvPr/>
            </p:nvSpPr>
            <p:spPr>
              <a:xfrm rot="5400000">
                <a:off x="2699792" y="3212976"/>
                <a:ext cx="216024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148607" y="1508119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UI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8415808" y="776548"/>
              <a:ext cx="1224136" cy="576064"/>
            </a:xfrm>
            <a:prstGeom prst="roundRect">
              <a:avLst/>
            </a:prstGeom>
            <a:solidFill>
              <a:srgbClr val="FFFFFF"/>
            </a:solidFill>
            <a:ln w="38100">
              <a:solidFill>
                <a:srgbClr val="6A8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Android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App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09552" y="2206835"/>
              <a:ext cx="1268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Java Threads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6033392" y="2792772"/>
              <a:ext cx="2742456" cy="685805"/>
              <a:chOff x="893440" y="4581128"/>
              <a:chExt cx="2742456" cy="685805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893440" y="4581128"/>
                <a:ext cx="582216" cy="648072"/>
                <a:chOff x="821432" y="4509120"/>
                <a:chExt cx="582216" cy="648072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827584" y="4509120"/>
                  <a:ext cx="576064" cy="648072"/>
                  <a:chOff x="2483768" y="3212976"/>
                  <a:chExt cx="576064" cy="648072"/>
                </a:xfrm>
                <a:solidFill>
                  <a:srgbClr val="FFD975"/>
                </a:solidFill>
              </p:grpSpPr>
              <p:sp>
                <p:nvSpPr>
                  <p:cNvPr id="62" name="Donut 61"/>
                  <p:cNvSpPr/>
                  <p:nvPr/>
                </p:nvSpPr>
                <p:spPr>
                  <a:xfrm>
                    <a:off x="2483768" y="3284984"/>
                    <a:ext cx="576064" cy="576064"/>
                  </a:xfrm>
                  <a:prstGeom prst="donut">
                    <a:avLst>
                      <a:gd name="adj" fmla="val 9045"/>
                    </a:avLst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Isosceles Triangle 62"/>
                  <p:cNvSpPr/>
                  <p:nvPr/>
                </p:nvSpPr>
                <p:spPr>
                  <a:xfrm rot="5400000">
                    <a:off x="2699792" y="3212976"/>
                    <a:ext cx="216024" cy="216024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821432" y="4695527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BG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1979712" y="4581128"/>
                <a:ext cx="576064" cy="685805"/>
                <a:chOff x="827584" y="4509120"/>
                <a:chExt cx="576064" cy="685805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827584" y="4509120"/>
                  <a:ext cx="576064" cy="685805"/>
                  <a:chOff x="2483768" y="3212976"/>
                  <a:chExt cx="576064" cy="685805"/>
                </a:xfrm>
                <a:solidFill>
                  <a:srgbClr val="FFD975"/>
                </a:solidFill>
              </p:grpSpPr>
              <p:sp>
                <p:nvSpPr>
                  <p:cNvPr id="58" name="Donut 57"/>
                  <p:cNvSpPr/>
                  <p:nvPr/>
                </p:nvSpPr>
                <p:spPr>
                  <a:xfrm>
                    <a:off x="2483768" y="3322717"/>
                    <a:ext cx="576064" cy="576064"/>
                  </a:xfrm>
                  <a:prstGeom prst="donut">
                    <a:avLst>
                      <a:gd name="adj" fmla="val 9045"/>
                    </a:avLst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Isosceles Triangle 58"/>
                  <p:cNvSpPr/>
                  <p:nvPr/>
                </p:nvSpPr>
                <p:spPr>
                  <a:xfrm rot="5400000">
                    <a:off x="2699792" y="3212976"/>
                    <a:ext cx="216024" cy="216024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832491" y="4715271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BG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3059832" y="4581128"/>
                <a:ext cx="576064" cy="648072"/>
                <a:chOff x="827584" y="4509120"/>
                <a:chExt cx="576064" cy="648072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827584" y="4509120"/>
                  <a:ext cx="576064" cy="648072"/>
                  <a:chOff x="2483768" y="3212976"/>
                  <a:chExt cx="576064" cy="648072"/>
                </a:xfrm>
                <a:solidFill>
                  <a:srgbClr val="FFD975"/>
                </a:solidFill>
              </p:grpSpPr>
              <p:sp>
                <p:nvSpPr>
                  <p:cNvPr id="54" name="Donut 53"/>
                  <p:cNvSpPr/>
                  <p:nvPr/>
                </p:nvSpPr>
                <p:spPr>
                  <a:xfrm>
                    <a:off x="2483768" y="3284984"/>
                    <a:ext cx="576064" cy="576064"/>
                  </a:xfrm>
                  <a:prstGeom prst="donut">
                    <a:avLst>
                      <a:gd name="adj" fmla="val 9045"/>
                    </a:avLst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5400000">
                    <a:off x="2699792" y="3212976"/>
                    <a:ext cx="216024" cy="216024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838644" y="4687453"/>
                  <a:ext cx="44435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BG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7" name="Rounded Rectangle 66"/>
          <p:cNvSpPr/>
          <p:nvPr/>
        </p:nvSpPr>
        <p:spPr>
          <a:xfrm>
            <a:off x="448410" y="333219"/>
            <a:ext cx="4755721" cy="2066471"/>
          </a:xfrm>
          <a:prstGeom prst="roundRect">
            <a:avLst/>
          </a:prstGeom>
          <a:solidFill>
            <a:schemeClr val="bg1">
              <a:alpha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What technique shall I use for my background thread execution?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1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Techniques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200" dirty="0"/>
              <a:t>Thread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Executor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HandlerThread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AsyncTask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Service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IntentService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err="1"/>
              <a:t>AsyncQueryHandler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Loader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21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 – Loop - Message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35" name="Rectangle 34"/>
          <p:cNvSpPr/>
          <p:nvPr/>
        </p:nvSpPr>
        <p:spPr>
          <a:xfrm>
            <a:off x="2519916" y="1920899"/>
            <a:ext cx="6395484" cy="4281875"/>
          </a:xfrm>
          <a:prstGeom prst="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7576323" y="2004284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UI Thread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900794" y="3494069"/>
            <a:ext cx="1521289" cy="8787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Looper</a:t>
            </a:r>
            <a:endParaRPr lang="en-AU" sz="1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18816" y="2438400"/>
            <a:ext cx="1752600" cy="3276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4840035" y="2653938"/>
            <a:ext cx="1349936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Message 1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40035" y="3400065"/>
            <a:ext cx="1349936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Message 2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8980" y="2753246"/>
            <a:ext cx="1490936" cy="574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Thread 1</a:t>
            </a:r>
            <a:endParaRPr lang="en-AU" sz="18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8980" y="5287964"/>
            <a:ext cx="1490936" cy="5649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Thread 2</a:t>
            </a:r>
            <a:endParaRPr lang="en-AU" sz="1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29131" y="3870855"/>
            <a:ext cx="10287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Handler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848803" y="3443361"/>
            <a:ext cx="957412" cy="427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620105" y="4374118"/>
            <a:ext cx="1309026" cy="7923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038611" y="4303804"/>
            <a:ext cx="744767" cy="3164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840035" y="4328055"/>
            <a:ext cx="1349936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Message 3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38415" y="5021264"/>
            <a:ext cx="1349936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Message 4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flipH="1">
            <a:off x="6272031" y="2216181"/>
            <a:ext cx="806291" cy="387835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82145" y="2035062"/>
            <a:ext cx="1689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Message Queue</a:t>
            </a:r>
            <a:endParaRPr lang="en-AU" sz="1600" dirty="0"/>
          </a:p>
        </p:txBody>
      </p:sp>
      <p:sp>
        <p:nvSpPr>
          <p:cNvPr id="5" name="Rectangle 4"/>
          <p:cNvSpPr/>
          <p:nvPr/>
        </p:nvSpPr>
        <p:spPr>
          <a:xfrm>
            <a:off x="457200" y="3408756"/>
            <a:ext cx="1476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sendMessage</a:t>
            </a:r>
            <a:r>
              <a:rPr lang="en-AU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()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69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  <p:bldP spid="42" grpId="0" animBg="1"/>
      <p:bldP spid="55" grpId="0" animBg="1"/>
      <p:bldP spid="56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755649"/>
            <a:ext cx="5009623" cy="5600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8598" y="755649"/>
            <a:ext cx="5010150" cy="5878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@Override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protected void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onCreate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(Bundle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savedInstanceState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…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final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Handler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handler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=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Handler()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handleMessage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(Message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msg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if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msg.</a:t>
            </a:r>
            <a:r>
              <a:rPr lang="en-US" altLang="en-US" b="1" dirty="0" err="1">
                <a:solidFill>
                  <a:srgbClr val="660E7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what</a:t>
            </a:r>
            <a:r>
              <a:rPr lang="en-US" altLang="en-US" b="1" dirty="0">
                <a:solidFill>
                  <a:srgbClr val="660E7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== </a:t>
            </a:r>
            <a:r>
              <a:rPr lang="en-US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0x123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// Do the things when the message </a:t>
            </a:r>
            <a:r>
              <a:rPr lang="en-US" altLang="en-US" i="1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}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}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};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…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final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Timer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timer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=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Timer();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timer.schedule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TimerTask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@</a:t>
            </a:r>
            <a: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Override</a:t>
            </a:r>
            <a:b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run() </a:t>
            </a:r>
            <a:endParaRPr lang="en-US" altLang="en-US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{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// Open a new thread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}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}, 0, 100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);</a:t>
            </a:r>
            <a:endParaRPr lang="en-US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}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228600"/>
            <a:ext cx="1553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UI Thread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3694915"/>
            <a:ext cx="3109913" cy="22486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6553200" y="3090144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Thread 1</a:t>
            </a:r>
            <a:endParaRPr lang="en-AU" sz="2400" dirty="0"/>
          </a:p>
        </p:txBody>
      </p:sp>
      <p:sp>
        <p:nvSpPr>
          <p:cNvPr id="13" name="Rectangle 12"/>
          <p:cNvSpPr/>
          <p:nvPr/>
        </p:nvSpPr>
        <p:spPr>
          <a:xfrm>
            <a:off x="5881687" y="3852243"/>
            <a:ext cx="30194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@Override</a:t>
            </a:r>
            <a:b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sz="1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run()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// </a:t>
            </a: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To be executed in the thread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2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…    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}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62200" y="2743200"/>
            <a:ext cx="0" cy="951715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8000" y="4191000"/>
            <a:ext cx="2833687" cy="701064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200400" y="2557196"/>
            <a:ext cx="3067539" cy="2524711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551924" y="172518"/>
            <a:ext cx="2395357" cy="2136635"/>
          </a:xfrm>
          <a:prstGeom prst="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04829" y="2393185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UI Thread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85469" y="957522"/>
            <a:ext cx="801807" cy="438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Looper</a:t>
            </a:r>
            <a:endParaRPr lang="en-AU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82735" y="430749"/>
            <a:ext cx="923721" cy="163500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/>
          </a:p>
        </p:txBody>
      </p:sp>
      <p:sp>
        <p:nvSpPr>
          <p:cNvPr id="20" name="Rectangle 19"/>
          <p:cNvSpPr/>
          <p:nvPr/>
        </p:nvSpPr>
        <p:spPr>
          <a:xfrm>
            <a:off x="6799330" y="538301"/>
            <a:ext cx="711494" cy="266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Message 1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03829" y="65953"/>
            <a:ext cx="718660" cy="44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Handler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310155" y="690267"/>
            <a:ext cx="445925" cy="2203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Curved Right Arrow 25"/>
          <p:cNvSpPr/>
          <p:nvPr/>
        </p:nvSpPr>
        <p:spPr>
          <a:xfrm flipH="1">
            <a:off x="7554074" y="319862"/>
            <a:ext cx="424962" cy="1935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1925" y="214126"/>
            <a:ext cx="10310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Message Queue</a:t>
            </a:r>
            <a:endParaRPr lang="en-AU" sz="900" dirty="0"/>
          </a:p>
        </p:txBody>
      </p:sp>
      <p:sp>
        <p:nvSpPr>
          <p:cNvPr id="3" name="Rectangle 2"/>
          <p:cNvSpPr/>
          <p:nvPr/>
        </p:nvSpPr>
        <p:spPr>
          <a:xfrm>
            <a:off x="6244544" y="4927257"/>
            <a:ext cx="2723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err="1">
                <a:latin typeface="宋体" panose="02010600030101010101" pitchFamily="2" charset="-122"/>
                <a:ea typeface="宋体" panose="02010600030101010101" pitchFamily="2" charset="-122"/>
              </a:rPr>
              <a:t>handler.sendEmptyMessage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sz="1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0x123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); 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27933" y="997774"/>
            <a:ext cx="678228" cy="368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Thread 1</a:t>
            </a:r>
            <a:endParaRPr lang="en-A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5" grpId="0" animBg="1"/>
      <p:bldP spid="18" grpId="0" animBg="1"/>
      <p:bldP spid="20" grpId="0" animBg="1"/>
      <p:bldP spid="22" grpId="0" animBg="1"/>
      <p:bldP spid="26" grpId="0" animBg="1"/>
      <p:bldP spid="27" grpId="0"/>
      <p:bldP spid="3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Thread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thread manages a Runnable object</a:t>
            </a:r>
          </a:p>
          <a:p>
            <a:r>
              <a:rPr lang="en-US" dirty="0"/>
              <a:t>Timer class</a:t>
            </a:r>
          </a:p>
          <a:p>
            <a:pPr lvl="1"/>
            <a:r>
              <a:rPr lang="en-AU" sz="2000" dirty="0"/>
              <a:t>The </a:t>
            </a:r>
            <a:r>
              <a:rPr lang="en-AU" sz="2000" b="1" dirty="0" err="1"/>
              <a:t>java.util.Timer</a:t>
            </a:r>
            <a:r>
              <a:rPr lang="en-AU" sz="2000" dirty="0"/>
              <a:t> class provides facility for threads to schedule tasks for future execution in a background thread.</a:t>
            </a:r>
          </a:p>
          <a:p>
            <a:pPr lvl="1"/>
            <a:r>
              <a:rPr lang="en-AU" sz="2000" dirty="0"/>
              <a:t>This class schedules tasks for one-time execution, or for repeated execution at regular intervals</a:t>
            </a:r>
            <a:r>
              <a:rPr lang="en-AU" sz="2000" dirty="0" smtClean="0"/>
              <a:t>.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118930" y="4044923"/>
            <a:ext cx="3602052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final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Timer </a:t>
            </a:r>
            <a:r>
              <a:rPr lang="en-US" altLang="en-US" sz="1200" dirty="0" err="1">
                <a:latin typeface="宋体" panose="02010600030101010101" pitchFamily="2" charset="-122"/>
                <a:ea typeface="宋体" panose="02010600030101010101" pitchFamily="2" charset="-122"/>
              </a:rPr>
              <a:t>timer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 = </a:t>
            </a:r>
            <a:r>
              <a:rPr lang="en-US" altLang="en-US" sz="1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Timer();</a:t>
            </a:r>
            <a:b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timer.schedule</a:t>
            </a: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sz="1200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sz="1200" dirty="0" err="1">
                <a:latin typeface="宋体" panose="02010600030101010101" pitchFamily="2" charset="-122"/>
                <a:ea typeface="宋体" panose="02010600030101010101" pitchFamily="2" charset="-122"/>
              </a:rPr>
              <a:t>TimerTask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b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 smtClean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@</a:t>
            </a:r>
            <a: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Override</a:t>
            </a:r>
            <a:b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sz="1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run()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en-US" sz="12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// To be executed in </a:t>
            </a: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the thread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}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}, 0, 100);</a:t>
            </a:r>
            <a:endParaRPr lang="en-US" altLang="en-US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988" y="6042754"/>
            <a:ext cx="7735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Timer Class Reference: </a:t>
            </a:r>
            <a:r>
              <a:rPr lang="en-AU" dirty="0" smtClean="0">
                <a:hlinkClick r:id="rId2"/>
              </a:rPr>
              <a:t>http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developer.android.com/reference/java/util/Timer.html</a:t>
            </a:r>
            <a:endParaRPr lang="en-AU" dirty="0" smtClean="0"/>
          </a:p>
          <a:p>
            <a:r>
              <a:rPr lang="en-US" dirty="0" smtClean="0"/>
              <a:t>Runnable </a:t>
            </a:r>
            <a:r>
              <a:rPr lang="en-US" dirty="0"/>
              <a:t>Class Reference: http://developer.android.com/reference/java/lang/Runnable.html</a:t>
            </a:r>
            <a:endParaRPr lang="en-AU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91382" y="4038600"/>
            <a:ext cx="4156817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15000"/>
              <a:buFont typeface="Arial" panose="020B0604020202020204" pitchFamily="34" charset="0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altLang="en-US" dirty="0" smtClean="0"/>
              <a:t>The Timer class in the </a:t>
            </a:r>
            <a:r>
              <a:rPr lang="en-US" altLang="en-US" dirty="0" err="1" smtClean="0"/>
              <a:t>java.util</a:t>
            </a:r>
            <a:r>
              <a:rPr lang="en-US" altLang="en-US" dirty="0" smtClean="0"/>
              <a:t> package schedules instances of a class called </a:t>
            </a:r>
            <a:r>
              <a:rPr lang="en-US" altLang="en-US" dirty="0" err="1" smtClean="0"/>
              <a:t>TimerTask</a:t>
            </a:r>
            <a:r>
              <a:rPr lang="en-US" altLang="en-US" dirty="0" smtClean="0">
                <a:hlinkClick r:id="rId3"/>
              </a:rPr>
              <a:t>  </a:t>
            </a:r>
            <a:r>
              <a:rPr lang="en-US" alt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12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0364"/>
            <a:ext cx="8382000" cy="4937536"/>
          </a:xfrm>
        </p:spPr>
        <p:txBody>
          <a:bodyPr/>
          <a:lstStyle/>
          <a:p>
            <a:r>
              <a:rPr lang="en-US" sz="2200" dirty="0" smtClean="0"/>
              <a:t>Allow you to send and process </a:t>
            </a: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Message</a:t>
            </a:r>
            <a:r>
              <a:rPr lang="en-US" sz="2200" dirty="0" smtClean="0"/>
              <a:t> and </a:t>
            </a: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Runnable</a:t>
            </a:r>
            <a:r>
              <a:rPr lang="en-US" sz="2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sz="2200" dirty="0" smtClean="0"/>
              <a:t>objects associated with a thread’s Message Queue</a:t>
            </a:r>
          </a:p>
          <a:p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Handler</a:t>
            </a:r>
            <a:r>
              <a:rPr lang="en-US" sz="2200" dirty="0" smtClean="0"/>
              <a:t> instance is associated with a single thread and that thread’s message queue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104326" y="3733800"/>
            <a:ext cx="2395357" cy="2136635"/>
          </a:xfrm>
          <a:prstGeom prst="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/>
          </a:p>
        </p:txBody>
      </p:sp>
      <p:sp>
        <p:nvSpPr>
          <p:cNvPr id="6" name="Rectangle 5"/>
          <p:cNvSpPr/>
          <p:nvPr/>
        </p:nvSpPr>
        <p:spPr>
          <a:xfrm>
            <a:off x="7437871" y="4518804"/>
            <a:ext cx="801807" cy="438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Looper</a:t>
            </a:r>
            <a:endParaRPr lang="en-AU" sz="105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5137" y="3992031"/>
            <a:ext cx="923721" cy="163500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/>
          </a:p>
        </p:txBody>
      </p:sp>
      <p:sp>
        <p:nvSpPr>
          <p:cNvPr id="8" name="Rectangle 7"/>
          <p:cNvSpPr/>
          <p:nvPr/>
        </p:nvSpPr>
        <p:spPr>
          <a:xfrm>
            <a:off x="6351732" y="4099583"/>
            <a:ext cx="711494" cy="266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Message 1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6231" y="3627235"/>
            <a:ext cx="718660" cy="44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Handler</a:t>
            </a:r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flipH="1">
            <a:off x="7106476" y="3881144"/>
            <a:ext cx="424962" cy="1935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4327" y="3775408"/>
            <a:ext cx="10310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Message Queue</a:t>
            </a:r>
            <a:endParaRPr lang="en-AU" sz="900" dirty="0"/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457200" y="3151550"/>
            <a:ext cx="5105400" cy="32204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15000"/>
              <a:buFont typeface="Arial" panose="020B0604020202020204" pitchFamily="34" charset="0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200" dirty="0" smtClean="0"/>
              <a:t>When you create a new </a:t>
            </a:r>
            <a:r>
              <a:rPr lang="en-US" sz="22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Handler</a:t>
            </a:r>
            <a:r>
              <a:rPr lang="en-US" sz="2200" dirty="0" smtClean="0"/>
              <a:t>, it is bound to the thread and message queue of the thread that is creating it</a:t>
            </a:r>
          </a:p>
          <a:p>
            <a:r>
              <a:rPr lang="en-US" sz="2200" dirty="0" smtClean="0"/>
              <a:t>It will deliver </a:t>
            </a:r>
            <a:r>
              <a:rPr lang="en-US" sz="22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Message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Runnable</a:t>
            </a:r>
            <a:r>
              <a:rPr lang="en-US" sz="2200" dirty="0" smtClean="0"/>
              <a:t> to that message queue and execute them as they come out of the message queue</a:t>
            </a:r>
          </a:p>
          <a:p>
            <a:r>
              <a:rPr lang="en-US" sz="2200" dirty="0" smtClean="0"/>
              <a:t>Need only one </a:t>
            </a:r>
            <a:r>
              <a:rPr lang="en-US" sz="22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Handler</a:t>
            </a:r>
            <a:r>
              <a:rPr lang="en-US" sz="2200" dirty="0" smtClean="0"/>
              <a:t> object per activity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2199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16</a:t>
            </a:fld>
            <a:endParaRPr lang="en-AU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57950" y="1736304"/>
            <a:ext cx="0" cy="1538457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845882" y="466449"/>
            <a:ext cx="1224136" cy="1296144"/>
            <a:chOff x="251520" y="2060848"/>
            <a:chExt cx="1080120" cy="1152128"/>
          </a:xfrm>
          <a:solidFill>
            <a:srgbClr val="FFC000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51520" y="2060848"/>
              <a:ext cx="1080120" cy="1152128"/>
              <a:chOff x="2483768" y="3212976"/>
              <a:chExt cx="576064" cy="648072"/>
            </a:xfrm>
            <a:grpFill/>
          </p:grpSpPr>
          <p:sp>
            <p:nvSpPr>
              <p:cNvPr id="10" name="Donut 9"/>
              <p:cNvSpPr/>
              <p:nvPr/>
            </p:nvSpPr>
            <p:spPr>
              <a:xfrm>
                <a:off x="2483768" y="3284984"/>
                <a:ext cx="576064" cy="576064"/>
              </a:xfrm>
              <a:prstGeom prst="donut">
                <a:avLst>
                  <a:gd name="adj" fmla="val 9045"/>
                </a:avLst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5400000">
                <a:off x="2699792" y="3212976"/>
                <a:ext cx="216024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34695" y="2464624"/>
              <a:ext cx="715976" cy="465084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Handler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Loop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679" y="2482673"/>
            <a:ext cx="2016224" cy="504056"/>
            <a:chOff x="4067944" y="3284984"/>
            <a:chExt cx="2016224" cy="504056"/>
          </a:xfrm>
        </p:grpSpPr>
        <p:sp>
          <p:nvSpPr>
            <p:cNvPr id="13" name="Rectangle 12"/>
            <p:cNvSpPr/>
            <p:nvPr/>
          </p:nvSpPr>
          <p:spPr>
            <a:xfrm>
              <a:off x="4067944" y="3284984"/>
              <a:ext cx="504056" cy="50405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3284984"/>
              <a:ext cx="504056" cy="50405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76056" y="3284984"/>
              <a:ext cx="504056" cy="50405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80112" y="3284984"/>
              <a:ext cx="504056" cy="50405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3829658" y="1186529"/>
            <a:ext cx="2016224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10862" y="817197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Create and Start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45482" y="2770705"/>
            <a:ext cx="879197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61506" y="240137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125802" y="2770705"/>
            <a:ext cx="1296144" cy="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18808" y="2401373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75305" y="2050625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97610" y="970505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277930" y="2554681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1885442" y="2554681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85750" y="4067246"/>
            <a:ext cx="3672408" cy="934363"/>
            <a:chOff x="5364088" y="4581128"/>
            <a:chExt cx="3672408" cy="934363"/>
          </a:xfrm>
        </p:grpSpPr>
        <p:sp>
          <p:nvSpPr>
            <p:cNvPr id="28" name="Rectangle 27"/>
            <p:cNvSpPr/>
            <p:nvPr/>
          </p:nvSpPr>
          <p:spPr>
            <a:xfrm>
              <a:off x="5724128" y="4869160"/>
              <a:ext cx="3312368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000000"/>
                  </a:solidFill>
                  <a:latin typeface="Monaco"/>
                </a:rPr>
                <a:t>onCreate</a:t>
              </a:r>
              <a:r>
                <a:rPr lang="en-US" sz="1200" dirty="0" smtClean="0">
                  <a:solidFill>
                    <a:srgbClr val="000000"/>
                  </a:solidFill>
                  <a:latin typeface="Monaco"/>
                </a:rPr>
                <a:t>(){</a:t>
              </a:r>
            </a:p>
            <a:p>
              <a:r>
                <a:rPr lang="en-US" sz="1200" dirty="0" smtClean="0">
                  <a:latin typeface="Monaco"/>
                </a:rPr>
                <a:t>  …</a:t>
              </a:r>
              <a:endParaRPr lang="en-US" sz="1200" dirty="0">
                <a:latin typeface="Monaco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Monaco"/>
                </a:rPr>
                <a:t>}</a:t>
              </a:r>
              <a:endParaRPr lang="en-US" sz="12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364088" y="4581128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74031" y="4069357"/>
            <a:ext cx="4752528" cy="1488361"/>
            <a:chOff x="107504" y="4581128"/>
            <a:chExt cx="4752528" cy="1488361"/>
          </a:xfrm>
        </p:grpSpPr>
        <p:sp>
          <p:nvSpPr>
            <p:cNvPr id="31" name="Rectangle 30"/>
            <p:cNvSpPr/>
            <p:nvPr/>
          </p:nvSpPr>
          <p:spPr>
            <a:xfrm>
              <a:off x="323528" y="4869160"/>
              <a:ext cx="4536504" cy="120032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Monaco"/>
                </a:rPr>
                <a:t>Handler h = </a:t>
              </a:r>
              <a:r>
                <a:rPr lang="en-US" sz="1200" b="1" dirty="0">
                  <a:solidFill>
                    <a:srgbClr val="7F0055"/>
                  </a:solidFill>
                  <a:latin typeface="Monaco"/>
                </a:rPr>
                <a:t>new</a:t>
              </a:r>
              <a:r>
                <a:rPr lang="en-US" sz="1200" b="1" dirty="0">
                  <a:solidFill>
                    <a:srgbClr val="000000"/>
                  </a:solidFill>
                  <a:latin typeface="Monaco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Monaco"/>
                </a:rPr>
                <a:t>Handler() </a:t>
              </a:r>
              <a:r>
                <a:rPr lang="en-US" sz="1200" b="1" dirty="0">
                  <a:solidFill>
                    <a:srgbClr val="000000"/>
                  </a:solidFill>
                  <a:latin typeface="Monaco"/>
                </a:rPr>
                <a:t>{</a:t>
              </a:r>
            </a:p>
            <a:p>
              <a:r>
                <a:rPr lang="en-US" sz="1200" dirty="0" smtClean="0">
                  <a:solidFill>
                    <a:srgbClr val="646464"/>
                  </a:solidFill>
                  <a:latin typeface="Monaco"/>
                </a:rPr>
                <a:t>	@</a:t>
              </a:r>
              <a:r>
                <a:rPr lang="en-US" sz="1200" dirty="0">
                  <a:solidFill>
                    <a:srgbClr val="646464"/>
                  </a:solidFill>
                  <a:latin typeface="Monaco"/>
                </a:rPr>
                <a:t>Override</a:t>
              </a:r>
            </a:p>
            <a:p>
              <a:r>
                <a:rPr lang="en-US" sz="1200" b="1" dirty="0" smtClean="0">
                  <a:solidFill>
                    <a:srgbClr val="7F0055"/>
                  </a:solidFill>
                  <a:latin typeface="Monaco"/>
                </a:rPr>
                <a:t>	public </a:t>
              </a:r>
              <a:r>
                <a:rPr lang="en-US" sz="1200" b="1" dirty="0" smtClean="0">
                  <a:solidFill>
                    <a:srgbClr val="000000"/>
                  </a:solidFill>
                  <a:latin typeface="Monaco"/>
                </a:rPr>
                <a:t> </a:t>
              </a:r>
              <a:r>
                <a:rPr lang="en-US" sz="1200" b="1" dirty="0">
                  <a:solidFill>
                    <a:srgbClr val="7F0055"/>
                  </a:solidFill>
                  <a:latin typeface="Monaco"/>
                </a:rPr>
                <a:t>void</a:t>
              </a:r>
              <a:r>
                <a:rPr lang="en-US" sz="1200" b="1" dirty="0">
                  <a:solidFill>
                    <a:srgbClr val="000000"/>
                  </a:solidFill>
                  <a:latin typeface="Monaco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Monaco"/>
                </a:rPr>
                <a:t> </a:t>
              </a:r>
              <a:r>
                <a:rPr lang="en-US" sz="1200" b="1" dirty="0" err="1" smtClean="0">
                  <a:solidFill>
                    <a:srgbClr val="000000"/>
                  </a:solidFill>
                  <a:latin typeface="Monaco"/>
                </a:rPr>
                <a:t>handleMessage</a:t>
              </a:r>
              <a:r>
                <a:rPr lang="en-US" sz="1200" b="1" dirty="0">
                  <a:solidFill>
                    <a:srgbClr val="000000"/>
                  </a:solidFill>
                  <a:latin typeface="Monaco"/>
                </a:rPr>
                <a:t>(Message </a:t>
              </a:r>
              <a:r>
                <a:rPr lang="en-US" sz="1200" b="1" dirty="0" err="1">
                  <a:solidFill>
                    <a:srgbClr val="000000"/>
                  </a:solidFill>
                  <a:latin typeface="Monaco"/>
                </a:rPr>
                <a:t>msg</a:t>
              </a:r>
              <a:r>
                <a:rPr lang="en-US" sz="1200" b="1" dirty="0">
                  <a:solidFill>
                    <a:srgbClr val="000000"/>
                  </a:solidFill>
                  <a:latin typeface="Monaco"/>
                </a:rPr>
                <a:t>) {</a:t>
              </a:r>
            </a:p>
            <a:p>
              <a:r>
                <a:rPr lang="en-US" sz="1200" dirty="0" smtClean="0">
                  <a:solidFill>
                    <a:srgbClr val="000000"/>
                  </a:solidFill>
                  <a:latin typeface="Monaco"/>
                </a:rPr>
                <a:t>		//</a:t>
              </a:r>
              <a:r>
                <a:rPr lang="en-US" sz="1200" dirty="0" smtClean="0">
                  <a:solidFill>
                    <a:srgbClr val="3F7F5F"/>
                  </a:solidFill>
                  <a:latin typeface="Monaco"/>
                </a:rPr>
                <a:t>Process </a:t>
              </a:r>
              <a:r>
                <a:rPr lang="en-US" sz="1200" dirty="0">
                  <a:solidFill>
                    <a:srgbClr val="3F7F5F"/>
                  </a:solidFill>
                  <a:latin typeface="Monaco"/>
                </a:rPr>
                <a:t>message</a:t>
              </a:r>
            </a:p>
            <a:p>
              <a:r>
                <a:rPr lang="en-US" sz="1200" dirty="0" smtClean="0">
                  <a:solidFill>
                    <a:srgbClr val="000000"/>
                  </a:solidFill>
                  <a:latin typeface="Monaco"/>
                </a:rPr>
                <a:t>	}</a:t>
              </a:r>
              <a:r>
                <a:rPr lang="en-US" sz="1200" dirty="0">
                  <a:solidFill>
                    <a:srgbClr val="000000"/>
                  </a:solidFill>
                  <a:latin typeface="Monaco"/>
                </a:rPr>
                <a:t>		</a:t>
              </a:r>
            </a:p>
            <a:p>
              <a:r>
                <a:rPr lang="en-US" sz="1200" dirty="0" smtClean="0">
                  <a:solidFill>
                    <a:srgbClr val="000000"/>
                  </a:solidFill>
                  <a:latin typeface="Monaco"/>
                </a:rPr>
                <a:t>}</a:t>
              </a:r>
              <a:r>
                <a:rPr lang="en-US" sz="1200" dirty="0">
                  <a:solidFill>
                    <a:srgbClr val="000000"/>
                  </a:solidFill>
                  <a:latin typeface="Monaco"/>
                </a:rPr>
                <a:t>;</a:t>
              </a:r>
              <a:endParaRPr lang="en-US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07504" y="4581128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5750" y="5501698"/>
            <a:ext cx="3672408" cy="583035"/>
            <a:chOff x="5364088" y="5546849"/>
            <a:chExt cx="3672408" cy="548735"/>
          </a:xfrm>
        </p:grpSpPr>
        <p:sp>
          <p:nvSpPr>
            <p:cNvPr id="34" name="Rectangle 33"/>
            <p:cNvSpPr/>
            <p:nvPr/>
          </p:nvSpPr>
          <p:spPr>
            <a:xfrm>
              <a:off x="5724128" y="5834881"/>
              <a:ext cx="3312368" cy="260703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h.sendEmptyMessage</a:t>
              </a:r>
              <a:r>
                <a:rPr lang="en-US" sz="1200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(</a:t>
              </a:r>
              <a:r>
                <a:rPr lang="en-US" sz="1200" dirty="0" err="1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msg</a:t>
              </a:r>
              <a:r>
                <a:rPr lang="en-US" sz="1200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);</a:t>
              </a:r>
              <a:endParaRPr lang="en-US" sz="12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5364088" y="5546849"/>
              <a:ext cx="432048" cy="432048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9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Class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Defines a message containing a description and arbitrary data object that can be sent to a Handler. </a:t>
            </a:r>
          </a:p>
          <a:p>
            <a:pPr lvl="1"/>
            <a:r>
              <a:rPr lang="en-AU" sz="2000" dirty="0"/>
              <a:t>A message contains two extra </a:t>
            </a:r>
            <a:r>
              <a:rPr lang="en-AU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AU" sz="2000" dirty="0"/>
              <a:t> fields and an extra object field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what</a:t>
            </a:r>
            <a:r>
              <a:rPr lang="en-US" sz="2000" dirty="0"/>
              <a:t>: </a:t>
            </a:r>
            <a:r>
              <a:rPr lang="en-AU" sz="2000" dirty="0"/>
              <a:t>User-defined message code so that the recipient can identify what this message is about. </a:t>
            </a:r>
          </a:p>
          <a:p>
            <a:pPr lvl="1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obj</a:t>
            </a:r>
            <a:r>
              <a:rPr lang="en-US" sz="2000" dirty="0"/>
              <a:t>: </a:t>
            </a:r>
            <a:r>
              <a:rPr lang="en-AU" sz="2000" dirty="0"/>
              <a:t>An arbitrary object to send to the recipient. </a:t>
            </a:r>
            <a:r>
              <a:rPr lang="en-US" sz="2000" dirty="0"/>
              <a:t> </a:t>
            </a:r>
            <a:endParaRPr lang="en-AU" dirty="0" smtClean="0"/>
          </a:p>
          <a:p>
            <a:r>
              <a:rPr lang="en-AU" dirty="0" smtClean="0"/>
              <a:t>While </a:t>
            </a:r>
            <a:r>
              <a:rPr lang="en-AU" dirty="0"/>
              <a:t>the constructor of Message is public, the best way to get one of these is to call 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Message.obtain</a:t>
            </a:r>
            <a:r>
              <a:rPr lang="en-AU" dirty="0">
                <a:solidFill>
                  <a:schemeClr val="accent1"/>
                </a:solidFill>
                <a:latin typeface="Consolas" panose="020B0609020204030204" pitchFamily="49" charset="0"/>
              </a:rPr>
              <a:t>() </a:t>
            </a:r>
            <a:r>
              <a:rPr lang="en-AU" dirty="0"/>
              <a:t>or one of the </a:t>
            </a:r>
            <a:r>
              <a:rPr lang="en-AU" dirty="0" err="1">
                <a:solidFill>
                  <a:schemeClr val="accent1"/>
                </a:solidFill>
                <a:latin typeface="Consolas" panose="020B0609020204030204" pitchFamily="49" charset="0"/>
              </a:rPr>
              <a:t>Handler.obtainMessage</a:t>
            </a:r>
            <a:r>
              <a:rPr lang="en-AU" dirty="0">
                <a:solidFill>
                  <a:schemeClr val="accent1"/>
                </a:solidFill>
                <a:latin typeface="Consolas" panose="020B0609020204030204" pitchFamily="49" charset="0"/>
              </a:rPr>
              <a:t>() </a:t>
            </a:r>
            <a:r>
              <a:rPr lang="en-AU" dirty="0"/>
              <a:t>methods, which will pull them from a pool of recycled objects</a:t>
            </a:r>
            <a:r>
              <a:rPr lang="en-AU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673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755649"/>
            <a:ext cx="5009623" cy="5600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8598" y="755649"/>
            <a:ext cx="5010150" cy="5878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@Override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protected void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onCreate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(Bundle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savedInstanceState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…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final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Handler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handler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=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Handler()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handleMessage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(Message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msg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if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msg.</a:t>
            </a:r>
            <a:r>
              <a:rPr lang="en-US" altLang="en-US" b="1" dirty="0" err="1">
                <a:solidFill>
                  <a:srgbClr val="660E7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what</a:t>
            </a:r>
            <a:r>
              <a:rPr lang="en-US" altLang="en-US" b="1" dirty="0">
                <a:solidFill>
                  <a:srgbClr val="660E7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== </a:t>
            </a:r>
            <a:r>
              <a:rPr lang="en-US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0x123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) {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// Do the things when the message </a:t>
            </a:r>
            <a:r>
              <a:rPr lang="en-US" altLang="en-US" i="1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}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}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};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…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final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Timer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timer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=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Timer();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timer.schedule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new </a:t>
            </a:r>
            <a:r>
              <a:rPr lang="en-US" altLang="en-US" dirty="0" err="1">
                <a:latin typeface="宋体" panose="02010600030101010101" pitchFamily="2" charset="-122"/>
                <a:ea typeface="宋体" panose="02010600030101010101" pitchFamily="2" charset="-122"/>
              </a:rPr>
              <a:t>TimerTask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()</a:t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@</a:t>
            </a:r>
            <a: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Override</a:t>
            </a:r>
            <a:b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en-US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run() </a:t>
            </a:r>
            <a:endParaRPr lang="en-US" altLang="en-US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{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// Open a new thread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}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{</a:t>
            </a:r>
            <a:endParaRPr lang="en-US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}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228600"/>
            <a:ext cx="1553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UI Thread</a:t>
            </a:r>
            <a:endParaRPr lang="en-AU" sz="2400" dirty="0"/>
          </a:p>
        </p:txBody>
      </p:sp>
      <p:sp>
        <p:nvSpPr>
          <p:cNvPr id="10" name="Rectangle 9"/>
          <p:cNvSpPr/>
          <p:nvPr/>
        </p:nvSpPr>
        <p:spPr>
          <a:xfrm>
            <a:off x="5791200" y="3694915"/>
            <a:ext cx="3109913" cy="22486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6553200" y="3090144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Thread 1</a:t>
            </a:r>
            <a:endParaRPr lang="en-AU" sz="2400" dirty="0"/>
          </a:p>
        </p:txBody>
      </p:sp>
      <p:sp>
        <p:nvSpPr>
          <p:cNvPr id="13" name="Rectangle 12"/>
          <p:cNvSpPr/>
          <p:nvPr/>
        </p:nvSpPr>
        <p:spPr>
          <a:xfrm>
            <a:off x="5881687" y="3852243"/>
            <a:ext cx="30194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@Override</a:t>
            </a:r>
            <a:br>
              <a:rPr lang="en-US" altLang="en-US" sz="1200" dirty="0">
                <a:solidFill>
                  <a:srgbClr val="8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en-US" sz="1200" b="1" dirty="0" smtClean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public </a:t>
            </a:r>
            <a:r>
              <a:rPr lang="en-US" altLang="en-US" sz="1200" b="1" dirty="0"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void </a:t>
            </a:r>
            <a:r>
              <a:rPr lang="en-US" altLang="en-US" sz="1200" dirty="0">
                <a:latin typeface="宋体" panose="02010600030101010101" pitchFamily="2" charset="-122"/>
                <a:ea typeface="宋体" panose="02010600030101010101" pitchFamily="2" charset="-122"/>
              </a:rPr>
              <a:t>run()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en-US" altLang="en-US" sz="12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// </a:t>
            </a: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To be executed in the thread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2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…     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en-US" sz="1200" dirty="0" smtClean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en-US" sz="1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handler.sendEmptyMessage</a:t>
            </a: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en-US" sz="1200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0x123</a:t>
            </a: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); 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}</a:t>
            </a:r>
            <a:endParaRPr lang="en-US" altLang="en-US" sz="1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62200" y="2743200"/>
            <a:ext cx="0" cy="951715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8000" y="4191000"/>
            <a:ext cx="2833687" cy="701064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200400" y="2557196"/>
            <a:ext cx="3067539" cy="2524711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551924" y="172518"/>
            <a:ext cx="2395357" cy="2136635"/>
          </a:xfrm>
          <a:prstGeom prst="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7804829" y="2393185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UI Thread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85469" y="957522"/>
            <a:ext cx="801807" cy="438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Looper</a:t>
            </a:r>
            <a:endParaRPr lang="en-AU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82735" y="430749"/>
            <a:ext cx="923721" cy="163500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/>
          </a:p>
        </p:txBody>
      </p:sp>
      <p:sp>
        <p:nvSpPr>
          <p:cNvPr id="20" name="Rectangle 19"/>
          <p:cNvSpPr/>
          <p:nvPr/>
        </p:nvSpPr>
        <p:spPr>
          <a:xfrm>
            <a:off x="6799330" y="538301"/>
            <a:ext cx="711494" cy="266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Message 1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3829" y="65953"/>
            <a:ext cx="718660" cy="44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Handler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310155" y="690267"/>
            <a:ext cx="445925" cy="2203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Curved Right Arrow 22"/>
          <p:cNvSpPr/>
          <p:nvPr/>
        </p:nvSpPr>
        <p:spPr>
          <a:xfrm flipH="1">
            <a:off x="7554074" y="319862"/>
            <a:ext cx="424962" cy="1935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1925" y="214126"/>
            <a:ext cx="10310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Message Queue</a:t>
            </a:r>
            <a:endParaRPr lang="en-AU" sz="900" dirty="0"/>
          </a:p>
        </p:txBody>
      </p:sp>
      <p:sp>
        <p:nvSpPr>
          <p:cNvPr id="25" name="Rectangle 24"/>
          <p:cNvSpPr/>
          <p:nvPr/>
        </p:nvSpPr>
        <p:spPr>
          <a:xfrm>
            <a:off x="5727933" y="997774"/>
            <a:ext cx="678228" cy="368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Thread 1</a:t>
            </a:r>
            <a:endParaRPr lang="en-A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 Methods to Send Message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2957" y="1541092"/>
            <a:ext cx="8534400" cy="4937536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sendEmptyMessage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</a:t>
            </a: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what)</a:t>
            </a:r>
          </a:p>
          <a:p>
            <a:r>
              <a:rPr lang="en-AU" sz="1600" dirty="0" smtClean="0"/>
              <a:t>Sends </a:t>
            </a:r>
            <a:r>
              <a:rPr lang="en-AU" sz="1600" dirty="0"/>
              <a:t>a Message containing only the what value. </a:t>
            </a:r>
            <a:endParaRPr lang="en-AU" sz="1600" dirty="0" smtClean="0"/>
          </a:p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sendEmptyMessageDelayed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</a:t>
            </a: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 what, long </a:t>
            </a:r>
            <a:r>
              <a:rPr lang="en-AU" sz="18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delayMillis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AU" sz="1600" dirty="0" smtClean="0"/>
              <a:t>Sends </a:t>
            </a:r>
            <a:r>
              <a:rPr lang="en-AU" sz="1600" dirty="0"/>
              <a:t>a Message containing only the what value, to be delivered at a specific time.</a:t>
            </a:r>
            <a:endParaRPr lang="en-AU" sz="1600" dirty="0" smtClean="0"/>
          </a:p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sendEmptyMessageAtTime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</a:t>
            </a: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int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 what, long </a:t>
            </a:r>
            <a:r>
              <a:rPr lang="en-AU" sz="18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uptimeMillis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AU" sz="1600" dirty="0" smtClean="0"/>
              <a:t>Sends </a:t>
            </a:r>
            <a:r>
              <a:rPr lang="en-AU" sz="1600" dirty="0"/>
              <a:t>a Message containing only the what value, to be delivered after the specified amount of time elapses. </a:t>
            </a:r>
            <a:endParaRPr lang="en-AU" sz="1600" dirty="0" smtClean="0"/>
          </a:p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sendMessage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(Message </a:t>
            </a:r>
            <a:r>
              <a:rPr lang="en-AU" sz="18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msg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AU" sz="1600" dirty="0"/>
              <a:t>Pushes a message onto the end of the message queue after all pending messages before the current time. </a:t>
            </a:r>
          </a:p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sendMessageAtFrontOfQueue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(Message </a:t>
            </a:r>
            <a:r>
              <a:rPr lang="en-AU" sz="18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msg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AU" sz="1600" dirty="0" err="1"/>
              <a:t>Enqueue</a:t>
            </a:r>
            <a:r>
              <a:rPr lang="en-AU" sz="1600" dirty="0"/>
              <a:t> a message at the front of the message queue, to be processed on the next iteration of the message loop. </a:t>
            </a:r>
          </a:p>
          <a:p>
            <a:pPr marL="0" indent="0">
              <a:buNone/>
            </a:pP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sendMessageAtTime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(Message </a:t>
            </a:r>
            <a:r>
              <a:rPr lang="en-AU" sz="1800" dirty="0" err="1">
                <a:solidFill>
                  <a:schemeClr val="accent1"/>
                </a:solidFill>
                <a:latin typeface="Consolas" panose="020B0609020204030204" pitchFamily="49" charset="0"/>
              </a:rPr>
              <a:t>msg</a:t>
            </a:r>
            <a:r>
              <a:rPr lang="en-AU" sz="1800" dirty="0">
                <a:solidFill>
                  <a:schemeClr val="accent1"/>
                </a:solidFill>
                <a:latin typeface="Consolas" panose="020B0609020204030204" pitchFamily="49" charset="0"/>
              </a:rPr>
              <a:t>, long </a:t>
            </a:r>
            <a:r>
              <a:rPr lang="en-AU" sz="1800" dirty="0" err="1" smtClean="0">
                <a:solidFill>
                  <a:schemeClr val="accent1"/>
                </a:solidFill>
                <a:latin typeface="Consolas" panose="020B0609020204030204" pitchFamily="49" charset="0"/>
              </a:rPr>
              <a:t>uptimeMillis</a:t>
            </a:r>
            <a:r>
              <a:rPr lang="en-AU" sz="1800" dirty="0" smtClean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AU" sz="1600" dirty="0" err="1"/>
              <a:t>Enqueue</a:t>
            </a:r>
            <a:r>
              <a:rPr lang="en-AU" sz="1600" dirty="0"/>
              <a:t> a message into the message queue after all pending messages before the absolute time (in milliseconds) </a:t>
            </a:r>
            <a:r>
              <a:rPr lang="en-AU" sz="1600" dirty="0" err="1"/>
              <a:t>uptimeMillis</a:t>
            </a:r>
            <a:r>
              <a:rPr lang="en-AU" sz="1600" dirty="0"/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43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Timesharing Operating Systems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All modern operating systems are capable of </a:t>
            </a:r>
            <a:r>
              <a:rPr lang="en-AU" sz="2800" dirty="0" smtClean="0"/>
              <a:t>sharing </a:t>
            </a:r>
            <a:r>
              <a:rPr lang="en-AU" sz="2800" dirty="0"/>
              <a:t>processor(s) between multiple users </a:t>
            </a:r>
            <a:r>
              <a:rPr lang="en-AU" sz="2800" dirty="0" smtClean="0"/>
              <a:t>and processes</a:t>
            </a:r>
          </a:p>
          <a:p>
            <a:pPr lvl="1"/>
            <a:r>
              <a:rPr lang="en-AU" dirty="0" smtClean="0"/>
              <a:t>Process </a:t>
            </a:r>
            <a:r>
              <a:rPr lang="en-AU" dirty="0"/>
              <a:t>scheduling </a:t>
            </a:r>
            <a:r>
              <a:rPr lang="en-AU" dirty="0" smtClean="0"/>
              <a:t>algorithms</a:t>
            </a:r>
            <a:endParaRPr lang="en-AU" dirty="0"/>
          </a:p>
          <a:p>
            <a:r>
              <a:rPr lang="en-AU" sz="2800" dirty="0"/>
              <a:t>There are often lots (hundreds) of processes </a:t>
            </a:r>
            <a:r>
              <a:rPr lang="en-AU" sz="2800" dirty="0" smtClean="0"/>
              <a:t>running</a:t>
            </a:r>
            <a:endParaRPr lang="en-AU" sz="2800" dirty="0"/>
          </a:p>
          <a:p>
            <a:pPr lvl="1"/>
            <a:r>
              <a:rPr lang="en-AU" dirty="0" smtClean="0"/>
              <a:t>Many </a:t>
            </a:r>
            <a:r>
              <a:rPr lang="en-AU" dirty="0"/>
              <a:t>are managed by the </a:t>
            </a:r>
            <a:r>
              <a:rPr lang="en-AU" dirty="0" smtClean="0"/>
              <a:t>system</a:t>
            </a:r>
            <a:endParaRPr lang="en-AU" dirty="0"/>
          </a:p>
          <a:p>
            <a:pPr lvl="1"/>
            <a:r>
              <a:rPr lang="en-AU" dirty="0"/>
              <a:t>Some are user executed</a:t>
            </a:r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</a:t>
            </a:fld>
            <a:endParaRPr lang="en-AU" dirty="0"/>
          </a:p>
        </p:txBody>
      </p:sp>
      <p:pic>
        <p:nvPicPr>
          <p:cNvPr id="6146" name="Picture 2" descr="http://educationcareerarticles.com/wp-content/uploads/2013/07/computer-application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574" y="4223543"/>
            <a:ext cx="2026443" cy="202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Programming: The Big Nerd Ranch Guide</a:t>
            </a:r>
          </a:p>
          <a:p>
            <a:pPr lvl="1"/>
            <a:r>
              <a:rPr lang="en-US" dirty="0" smtClean="0"/>
              <a:t>Chapter 24 (</a:t>
            </a:r>
            <a:r>
              <a:rPr lang="en-US" dirty="0" smtClean="0">
                <a:hlinkClick r:id="rId2"/>
              </a:rPr>
              <a:t>Safari Books Online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20</a:t>
            </a:fld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3391325"/>
            <a:ext cx="6324600" cy="193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ducationcareerarticles.com/wp-content/uploads/2013/07/computer-application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909" y="4512468"/>
            <a:ext cx="2026443" cy="202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 </a:t>
            </a:r>
            <a:r>
              <a:rPr lang="en-AU" dirty="0" smtClean="0"/>
              <a:t>process is </a:t>
            </a:r>
            <a:r>
              <a:rPr lang="en-AU" dirty="0"/>
              <a:t>typically defined as execution of a </a:t>
            </a:r>
            <a:r>
              <a:rPr lang="en-AU" dirty="0" smtClean="0"/>
              <a:t>single </a:t>
            </a:r>
            <a:r>
              <a:rPr lang="en-AU" dirty="0"/>
              <a:t>program on a computing </a:t>
            </a:r>
            <a:r>
              <a:rPr lang="en-AU" dirty="0" smtClean="0"/>
              <a:t>device</a:t>
            </a:r>
          </a:p>
          <a:p>
            <a:pPr lvl="1"/>
            <a:r>
              <a:rPr lang="en-AU" sz="2000" dirty="0" smtClean="0"/>
              <a:t>Processes </a:t>
            </a:r>
            <a:r>
              <a:rPr lang="en-AU" sz="2000" dirty="0"/>
              <a:t>are scheduled by the </a:t>
            </a:r>
            <a:r>
              <a:rPr lang="en-AU" sz="2000" dirty="0" smtClean="0"/>
              <a:t>OS</a:t>
            </a:r>
            <a:endParaRPr lang="en-AU" sz="2000" dirty="0"/>
          </a:p>
          <a:p>
            <a:pPr lvl="1"/>
            <a:r>
              <a:rPr lang="en-AU" sz="2000" dirty="0"/>
              <a:t>Processes are owned by a user or the OS (</a:t>
            </a:r>
            <a:r>
              <a:rPr lang="en-AU" sz="2000" dirty="0" smtClean="0"/>
              <a:t>root)</a:t>
            </a:r>
          </a:p>
          <a:p>
            <a:pPr lvl="1"/>
            <a:r>
              <a:rPr lang="en-AU" sz="2000" dirty="0" smtClean="0"/>
              <a:t>Processes </a:t>
            </a:r>
            <a:r>
              <a:rPr lang="en-AU" sz="2000" dirty="0"/>
              <a:t>may have a long lifetime (a web server) </a:t>
            </a:r>
            <a:r>
              <a:rPr lang="en-AU" sz="2000" dirty="0" smtClean="0"/>
              <a:t>or </a:t>
            </a:r>
            <a:r>
              <a:rPr lang="en-AU" sz="2000" dirty="0"/>
              <a:t>a short lifetime (one run of a short program</a:t>
            </a:r>
            <a:r>
              <a:rPr lang="en-AU" sz="2000" dirty="0" smtClean="0"/>
              <a:t>)</a:t>
            </a:r>
            <a:endParaRPr lang="en-AU" sz="2000" dirty="0"/>
          </a:p>
          <a:p>
            <a:pPr lvl="1"/>
            <a:r>
              <a:rPr lang="en-AU" sz="2000" dirty="0"/>
              <a:t>Processes do not share memory between each </a:t>
            </a:r>
            <a:r>
              <a:rPr lang="en-AU" sz="2000" dirty="0" smtClean="0"/>
              <a:t>other</a:t>
            </a:r>
            <a:endParaRPr lang="en-AU" sz="2000" dirty="0"/>
          </a:p>
          <a:p>
            <a:pPr lvl="1"/>
            <a:r>
              <a:rPr lang="en-AU" sz="2000" dirty="0"/>
              <a:t>Most OS support </a:t>
            </a:r>
            <a:r>
              <a:rPr lang="en-AU" sz="2000" dirty="0" smtClean="0"/>
              <a:t>inter</a:t>
            </a:r>
            <a:r>
              <a:rPr lang="en-AU" sz="2000" dirty="0"/>
              <a:t>-</a:t>
            </a:r>
            <a:r>
              <a:rPr lang="en-AU" sz="2000" dirty="0" smtClean="0"/>
              <a:t>process </a:t>
            </a:r>
            <a:r>
              <a:rPr lang="en-AU" sz="2000" dirty="0"/>
              <a:t>communication</a:t>
            </a:r>
          </a:p>
          <a:p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65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A </a:t>
            </a:r>
            <a:r>
              <a:rPr lang="en-AU" sz="2800" dirty="0" smtClean="0"/>
              <a:t>thread is </a:t>
            </a:r>
            <a:r>
              <a:rPr lang="en-AU" sz="2800" dirty="0"/>
              <a:t>a component of a </a:t>
            </a:r>
            <a:r>
              <a:rPr lang="en-AU" sz="2800" dirty="0" smtClean="0"/>
              <a:t>process</a:t>
            </a:r>
          </a:p>
          <a:p>
            <a:pPr lvl="1"/>
            <a:r>
              <a:rPr lang="en-AU" dirty="0" smtClean="0"/>
              <a:t>Usually </a:t>
            </a:r>
            <a:r>
              <a:rPr lang="en-AU" dirty="0"/>
              <a:t>considered the smallest unit that can be </a:t>
            </a:r>
            <a:r>
              <a:rPr lang="en-AU" dirty="0" smtClean="0"/>
              <a:t>scheduled </a:t>
            </a:r>
            <a:r>
              <a:rPr lang="en-AU" dirty="0"/>
              <a:t>by an OS</a:t>
            </a:r>
          </a:p>
          <a:p>
            <a:pPr lvl="1"/>
            <a:r>
              <a:rPr lang="en-AU" dirty="0" smtClean="0"/>
              <a:t>Can </a:t>
            </a:r>
            <a:r>
              <a:rPr lang="en-AU" dirty="0"/>
              <a:t>share memory and instructions with </a:t>
            </a:r>
            <a:r>
              <a:rPr lang="en-AU" dirty="0" smtClean="0"/>
              <a:t>other threads </a:t>
            </a:r>
            <a:r>
              <a:rPr lang="en-AU" dirty="0"/>
              <a:t>in the same process</a:t>
            </a:r>
          </a:p>
          <a:p>
            <a:pPr lvl="1"/>
            <a:r>
              <a:rPr lang="en-AU" dirty="0" smtClean="0"/>
              <a:t>Most </a:t>
            </a:r>
            <a:r>
              <a:rPr lang="en-AU" dirty="0"/>
              <a:t>OS support </a:t>
            </a:r>
            <a:r>
              <a:rPr lang="en-AU" dirty="0" smtClean="0"/>
              <a:t>inter</a:t>
            </a:r>
            <a:r>
              <a:rPr lang="en-AU" dirty="0"/>
              <a:t>-</a:t>
            </a:r>
            <a:r>
              <a:rPr lang="en-AU" dirty="0" smtClean="0"/>
              <a:t>thread </a:t>
            </a:r>
            <a:r>
              <a:rPr lang="en-AU" dirty="0"/>
              <a:t>communication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4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V.S. Thread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0"/>
            <a:ext cx="8229600" cy="471900"/>
          </a:xfrm>
        </p:spPr>
        <p:txBody>
          <a:bodyPr/>
          <a:lstStyle/>
          <a:p>
            <a:pPr marL="0" indent="0">
              <a:buNone/>
            </a:pPr>
            <a:r>
              <a:rPr lang="en-AU" sz="1800" dirty="0"/>
              <a:t>https://www.youtube.com/watch?v=O3EyzlZxx3g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5</a:t>
            </a:fld>
            <a:endParaRPr lang="en-AU" dirty="0"/>
          </a:p>
        </p:txBody>
      </p:sp>
      <p:pic>
        <p:nvPicPr>
          <p:cNvPr id="5" name="O3EyzlZxx3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828800"/>
            <a:ext cx="7044267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Timesharing Operating Systems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On a single processor system, </a:t>
            </a:r>
          </a:p>
          <a:p>
            <a:pPr lvl="1"/>
            <a:r>
              <a:rPr lang="en-AU" dirty="0" smtClean="0"/>
              <a:t>“</a:t>
            </a:r>
            <a:r>
              <a:rPr lang="en-AU" dirty="0" smtClean="0">
                <a:solidFill>
                  <a:srgbClr val="FF0000"/>
                </a:solidFill>
              </a:rPr>
              <a:t>Round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 smtClean="0">
                <a:solidFill>
                  <a:srgbClr val="FF0000"/>
                </a:solidFill>
              </a:rPr>
              <a:t>robin</a:t>
            </a:r>
            <a:r>
              <a:rPr lang="en-AU" dirty="0"/>
              <a:t>” scheduling system switches between </a:t>
            </a:r>
            <a:r>
              <a:rPr lang="en-AU" dirty="0" smtClean="0"/>
              <a:t>threads </a:t>
            </a:r>
            <a:r>
              <a:rPr lang="en-AU" dirty="0"/>
              <a:t>and processes fast enough that it appears that </a:t>
            </a:r>
            <a:r>
              <a:rPr lang="en-AU" dirty="0" smtClean="0"/>
              <a:t>multiple </a:t>
            </a:r>
            <a:r>
              <a:rPr lang="en-AU" dirty="0"/>
              <a:t>programs are running </a:t>
            </a:r>
          </a:p>
          <a:p>
            <a:pPr lvl="1"/>
            <a:r>
              <a:rPr lang="en-AU" dirty="0" smtClean="0"/>
              <a:t>Only </a:t>
            </a:r>
            <a:r>
              <a:rPr lang="en-AU" dirty="0"/>
              <a:t>one is every truly executing at a </a:t>
            </a:r>
            <a:r>
              <a:rPr lang="en-AU" dirty="0" smtClean="0"/>
              <a:t>time</a:t>
            </a:r>
            <a:endParaRPr lang="en-AU" dirty="0"/>
          </a:p>
          <a:p>
            <a:r>
              <a:rPr lang="en-AU" sz="2800" dirty="0"/>
              <a:t>On </a:t>
            </a:r>
            <a:r>
              <a:rPr lang="en-AU" sz="2800" dirty="0" smtClean="0"/>
              <a:t>multi</a:t>
            </a:r>
            <a:r>
              <a:rPr lang="en-AU" sz="2800" dirty="0"/>
              <a:t>-</a:t>
            </a:r>
            <a:r>
              <a:rPr lang="en-AU" sz="2800" dirty="0" smtClean="0"/>
              <a:t>core </a:t>
            </a:r>
            <a:r>
              <a:rPr lang="en-AU" sz="2800" dirty="0"/>
              <a:t>or </a:t>
            </a:r>
            <a:r>
              <a:rPr lang="en-AU" sz="2800" dirty="0" smtClean="0"/>
              <a:t>multi-processor systems,</a:t>
            </a:r>
          </a:p>
          <a:p>
            <a:pPr lvl="1"/>
            <a:r>
              <a:rPr lang="en-AU" dirty="0" smtClean="0"/>
              <a:t>Threads </a:t>
            </a:r>
            <a:r>
              <a:rPr lang="en-AU" dirty="0"/>
              <a:t>or processes can be allocated across the </a:t>
            </a:r>
            <a:r>
              <a:rPr lang="en-AU" dirty="0" smtClean="0"/>
              <a:t>processors</a:t>
            </a:r>
            <a:endParaRPr lang="en-AU" dirty="0"/>
          </a:p>
          <a:p>
            <a:pPr lvl="2"/>
            <a:r>
              <a:rPr lang="en-AU" sz="2000" dirty="0"/>
              <a:t>True parallel </a:t>
            </a:r>
            <a:r>
              <a:rPr lang="en-AU" sz="2000" dirty="0" smtClean="0"/>
              <a:t>processing</a:t>
            </a:r>
            <a:endParaRPr lang="en-AU" sz="2000" dirty="0"/>
          </a:p>
          <a:p>
            <a:pPr lvl="1"/>
            <a:r>
              <a:rPr lang="en-AU" dirty="0"/>
              <a:t>“</a:t>
            </a:r>
            <a:r>
              <a:rPr lang="en-AU" dirty="0" smtClean="0"/>
              <a:t>Round-robin</a:t>
            </a:r>
            <a:r>
              <a:rPr lang="en-AU" dirty="0"/>
              <a:t>” scheduling still occurs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3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058150" cy="4815300"/>
          </a:xfrm>
        </p:spPr>
        <p:txBody>
          <a:bodyPr/>
          <a:lstStyle/>
          <a:p>
            <a:r>
              <a:rPr lang="en-AU" dirty="0"/>
              <a:t>Android starts a new Linux process for the application with a </a:t>
            </a:r>
            <a:r>
              <a:rPr lang="en-AU" b="1" dirty="0"/>
              <a:t>single thread of </a:t>
            </a:r>
            <a:r>
              <a:rPr lang="en-AU" b="1" dirty="0" smtClean="0"/>
              <a:t>execution</a:t>
            </a:r>
            <a:endParaRPr lang="en-AU" dirty="0" smtClean="0"/>
          </a:p>
          <a:p>
            <a:r>
              <a:rPr lang="en-AU" dirty="0" smtClean="0"/>
              <a:t>All </a:t>
            </a:r>
            <a:r>
              <a:rPr lang="en-AU" dirty="0"/>
              <a:t>components of the same application run in the same process and thread</a:t>
            </a:r>
          </a:p>
          <a:p>
            <a:r>
              <a:rPr lang="en-AU" dirty="0" smtClean="0"/>
              <a:t>This </a:t>
            </a:r>
            <a:r>
              <a:rPr lang="en-AU" dirty="0"/>
              <a:t>thread is called the </a:t>
            </a:r>
            <a:r>
              <a:rPr lang="en-AU" b="1" dirty="0">
                <a:solidFill>
                  <a:schemeClr val="accent1"/>
                </a:solidFill>
              </a:rPr>
              <a:t>“main” </a:t>
            </a:r>
            <a:r>
              <a:rPr lang="en-AU" b="1" dirty="0" smtClean="0">
                <a:solidFill>
                  <a:schemeClr val="accent1"/>
                </a:solidFill>
              </a:rPr>
              <a:t>thread </a:t>
            </a:r>
            <a:r>
              <a:rPr lang="en-AU" dirty="0" smtClean="0"/>
              <a:t>or </a:t>
            </a:r>
            <a:r>
              <a:rPr lang="en-AU" dirty="0">
                <a:solidFill>
                  <a:schemeClr val="accent1"/>
                </a:solidFill>
              </a:rPr>
              <a:t>“UI” </a:t>
            </a:r>
            <a:r>
              <a:rPr lang="en-AU" dirty="0" smtClean="0">
                <a:solidFill>
                  <a:schemeClr val="accent1"/>
                </a:solidFill>
              </a:rPr>
              <a:t>thread</a:t>
            </a:r>
            <a:endParaRPr lang="en-AU" dirty="0"/>
          </a:p>
          <a:p>
            <a:r>
              <a:rPr lang="en-AU" dirty="0"/>
              <a:t>Any updates to the UI/display must be accomplished on the main thread</a:t>
            </a:r>
          </a:p>
          <a:p>
            <a:endParaRPr lang="en-AU" dirty="0">
              <a:solidFill>
                <a:schemeClr val="accent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7</a:t>
            </a:fld>
            <a:endParaRPr lang="en-AU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572000"/>
            <a:ext cx="2285213" cy="18145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732036"/>
            <a:ext cx="1319475" cy="1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Android App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752600"/>
            <a:ext cx="8229601" cy="4815300"/>
          </a:xfrm>
        </p:spPr>
        <p:txBody>
          <a:bodyPr/>
          <a:lstStyle/>
          <a:p>
            <a:r>
              <a:rPr lang="en-AU" sz="2200" dirty="0"/>
              <a:t>If a component of the work takes a long time, the </a:t>
            </a:r>
            <a:r>
              <a:rPr lang="en-AU" sz="2200" dirty="0" smtClean="0"/>
              <a:t>rest </a:t>
            </a:r>
            <a:r>
              <a:rPr lang="en-AU" sz="2200" dirty="0"/>
              <a:t>of the work will be “</a:t>
            </a:r>
            <a:r>
              <a:rPr lang="en-AU" sz="2200" dirty="0" smtClean="0"/>
              <a:t>blocked”</a:t>
            </a:r>
          </a:p>
          <a:p>
            <a:r>
              <a:rPr lang="en-AU" sz="2200" dirty="0" smtClean="0"/>
              <a:t>For </a:t>
            </a:r>
            <a:r>
              <a:rPr lang="en-AU" sz="2200" dirty="0"/>
              <a:t>example, a long time to access data across the </a:t>
            </a:r>
            <a:r>
              <a:rPr lang="en-AU" sz="2200" dirty="0" smtClean="0"/>
              <a:t>network </a:t>
            </a:r>
            <a:r>
              <a:rPr lang="en-AU" sz="2200" dirty="0"/>
              <a:t>prevents responding to any GUI </a:t>
            </a:r>
            <a:r>
              <a:rPr lang="en-AU" sz="2200" dirty="0" smtClean="0"/>
              <a:t>events</a:t>
            </a:r>
            <a:endParaRPr lang="en-AU" sz="2200" dirty="0"/>
          </a:p>
          <a:p>
            <a:r>
              <a:rPr lang="en-AU" sz="2200" dirty="0"/>
              <a:t>In the Android OS, if a GUI doesn’t respond to an </a:t>
            </a:r>
            <a:r>
              <a:rPr lang="en-AU" sz="2200" dirty="0" smtClean="0"/>
              <a:t>input </a:t>
            </a:r>
            <a:r>
              <a:rPr lang="en-AU" sz="2200" dirty="0"/>
              <a:t>event in &lt; five seconds, then it is considered </a:t>
            </a:r>
            <a:r>
              <a:rPr lang="en-AU" sz="2200" dirty="0" smtClean="0"/>
              <a:t>unresponsive</a:t>
            </a:r>
            <a:r>
              <a:rPr lang="en-AU" sz="2200" dirty="0"/>
              <a:t> </a:t>
            </a:r>
            <a:r>
              <a:rPr lang="en-AU" sz="2200" dirty="0" smtClean="0"/>
              <a:t>and </a:t>
            </a:r>
            <a:r>
              <a:rPr lang="en-AU" sz="2200" dirty="0"/>
              <a:t>the OS will try to </a:t>
            </a:r>
            <a:r>
              <a:rPr lang="en-AU" sz="2200" dirty="0" smtClean="0"/>
              <a:t>kill it!</a:t>
            </a:r>
            <a:endParaRPr lang="en-AU" sz="2200" dirty="0"/>
          </a:p>
          <a:p>
            <a:endParaRPr lang="en-AU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8</a:t>
            </a:fld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724400"/>
            <a:ext cx="2564438" cy="148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185" y="2589806"/>
            <a:ext cx="4493195" cy="3083790"/>
          </a:xfrm>
        </p:spPr>
        <p:txBody>
          <a:bodyPr/>
          <a:lstStyle/>
          <a:p>
            <a:r>
              <a:rPr lang="en-US" dirty="0" smtClean="0"/>
              <a:t>Put non-UI work on a separate thread</a:t>
            </a:r>
            <a:endParaRPr lang="en-AU" sz="2200" dirty="0"/>
          </a:p>
          <a:p>
            <a:r>
              <a:rPr lang="en-US" sz="2200" dirty="0" smtClean="0"/>
              <a:t>For example, download an image, connect to a remote server, open a web browser…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84E75-542C-4E07-9555-B23559610543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257800" y="2917547"/>
            <a:ext cx="3168352" cy="2880320"/>
          </a:xfrm>
          <a:prstGeom prst="rect">
            <a:avLst/>
          </a:prstGeom>
          <a:noFill/>
          <a:ln w="38100">
            <a:solidFill>
              <a:srgbClr val="6A8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androi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920" y="1765419"/>
            <a:ext cx="922882" cy="105323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81936" y="3133571"/>
            <a:ext cx="576064" cy="648072"/>
            <a:chOff x="2483768" y="3212976"/>
            <a:chExt cx="576064" cy="64807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0" name="Donut 9"/>
            <p:cNvSpPr/>
            <p:nvPr/>
          </p:nvSpPr>
          <p:spPr>
            <a:xfrm>
              <a:off x="2483768" y="3284984"/>
              <a:ext cx="576064" cy="576064"/>
            </a:xfrm>
            <a:prstGeom prst="donut">
              <a:avLst>
                <a:gd name="adj" fmla="val 9045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2699792" y="3212976"/>
              <a:ext cx="216024" cy="216024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582887" y="336108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UI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50088" y="2629515"/>
            <a:ext cx="1224136" cy="576064"/>
          </a:xfrm>
          <a:prstGeom prst="roundRect">
            <a:avLst/>
          </a:prstGeom>
          <a:solidFill>
            <a:srgbClr val="FFFFFF"/>
          </a:solidFill>
          <a:ln w="38100">
            <a:solidFill>
              <a:srgbClr val="6A8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Android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3832" y="4059802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Java Threads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473824" y="4645739"/>
            <a:ext cx="2736304" cy="648072"/>
            <a:chOff x="899592" y="4581128"/>
            <a:chExt cx="2736304" cy="648072"/>
          </a:xfrm>
        </p:grpSpPr>
        <p:grpSp>
          <p:nvGrpSpPr>
            <p:cNvPr id="15" name="Group 14"/>
            <p:cNvGrpSpPr/>
            <p:nvPr/>
          </p:nvGrpSpPr>
          <p:grpSpPr>
            <a:xfrm>
              <a:off x="899592" y="4581128"/>
              <a:ext cx="576064" cy="648072"/>
              <a:chOff x="827584" y="4509120"/>
              <a:chExt cx="576064" cy="648072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827584" y="4509120"/>
                <a:ext cx="576064" cy="648072"/>
                <a:chOff x="2483768" y="3212976"/>
                <a:chExt cx="576064" cy="648072"/>
              </a:xfrm>
              <a:solidFill>
                <a:srgbClr val="FFD975"/>
              </a:solidFill>
            </p:grpSpPr>
            <p:sp>
              <p:nvSpPr>
                <p:cNvPr id="28" name="Donut 27"/>
                <p:cNvSpPr/>
                <p:nvPr/>
              </p:nvSpPr>
              <p:spPr>
                <a:xfrm>
                  <a:off x="2483768" y="3284984"/>
                  <a:ext cx="576064" cy="576064"/>
                </a:xfrm>
                <a:prstGeom prst="donut">
                  <a:avLst>
                    <a:gd name="adj" fmla="val 9045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5400000">
                  <a:off x="2699792" y="3212976"/>
                  <a:ext cx="216024" cy="21602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893440" y="4743698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BG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979712" y="4581128"/>
              <a:ext cx="576064" cy="648072"/>
              <a:chOff x="827584" y="4509120"/>
              <a:chExt cx="576064" cy="64807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827584" y="4509120"/>
                <a:ext cx="576064" cy="648072"/>
                <a:chOff x="2483768" y="3212976"/>
                <a:chExt cx="576064" cy="648072"/>
              </a:xfrm>
              <a:solidFill>
                <a:srgbClr val="FFD975"/>
              </a:solidFill>
            </p:grpSpPr>
            <p:sp>
              <p:nvSpPr>
                <p:cNvPr id="24" name="Donut 23"/>
                <p:cNvSpPr/>
                <p:nvPr/>
              </p:nvSpPr>
              <p:spPr>
                <a:xfrm>
                  <a:off x="2483768" y="3284984"/>
                  <a:ext cx="576064" cy="576064"/>
                </a:xfrm>
                <a:prstGeom prst="donut">
                  <a:avLst>
                    <a:gd name="adj" fmla="val 9045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Isosceles Triangle 24"/>
                <p:cNvSpPr/>
                <p:nvPr/>
              </p:nvSpPr>
              <p:spPr>
                <a:xfrm rot="5400000">
                  <a:off x="2699792" y="3212976"/>
                  <a:ext cx="216024" cy="21602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893440" y="4728116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BG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059832" y="4581128"/>
              <a:ext cx="576064" cy="648072"/>
              <a:chOff x="827584" y="4509120"/>
              <a:chExt cx="576064" cy="64807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27584" y="4509120"/>
                <a:ext cx="576064" cy="648072"/>
                <a:chOff x="2483768" y="3212976"/>
                <a:chExt cx="576064" cy="648072"/>
              </a:xfrm>
              <a:solidFill>
                <a:srgbClr val="FFD975"/>
              </a:solidFill>
            </p:grpSpPr>
            <p:sp>
              <p:nvSpPr>
                <p:cNvPr id="20" name="Donut 19"/>
                <p:cNvSpPr/>
                <p:nvPr/>
              </p:nvSpPr>
              <p:spPr>
                <a:xfrm>
                  <a:off x="2483768" y="3284984"/>
                  <a:ext cx="576064" cy="576064"/>
                </a:xfrm>
                <a:prstGeom prst="donut">
                  <a:avLst>
                    <a:gd name="adj" fmla="val 9045"/>
                  </a:avLst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Isosceles Triangle 20"/>
                <p:cNvSpPr/>
                <p:nvPr/>
              </p:nvSpPr>
              <p:spPr>
                <a:xfrm rot="5400000">
                  <a:off x="2699792" y="3212976"/>
                  <a:ext cx="216024" cy="21602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899592" y="4725144"/>
                <a:ext cx="4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BG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7151748" y="3383662"/>
            <a:ext cx="1188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Main 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00175" y="5365819"/>
            <a:ext cx="175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Background Thread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20715</TotalTime>
  <Words>967</Words>
  <Application>Microsoft Office PowerPoint</Application>
  <PresentationFormat>On-screen Show (4:3)</PresentationFormat>
  <Paragraphs>238</Paragraphs>
  <Slides>20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Monaco</vt:lpstr>
      <vt:lpstr>宋体</vt:lpstr>
      <vt:lpstr>Arial</vt:lpstr>
      <vt:lpstr>Consolas</vt:lpstr>
      <vt:lpstr>Courier New</vt:lpstr>
      <vt:lpstr>Wingdings</vt:lpstr>
      <vt:lpstr/>
      <vt:lpstr>Android Programming Lecture 8</vt:lpstr>
      <vt:lpstr>Timesharing Operating Systems</vt:lpstr>
      <vt:lpstr>Process</vt:lpstr>
      <vt:lpstr>Threads</vt:lpstr>
      <vt:lpstr>Process V.S. Thread</vt:lpstr>
      <vt:lpstr>Timesharing Operating Systems</vt:lpstr>
      <vt:lpstr>Android </vt:lpstr>
      <vt:lpstr>Slow Android App</vt:lpstr>
      <vt:lpstr>Multi-threading</vt:lpstr>
      <vt:lpstr>PowerPoint Presentation</vt:lpstr>
      <vt:lpstr>Asynchronous Techniques</vt:lpstr>
      <vt:lpstr>Handler – Loop - Message</vt:lpstr>
      <vt:lpstr>PowerPoint Presentation</vt:lpstr>
      <vt:lpstr>Timer Thread</vt:lpstr>
      <vt:lpstr>Handler</vt:lpstr>
      <vt:lpstr>PowerPoint Presentation</vt:lpstr>
      <vt:lpstr>Message Class</vt:lpstr>
      <vt:lpstr>PowerPoint Presentation</vt:lpstr>
      <vt:lpstr>Handler Methods to Send Message</vt:lpstr>
      <vt:lpstr>References: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Programming Lecture 1</dc:title>
  <dc:creator>Tom Luan</dc:creator>
  <cp:lastModifiedBy>Tom Luan</cp:lastModifiedBy>
  <cp:revision>722</cp:revision>
  <dcterms:modified xsi:type="dcterms:W3CDTF">2015-09-09T23:25:05Z</dcterms:modified>
</cp:coreProperties>
</file>