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8" r:id="rId3"/>
    <p:sldId id="359" r:id="rId4"/>
    <p:sldId id="360" r:id="rId5"/>
    <p:sldId id="361" r:id="rId6"/>
    <p:sldId id="364" r:id="rId7"/>
    <p:sldId id="362" r:id="rId8"/>
    <p:sldId id="363" r:id="rId9"/>
    <p:sldId id="367" r:id="rId10"/>
    <p:sldId id="368" r:id="rId11"/>
    <p:sldId id="369" r:id="rId12"/>
    <p:sldId id="366" r:id="rId13"/>
  </p:sldIdLst>
  <p:sldSz cx="10287000" cy="6858000" type="35mm"/>
  <p:notesSz cx="9909175" cy="674528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FF"/>
        </a:solidFill>
        <a:latin typeface="Times New Roman" pitchFamily="18" charset="0"/>
        <a:ea typeface="宋体" pitchFamily="2" charset="-122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FF"/>
        </a:solidFill>
        <a:latin typeface="Times New Roman" pitchFamily="18" charset="0"/>
        <a:ea typeface="宋体" pitchFamily="2" charset="-122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FF"/>
        </a:solidFill>
        <a:latin typeface="Times New Roman" pitchFamily="18" charset="0"/>
        <a:ea typeface="宋体" pitchFamily="2" charset="-122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FF"/>
        </a:solidFill>
        <a:latin typeface="Times New Roman" pitchFamily="18" charset="0"/>
        <a:ea typeface="宋体" pitchFamily="2" charset="-122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FF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FF00FF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FF00FF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FF00FF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FF00FF"/>
        </a:solidFill>
        <a:latin typeface="Times New Roman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84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5">
          <p15:clr>
            <a:srgbClr val="A4A3A4"/>
          </p15:clr>
        </p15:guide>
        <p15:guide id="2" pos="3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99"/>
    <a:srgbClr val="0066FF"/>
    <a:srgbClr val="FFCC00"/>
    <a:srgbClr val="FF5050"/>
    <a:srgbClr val="CCFFFF"/>
    <a:srgbClr val="66FFFF"/>
    <a:srgbClr val="FF00FF"/>
    <a:srgbClr val="CCFFCC"/>
    <a:srgbClr val="EAEAEA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588" autoAdjust="0"/>
    <p:restoredTop sz="90421" autoAdjust="0"/>
  </p:normalViewPr>
  <p:slideViewPr>
    <p:cSldViewPr>
      <p:cViewPr>
        <p:scale>
          <a:sx n="66" d="100"/>
          <a:sy n="66" d="100"/>
        </p:scale>
        <p:origin x="1456" y="-112"/>
      </p:cViewPr>
      <p:guideLst>
        <p:guide orient="horz" pos="3984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79" d="100"/>
          <a:sy n="79" d="100"/>
        </p:scale>
        <p:origin x="-600" y="-72"/>
      </p:cViewPr>
      <p:guideLst>
        <p:guide orient="horz" pos="2125"/>
        <p:guide pos="3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41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zh-CN" altLang="en-US"/>
              <a:t>Project Progress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4988" y="0"/>
            <a:ext cx="429418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5AEEA29-7CF7-42E3-8678-7962A431AE68}" type="datetime1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8738"/>
            <a:ext cx="4294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zh-CN" altLang="en-US"/>
              <a:t>Dr. Zhanqi XU,Natioanal Key Lab on ISN,Xidian University</a:t>
            </a:r>
            <a:r>
              <a:rPr lang="en-US" altLang="zh-CN"/>
              <a:t>Broadband Access Networking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4988" y="6408738"/>
            <a:ext cx="4294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9E0DFC4-B104-472D-95B7-441AD1460D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2390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057525" y="506413"/>
            <a:ext cx="3794125" cy="25288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3203575"/>
            <a:ext cx="7264400" cy="303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4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zh-CN" altLang="en-US"/>
              <a:t>Project Progress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idx="1"/>
          </p:nvPr>
        </p:nvSpPr>
        <p:spPr bwMode="auto">
          <a:xfrm>
            <a:off x="5614988" y="0"/>
            <a:ext cx="4294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A9CD044-A54E-4F94-86EE-DFCE37748166}" type="datetime1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08738"/>
            <a:ext cx="4294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zh-CN" altLang="en-US"/>
              <a:t>Dr. Zhanqi XU,Natioanal Key Lab on ISN,Xidian University</a:t>
            </a:r>
            <a:endParaRPr lang="en-US" altLang="zh-CN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4988" y="6408738"/>
            <a:ext cx="4294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D1C127-1625-4363-B584-B316C5B4AE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95642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kumimoji="0" lang="zh-CN" altLang="en-US" sz="1200">
                <a:solidFill>
                  <a:schemeClr val="tx1"/>
                </a:solidFill>
              </a:rPr>
              <a:t>Project Progress</a:t>
            </a:r>
          </a:p>
        </p:txBody>
      </p:sp>
      <p:sp>
        <p:nvSpPr>
          <p:cNvPr id="2662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46093709-8038-4E66-A9A9-D1D90B21AD22}" type="datetime1">
              <a:rPr kumimoji="0" lang="zh-CN" altLang="en-US" sz="1200">
                <a:solidFill>
                  <a:schemeClr val="tx1"/>
                </a:solidFill>
              </a:rPr>
              <a:pPr/>
              <a:t>2020/4/8</a:t>
            </a:fld>
            <a:endParaRPr kumimoji="0" lang="en-US" altLang="zh-CN" sz="1200">
              <a:solidFill>
                <a:schemeClr val="tx1"/>
              </a:solidFill>
            </a:endParaRPr>
          </a:p>
        </p:txBody>
      </p:sp>
      <p:sp>
        <p:nvSpPr>
          <p:cNvPr id="26628" name="Rectangle 10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kumimoji="0" lang="zh-CN" altLang="en-US" sz="1200">
                <a:solidFill>
                  <a:schemeClr val="tx1"/>
                </a:solidFill>
              </a:rPr>
              <a:t>Dr. Zhanqi XU,Natioanal Key Lab on ISN,Xidian University</a:t>
            </a:r>
            <a:endParaRPr kumimoji="0" lang="en-US" altLang="zh-CN" sz="1200">
              <a:solidFill>
                <a:schemeClr val="tx1"/>
              </a:solidFill>
            </a:endParaRPr>
          </a:p>
        </p:txBody>
      </p:sp>
      <p:sp>
        <p:nvSpPr>
          <p:cNvPr id="266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6607880C-48AE-40C2-960E-4E4DCD0476A8}" type="slidenum">
              <a:rPr kumimoji="0" lang="zh-CN" altLang="en-US" sz="1200">
                <a:solidFill>
                  <a:schemeClr val="tx1"/>
                </a:solidFill>
              </a:rPr>
              <a:pPr/>
              <a:t>1</a:t>
            </a:fld>
            <a:endParaRPr kumimoji="0" lang="en-US" altLang="zh-CN" sz="1200">
              <a:solidFill>
                <a:schemeClr val="tx1"/>
              </a:solidFill>
            </a:endParaRPr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814888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kumimoji="0" lang="zh-CN" altLang="en-US" sz="1200">
                <a:solidFill>
                  <a:schemeClr val="tx1"/>
                </a:solidFill>
              </a:rPr>
              <a:t>Project Progress</a:t>
            </a:r>
          </a:p>
        </p:txBody>
      </p:sp>
      <p:sp>
        <p:nvSpPr>
          <p:cNvPr id="2765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D010B88A-78D5-4670-8E80-13E26F61DD90}" type="datetime1">
              <a:rPr kumimoji="0" lang="zh-CN" altLang="en-US" sz="1200">
                <a:solidFill>
                  <a:schemeClr val="tx1"/>
                </a:solidFill>
              </a:rPr>
              <a:pPr/>
              <a:t>2020/4/8</a:t>
            </a:fld>
            <a:endParaRPr kumimoji="0" lang="en-US" altLang="zh-CN" sz="1200">
              <a:solidFill>
                <a:schemeClr val="tx1"/>
              </a:solidFill>
            </a:endParaRPr>
          </a:p>
        </p:txBody>
      </p:sp>
      <p:sp>
        <p:nvSpPr>
          <p:cNvPr id="27652" name="Rectangle 10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kumimoji="0" lang="zh-CN" altLang="en-US" sz="1200">
                <a:solidFill>
                  <a:schemeClr val="tx1"/>
                </a:solidFill>
              </a:rPr>
              <a:t>Dr. Zhanqi XU,Natioanal Key Lab on ISN,Xidian University</a:t>
            </a:r>
            <a:endParaRPr kumimoji="0" lang="en-US" altLang="zh-CN" sz="1200">
              <a:solidFill>
                <a:schemeClr val="tx1"/>
              </a:solidFill>
            </a:endParaRPr>
          </a:p>
        </p:txBody>
      </p:sp>
      <p:sp>
        <p:nvSpPr>
          <p:cNvPr id="27653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5FC99720-EB0D-49D2-9A56-4FC9E532FE4B}" type="slidenum">
              <a:rPr kumimoji="0" lang="zh-CN" altLang="en-US" sz="1200">
                <a:solidFill>
                  <a:schemeClr val="tx1"/>
                </a:solidFill>
              </a:rPr>
              <a:pPr/>
              <a:t>2</a:t>
            </a:fld>
            <a:endParaRPr kumimoji="0" lang="en-US" altLang="zh-CN" sz="1200">
              <a:solidFill>
                <a:schemeClr val="tx1"/>
              </a:solidFill>
            </a:endParaRPr>
          </a:p>
        </p:txBody>
      </p:sp>
      <p:sp>
        <p:nvSpPr>
          <p:cNvPr id="276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The  course is entitled </a:t>
            </a:r>
            <a:r>
              <a:rPr kumimoji="0" lang="en-US" altLang="zh-CN" sz="1200" i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software defined networking and virtualization , I am the instructor from  </a:t>
            </a:r>
            <a:r>
              <a:rPr kumimoji="0" lang="en-US" altLang="zh-CN" sz="12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National Key Lab on ISN,</a:t>
            </a:r>
          </a:p>
          <a:p>
            <a:pPr>
              <a:defRPr/>
            </a:pPr>
            <a:r>
              <a:rPr lang="en-US" altLang="zh-CN" sz="1800" dirty="0" err="1" smtClean="0">
                <a:solidFill>
                  <a:srgbClr val="0066FF"/>
                </a:solidFill>
              </a:rPr>
              <a:t>Xidian</a:t>
            </a:r>
            <a:r>
              <a:rPr lang="en-US" altLang="zh-CN" sz="1800" dirty="0" smtClean="0">
                <a:solidFill>
                  <a:srgbClr val="0066FF"/>
                </a:solidFill>
              </a:rPr>
              <a:t> University.</a:t>
            </a:r>
            <a:r>
              <a:rPr lang="en-US" altLang="zh-CN" sz="1800" baseline="0" dirty="0" smtClean="0">
                <a:solidFill>
                  <a:srgbClr val="0066FF"/>
                </a:solidFill>
              </a:rPr>
              <a:t> Every one could access to me with </a:t>
            </a:r>
            <a:r>
              <a:rPr kumimoji="0" lang="en-US" altLang="zh-CN" sz="12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Zqxu@mail.xidian.edu.cn.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200" i="1" dirty="0" smtClean="0">
              <a:solidFill>
                <a:srgbClr val="99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4350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Due to the limited course time , the following</a:t>
            </a:r>
            <a:r>
              <a:rPr lang="en-US" altLang="zh-CN" baseline="0" dirty="0" smtClean="0"/>
              <a:t>s are not the goals of this course.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However,  to make you have a better mastering this course, I suggest the prerequisite course 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Project Progress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CD044-A54E-4F94-86EE-DFCE37748166}" type="datetime1">
              <a:rPr lang="zh-CN" altLang="en-US" smtClean="0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Dr. Zhanqi XU,Natioanal Key Lab on ISN,Xidian University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D1C127-1625-4363-B584-B316C5B4AE3D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8509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Contents of the course are as</a:t>
            </a:r>
            <a:r>
              <a:rPr lang="en-US" altLang="zh-CN" sz="1200" b="1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follows/are given below/ include, are divided into three parts.  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Project Progress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CD044-A54E-4F94-86EE-DFCE37748166}" type="datetime1">
              <a:rPr lang="zh-CN" altLang="en-US" smtClean="0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Dr. Zhanqi XU,Natioanal Key Lab on ISN,Xidian University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D1C127-1625-4363-B584-B316C5B4AE3D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6106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William Stallings is one</a:t>
            </a:r>
            <a:r>
              <a:rPr lang="en-US" altLang="zh-CN" baseline="0" dirty="0" smtClean="0"/>
              <a:t> of the most famous experts related to communication and network in the word, he wrote several books that got best reputation and have been used worldwide.  I knew him through the book of “data and computer communication” when I was a postgraduate student in 1984. 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Project Progress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CD044-A54E-4F94-86EE-DFCE37748166}" type="datetime1">
              <a:rPr lang="zh-CN" altLang="en-US" smtClean="0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Dr. Zhanqi XU,Natioanal Key Lab on ISN,Xidian University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D1C127-1625-4363-B584-B316C5B4AE3D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3784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App for QQ is available at www.qq.com</a:t>
            </a:r>
          </a:p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Project Progress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CD044-A54E-4F94-86EE-DFCE37748166}" type="datetime1">
              <a:rPr lang="zh-CN" altLang="en-US" smtClean="0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Dr. Zhanqi XU,Natioanal Key Lab on ISN,Xidian University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D1C127-1625-4363-B584-B316C5B4AE3D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043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Your score will be determined by the following four</a:t>
            </a:r>
            <a:r>
              <a:rPr lang="en-US" altLang="zh-CN" baseline="0" dirty="0" smtClean="0"/>
              <a:t> parts.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Project Progress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CD044-A54E-4F94-86EE-DFCE37748166}" type="datetime1">
              <a:rPr lang="zh-CN" altLang="en-US" smtClean="0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Dr. Zhanqi XU,Natioanal Key Lab on ISN,Xidian University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D1C127-1625-4363-B584-B316C5B4AE3D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4724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0" y="0"/>
            <a:ext cx="1752600" cy="6878638"/>
            <a:chOff x="0" y="-6"/>
            <a:chExt cx="981" cy="4333"/>
          </a:xfrm>
        </p:grpSpPr>
        <p:sp>
          <p:nvSpPr>
            <p:cNvPr id="5" name="Rectangle 58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59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l">
                <a:spcBef>
                  <a:spcPct val="50000"/>
                </a:spcBef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0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Rectangle 61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l">
                <a:spcBef>
                  <a:spcPct val="50000"/>
                </a:spcBef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Freeform 62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" name="Freeform 63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" name="Freeform 64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" name="Freeform 65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" name="Freeform 66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" name="Freeform 67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" name="Freeform 68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" name="Freeform 69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" name="Rectangle 70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" name="Rectangle 71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l">
                <a:spcBef>
                  <a:spcPct val="50000"/>
                </a:spcBef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Rectangle 72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Rectangle 73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l">
                <a:spcBef>
                  <a:spcPct val="50000"/>
                </a:spcBef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Freeform 74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" name="Freeform 75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" name="Freeform 76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4" name="Freeform 77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5" name="Freeform 78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" name="Freeform 79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7" name="Freeform 80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8" name="Freeform 81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" name="Freeform 82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" name="Freeform 83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1" name="Rectangle 84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2" name="Line 85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Line 86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4" name="Group 91"/>
          <p:cNvGrpSpPr>
            <a:grpSpLocks/>
          </p:cNvGrpSpPr>
          <p:nvPr/>
        </p:nvGrpSpPr>
        <p:grpSpPr bwMode="auto">
          <a:xfrm>
            <a:off x="588963" y="1428750"/>
            <a:ext cx="2357437" cy="2095500"/>
            <a:chOff x="330" y="900"/>
            <a:chExt cx="1320" cy="1320"/>
          </a:xfrm>
        </p:grpSpPr>
        <p:sp>
          <p:nvSpPr>
            <p:cNvPr id="35" name="Rectangle 37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36" name="Group 90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7" name="Group 8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45" name="Group 87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5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51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5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52" name="AutoShape 40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53" name="AutoShape 41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</p:grpSp>
            <p:sp>
              <p:nvSpPr>
                <p:cNvPr id="46" name="Rectangle 43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47" name="Oval 44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algn="l">
                    <a:spcBef>
                      <a:spcPct val="50000"/>
                    </a:spcBef>
                    <a:defRPr/>
                  </a:pPr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Oval 45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1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algn="l">
                    <a:spcBef>
                      <a:spcPct val="50000"/>
                    </a:spcBef>
                    <a:defRPr/>
                  </a:pPr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Oval 46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algn="l">
                    <a:spcBef>
                      <a:spcPct val="50000"/>
                    </a:spcBef>
                    <a:defRPr/>
                  </a:pPr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8" name="Group 89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8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40" name="Arc 49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41" name="AutoShape 50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42" name="Freeform 51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>
                    <a:gd name="T0" fmla="*/ 212 w 221"/>
                    <a:gd name="T1" fmla="*/ 204 h 230"/>
                    <a:gd name="T2" fmla="*/ 194 w 221"/>
                    <a:gd name="T3" fmla="*/ 158 h 230"/>
                    <a:gd name="T4" fmla="*/ 188 w 221"/>
                    <a:gd name="T5" fmla="*/ 111 h 230"/>
                    <a:gd name="T6" fmla="*/ 183 w 221"/>
                    <a:gd name="T7" fmla="*/ 72 h 230"/>
                    <a:gd name="T8" fmla="*/ 178 w 221"/>
                    <a:gd name="T9" fmla="*/ 52 h 230"/>
                    <a:gd name="T10" fmla="*/ 169 w 221"/>
                    <a:gd name="T11" fmla="*/ 37 h 230"/>
                    <a:gd name="T12" fmla="*/ 157 w 221"/>
                    <a:gd name="T13" fmla="*/ 24 h 230"/>
                    <a:gd name="T14" fmla="*/ 143 w 221"/>
                    <a:gd name="T15" fmla="*/ 13 h 230"/>
                    <a:gd name="T16" fmla="*/ 124 w 221"/>
                    <a:gd name="T17" fmla="*/ 5 h 230"/>
                    <a:gd name="T18" fmla="*/ 100 w 221"/>
                    <a:gd name="T19" fmla="*/ 0 h 230"/>
                    <a:gd name="T20" fmla="*/ 76 w 221"/>
                    <a:gd name="T21" fmla="*/ 0 h 230"/>
                    <a:gd name="T22" fmla="*/ 54 w 221"/>
                    <a:gd name="T23" fmla="*/ 7 h 230"/>
                    <a:gd name="T24" fmla="*/ 35 w 221"/>
                    <a:gd name="T25" fmla="*/ 16 h 230"/>
                    <a:gd name="T26" fmla="*/ 18 w 221"/>
                    <a:gd name="T27" fmla="*/ 31 h 230"/>
                    <a:gd name="T28" fmla="*/ 5 w 221"/>
                    <a:gd name="T29" fmla="*/ 51 h 230"/>
                    <a:gd name="T30" fmla="*/ 0 w 221"/>
                    <a:gd name="T31" fmla="*/ 73 h 230"/>
                    <a:gd name="T32" fmla="*/ 3 w 221"/>
                    <a:gd name="T33" fmla="*/ 72 h 230"/>
                    <a:gd name="T34" fmla="*/ 15 w 221"/>
                    <a:gd name="T35" fmla="*/ 64 h 230"/>
                    <a:gd name="T36" fmla="*/ 35 w 221"/>
                    <a:gd name="T37" fmla="*/ 58 h 230"/>
                    <a:gd name="T38" fmla="*/ 56 w 221"/>
                    <a:gd name="T39" fmla="*/ 57 h 230"/>
                    <a:gd name="T40" fmla="*/ 74 w 221"/>
                    <a:gd name="T41" fmla="*/ 63 h 230"/>
                    <a:gd name="T42" fmla="*/ 87 w 221"/>
                    <a:gd name="T43" fmla="*/ 73 h 230"/>
                    <a:gd name="T44" fmla="*/ 93 w 221"/>
                    <a:gd name="T45" fmla="*/ 85 h 230"/>
                    <a:gd name="T46" fmla="*/ 96 w 221"/>
                    <a:gd name="T47" fmla="*/ 102 h 230"/>
                    <a:gd name="T48" fmla="*/ 100 w 221"/>
                    <a:gd name="T49" fmla="*/ 124 h 230"/>
                    <a:gd name="T50" fmla="*/ 106 w 221"/>
                    <a:gd name="T51" fmla="*/ 147 h 230"/>
                    <a:gd name="T52" fmla="*/ 116 w 221"/>
                    <a:gd name="T53" fmla="*/ 168 h 230"/>
                    <a:gd name="T54" fmla="*/ 131 w 221"/>
                    <a:gd name="T55" fmla="*/ 190 h 230"/>
                    <a:gd name="T56" fmla="*/ 150 w 221"/>
                    <a:gd name="T57" fmla="*/ 207 h 230"/>
                    <a:gd name="T58" fmla="*/ 172 w 221"/>
                    <a:gd name="T59" fmla="*/ 219 h 230"/>
                    <a:gd name="T60" fmla="*/ 194 w 221"/>
                    <a:gd name="T61" fmla="*/ 226 h 230"/>
                    <a:gd name="T62" fmla="*/ 220 w 221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43" name="Freeform 52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>
                    <a:gd name="T0" fmla="*/ 7 w 222"/>
                    <a:gd name="T1" fmla="*/ 204 h 230"/>
                    <a:gd name="T2" fmla="*/ 25 w 222"/>
                    <a:gd name="T3" fmla="*/ 158 h 230"/>
                    <a:gd name="T4" fmla="*/ 31 w 222"/>
                    <a:gd name="T5" fmla="*/ 111 h 230"/>
                    <a:gd name="T6" fmla="*/ 36 w 222"/>
                    <a:gd name="T7" fmla="*/ 72 h 230"/>
                    <a:gd name="T8" fmla="*/ 41 w 222"/>
                    <a:gd name="T9" fmla="*/ 52 h 230"/>
                    <a:gd name="T10" fmla="*/ 50 w 222"/>
                    <a:gd name="T11" fmla="*/ 37 h 230"/>
                    <a:gd name="T12" fmla="*/ 62 w 222"/>
                    <a:gd name="T13" fmla="*/ 24 h 230"/>
                    <a:gd name="T14" fmla="*/ 77 w 222"/>
                    <a:gd name="T15" fmla="*/ 13 h 230"/>
                    <a:gd name="T16" fmla="*/ 96 w 222"/>
                    <a:gd name="T17" fmla="*/ 5 h 230"/>
                    <a:gd name="T18" fmla="*/ 120 w 222"/>
                    <a:gd name="T19" fmla="*/ 0 h 230"/>
                    <a:gd name="T20" fmla="*/ 143 w 222"/>
                    <a:gd name="T21" fmla="*/ 0 h 230"/>
                    <a:gd name="T22" fmla="*/ 165 w 222"/>
                    <a:gd name="T23" fmla="*/ 7 h 230"/>
                    <a:gd name="T24" fmla="*/ 184 w 222"/>
                    <a:gd name="T25" fmla="*/ 16 h 230"/>
                    <a:gd name="T26" fmla="*/ 201 w 222"/>
                    <a:gd name="T27" fmla="*/ 31 h 230"/>
                    <a:gd name="T28" fmla="*/ 215 w 222"/>
                    <a:gd name="T29" fmla="*/ 51 h 230"/>
                    <a:gd name="T30" fmla="*/ 221 w 222"/>
                    <a:gd name="T31" fmla="*/ 73 h 230"/>
                    <a:gd name="T32" fmla="*/ 217 w 222"/>
                    <a:gd name="T33" fmla="*/ 72 h 230"/>
                    <a:gd name="T34" fmla="*/ 205 w 222"/>
                    <a:gd name="T35" fmla="*/ 64 h 230"/>
                    <a:gd name="T36" fmla="*/ 184 w 222"/>
                    <a:gd name="T37" fmla="*/ 58 h 230"/>
                    <a:gd name="T38" fmla="*/ 164 w 222"/>
                    <a:gd name="T39" fmla="*/ 57 h 230"/>
                    <a:gd name="T40" fmla="*/ 145 w 222"/>
                    <a:gd name="T41" fmla="*/ 63 h 230"/>
                    <a:gd name="T42" fmla="*/ 132 w 222"/>
                    <a:gd name="T43" fmla="*/ 73 h 230"/>
                    <a:gd name="T44" fmla="*/ 127 w 222"/>
                    <a:gd name="T45" fmla="*/ 85 h 230"/>
                    <a:gd name="T46" fmla="*/ 123 w 222"/>
                    <a:gd name="T47" fmla="*/ 102 h 230"/>
                    <a:gd name="T48" fmla="*/ 120 w 222"/>
                    <a:gd name="T49" fmla="*/ 124 h 230"/>
                    <a:gd name="T50" fmla="*/ 113 w 222"/>
                    <a:gd name="T51" fmla="*/ 147 h 230"/>
                    <a:gd name="T52" fmla="*/ 104 w 222"/>
                    <a:gd name="T53" fmla="*/ 168 h 230"/>
                    <a:gd name="T54" fmla="*/ 89 w 222"/>
                    <a:gd name="T55" fmla="*/ 190 h 230"/>
                    <a:gd name="T56" fmla="*/ 69 w 222"/>
                    <a:gd name="T57" fmla="*/ 207 h 230"/>
                    <a:gd name="T58" fmla="*/ 47 w 222"/>
                    <a:gd name="T59" fmla="*/ 219 h 230"/>
                    <a:gd name="T60" fmla="*/ 25 w 222"/>
                    <a:gd name="T61" fmla="*/ 226 h 230"/>
                    <a:gd name="T62" fmla="*/ 0 w 222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44" name="Oval 53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algn="l">
                    <a:spcBef>
                      <a:spcPct val="50000"/>
                    </a:spcBef>
                    <a:defRPr/>
                  </a:pPr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aphicFrame>
        <p:nvGraphicFramePr>
          <p:cNvPr id="54" name="Object 98"/>
          <p:cNvGraphicFramePr>
            <a:graphicFrameLocks noChangeAspect="1"/>
          </p:cNvGraphicFramePr>
          <p:nvPr userDrawn="1"/>
        </p:nvGraphicFramePr>
        <p:xfrm>
          <a:off x="9182100" y="152400"/>
          <a:ext cx="952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8" name="Photo Editor 照片" r:id="rId3" imgW="952633" imgH="914286" progId="MSPhotoEd.3">
                  <p:embed/>
                </p:oleObj>
              </mc:Choice>
              <mc:Fallback>
                <p:oleObj name="Photo Editor 照片" r:id="rId3" imgW="952633" imgH="914286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82100" y="152400"/>
                        <a:ext cx="9525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3081338" y="1381125"/>
            <a:ext cx="7034212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84513" y="4124325"/>
            <a:ext cx="7031037" cy="1285875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55" name="Rectangle 34"/>
          <p:cNvSpPr>
            <a:spLocks noGrp="1" noChangeArrowheads="1"/>
          </p:cNvSpPr>
          <p:nvPr>
            <p:ph type="dt" sz="quarter" idx="10"/>
          </p:nvPr>
        </p:nvSpPr>
        <p:spPr>
          <a:xfrm>
            <a:off x="1676400" y="6248400"/>
            <a:ext cx="1676400" cy="457200"/>
          </a:xfrm>
        </p:spPr>
        <p:txBody>
          <a:bodyPr wrap="none"/>
          <a:lstStyle>
            <a:lvl1pPr>
              <a:defRPr sz="2400" smtClean="0">
                <a:latin typeface="+mn-lt"/>
              </a:defRPr>
            </a:lvl1pPr>
          </a:lstStyle>
          <a:p>
            <a:pPr>
              <a:defRPr/>
            </a:pPr>
            <a:fld id="{4CC2214B-05E3-4D48-ABD5-A62E6A157B70}" type="datetime1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56" name="Rectangle 92"/>
          <p:cNvSpPr>
            <a:spLocks noGrp="1" noChangeArrowheads="1"/>
          </p:cNvSpPr>
          <p:nvPr>
            <p:ph type="ftr" sz="quarter" idx="11"/>
          </p:nvPr>
        </p:nvSpPr>
        <p:spPr>
          <a:xfrm>
            <a:off x="2895600" y="6324600"/>
            <a:ext cx="6248400" cy="457200"/>
          </a:xfrm>
        </p:spPr>
        <p:txBody>
          <a:bodyPr/>
          <a:lstStyle>
            <a:lvl1pPr>
              <a:defRPr sz="2400" b="1" smtClean="0">
                <a:solidFill>
                  <a:srgbClr val="FF9999"/>
                </a:solidFill>
                <a:latin typeface="Monotype Corsiva" pitchFamily="66" charset="0"/>
              </a:defRPr>
            </a:lvl1pPr>
          </a:lstStyle>
          <a:p>
            <a:pPr>
              <a:defRPr/>
            </a:pPr>
            <a:r>
              <a:rPr lang="en-US" altLang="zh-CN"/>
              <a:t>Natioanal Key Lab on ISN,</a:t>
            </a:r>
            <a:r>
              <a:rPr lang="en-US" altLang="zh-CN">
                <a:solidFill>
                  <a:srgbClr val="0066FF"/>
                </a:solidFill>
              </a:rPr>
              <a:t>Xidian University</a:t>
            </a:r>
          </a:p>
        </p:txBody>
      </p:sp>
      <p:sp>
        <p:nvSpPr>
          <p:cNvPr id="57" name="Rectangle 9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3875" y="6324600"/>
            <a:ext cx="21431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2317B2-198C-4EDA-8730-F20C484265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783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676400" y="1533525"/>
            <a:ext cx="8428038" cy="4714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73683-6142-4D87-857F-ED630EEF3E00}" type="datetime1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Dr. Zhanqi XU</a:t>
            </a:r>
            <a:r>
              <a:rPr lang="en-US" altLang="zh-CN" sz="2000">
                <a:latin typeface="Monotype Corsiva" pitchFamily="66" charset="0"/>
              </a:rPr>
              <a:t>, National Key Lab on ISN</a:t>
            </a:r>
            <a:r>
              <a:rPr lang="en-US" altLang="zh-CN" sz="2000" b="1">
                <a:latin typeface="Monotype Corsiva" pitchFamily="66" charset="0"/>
              </a:rPr>
              <a:t>, </a:t>
            </a:r>
            <a:r>
              <a:rPr lang="en-US" altLang="zh-CN" sz="200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DC419-1C86-4A8A-8188-4C6DAD0885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568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707313" y="274638"/>
            <a:ext cx="2397125" cy="5973762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7040563" cy="59737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569B-8190-43D1-9BA0-156DD5FEB9C8}" type="datetime1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Dr. Zhanqi XU</a:t>
            </a:r>
            <a:r>
              <a:rPr lang="en-US" altLang="zh-CN" sz="2000">
                <a:latin typeface="Monotype Corsiva" pitchFamily="66" charset="0"/>
              </a:rPr>
              <a:t>, National Key Lab on ISN</a:t>
            </a:r>
            <a:r>
              <a:rPr lang="en-US" altLang="zh-CN" sz="2000" b="1">
                <a:latin typeface="Monotype Corsiva" pitchFamily="66" charset="0"/>
              </a:rPr>
              <a:t>, </a:t>
            </a:r>
            <a:r>
              <a:rPr lang="en-US" altLang="zh-CN" sz="200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FD59D-ECA0-48A6-8624-24C345CF38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315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76400" y="1533525"/>
            <a:ext cx="8428038" cy="4714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C8979-E30F-4B31-A993-3AA911022B29}" type="datetime1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Dr. Zhanqi XU</a:t>
            </a:r>
            <a:r>
              <a:rPr lang="en-US" altLang="zh-CN" sz="2000">
                <a:latin typeface="Monotype Corsiva" pitchFamily="66" charset="0"/>
              </a:rPr>
              <a:t>, National Key Lab on ISN</a:t>
            </a:r>
            <a:r>
              <a:rPr lang="en-US" altLang="zh-CN" sz="2000" b="1">
                <a:latin typeface="Monotype Corsiva" pitchFamily="66" charset="0"/>
              </a:rPr>
              <a:t>, </a:t>
            </a:r>
            <a:r>
              <a:rPr lang="en-US" altLang="zh-CN" sz="200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DC0FD-E569-4B39-8BF3-DD28BACA51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26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395C4-162A-4924-B4BF-2B6FC1FC57C2}" type="datetime1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Dr. Zhanqi XU</a:t>
            </a:r>
            <a:r>
              <a:rPr lang="en-US" altLang="zh-CN" sz="2000">
                <a:latin typeface="Monotype Corsiva" pitchFamily="66" charset="0"/>
              </a:rPr>
              <a:t>, National Key Lab on ISN</a:t>
            </a:r>
            <a:r>
              <a:rPr lang="en-US" altLang="zh-CN" sz="2000" b="1">
                <a:latin typeface="Monotype Corsiva" pitchFamily="66" charset="0"/>
              </a:rPr>
              <a:t>, </a:t>
            </a:r>
            <a:r>
              <a:rPr lang="en-US" altLang="zh-CN" sz="200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7776B-A7A7-49E0-AD19-B5377648D1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578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676400" y="1533525"/>
            <a:ext cx="4137025" cy="47148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65825" y="1533525"/>
            <a:ext cx="4138613" cy="47148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F8B78-63D3-41B0-980A-220CF4F5C294}" type="datetime1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Dr. Zhanqi XU</a:t>
            </a:r>
            <a:r>
              <a:rPr lang="en-US" altLang="zh-CN" sz="2000">
                <a:latin typeface="Monotype Corsiva" pitchFamily="66" charset="0"/>
              </a:rPr>
              <a:t>, National Key Lab on ISN</a:t>
            </a:r>
            <a:r>
              <a:rPr lang="en-US" altLang="zh-CN" sz="2000" b="1">
                <a:latin typeface="Monotype Corsiva" pitchFamily="66" charset="0"/>
              </a:rPr>
              <a:t>, </a:t>
            </a:r>
            <a:r>
              <a:rPr lang="en-US" altLang="zh-CN" sz="200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4D6A8-EEE1-43B2-BB19-3BA47ACB31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59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44445-CC48-4D13-8143-0A9F480CA22F}" type="datetime1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8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Dr. Zhanqi XU</a:t>
            </a:r>
            <a:r>
              <a:rPr lang="en-US" altLang="zh-CN" sz="2000">
                <a:latin typeface="Monotype Corsiva" pitchFamily="66" charset="0"/>
              </a:rPr>
              <a:t>, National Key Lab on ISN</a:t>
            </a:r>
            <a:r>
              <a:rPr lang="en-US" altLang="zh-CN" sz="2000" b="1">
                <a:latin typeface="Monotype Corsiva" pitchFamily="66" charset="0"/>
              </a:rPr>
              <a:t>, </a:t>
            </a:r>
            <a:r>
              <a:rPr lang="en-US" altLang="zh-CN" sz="200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</a:p>
        </p:txBody>
      </p:sp>
      <p:sp>
        <p:nvSpPr>
          <p:cNvPr id="9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3A9F3-D933-4984-980A-BD463CED5B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291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A7AAB-663A-4B00-B5D4-2476F91D0249}" type="datetime1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ftr" sz="quarter" idx="11"/>
          </p:nvPr>
        </p:nvSpPr>
        <p:spPr>
          <a:solidFill>
            <a:schemeClr val="accent1">
              <a:lumMod val="20000"/>
              <a:lumOff val="80000"/>
            </a:schemeClr>
          </a:solidFill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Dr. </a:t>
            </a:r>
            <a:r>
              <a:rPr lang="en-US" altLang="zh-CN" dirty="0" err="1"/>
              <a:t>Zhanqi</a:t>
            </a:r>
            <a:r>
              <a:rPr lang="en-US" altLang="zh-CN" dirty="0"/>
              <a:t> XU</a:t>
            </a:r>
            <a:r>
              <a:rPr lang="en-US" altLang="zh-CN" sz="2000" dirty="0">
                <a:latin typeface="Monotype Corsiva" pitchFamily="66" charset="0"/>
              </a:rPr>
              <a:t>, National Key Lab on ISN</a:t>
            </a:r>
            <a:r>
              <a:rPr lang="en-US" altLang="zh-CN" sz="2000" b="1" dirty="0">
                <a:latin typeface="Monotype Corsiva" pitchFamily="66" charset="0"/>
              </a:rPr>
              <a:t>, </a:t>
            </a:r>
            <a:r>
              <a:rPr lang="en-US" altLang="zh-CN" sz="2000" dirty="0" err="1">
                <a:solidFill>
                  <a:srgbClr val="FF3399"/>
                </a:solidFill>
                <a:latin typeface="Monotype Corsiva" pitchFamily="66" charset="0"/>
              </a:rPr>
              <a:t>Xidian</a:t>
            </a:r>
            <a:r>
              <a:rPr lang="en-US" altLang="zh-CN" sz="2000" dirty="0">
                <a:solidFill>
                  <a:srgbClr val="FF3399"/>
                </a:solidFill>
                <a:latin typeface="Monotype Corsiva" pitchFamily="66" charset="0"/>
              </a:rPr>
              <a:t> University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778D1-1E0F-452C-AAA6-9A521B30DD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4958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644D-C68B-45BD-A7E1-9D7846BACB00}" type="datetime1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3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Dr. Zhanqi XU</a:t>
            </a:r>
            <a:r>
              <a:rPr lang="en-US" altLang="zh-CN" sz="2000">
                <a:latin typeface="Monotype Corsiva" pitchFamily="66" charset="0"/>
              </a:rPr>
              <a:t>, National Key Lab on ISN</a:t>
            </a:r>
            <a:r>
              <a:rPr lang="en-US" altLang="zh-CN" sz="2000" b="1">
                <a:latin typeface="Monotype Corsiva" pitchFamily="66" charset="0"/>
              </a:rPr>
              <a:t>, </a:t>
            </a:r>
            <a:r>
              <a:rPr lang="en-US" altLang="zh-CN" sz="200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2A78A-127E-46F0-9ACF-9B0A800E1A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4034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CD893-0FF5-4B67-B3BC-654FC45BBED0}" type="datetime1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Dr. Zhanqi XU</a:t>
            </a:r>
            <a:r>
              <a:rPr lang="en-US" altLang="zh-CN" sz="2000">
                <a:latin typeface="Monotype Corsiva" pitchFamily="66" charset="0"/>
              </a:rPr>
              <a:t>, National Key Lab on ISN</a:t>
            </a:r>
            <a:r>
              <a:rPr lang="en-US" altLang="zh-CN" sz="2000" b="1">
                <a:latin typeface="Monotype Corsiva" pitchFamily="66" charset="0"/>
              </a:rPr>
              <a:t>, </a:t>
            </a:r>
            <a:r>
              <a:rPr lang="en-US" altLang="zh-CN" sz="200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B6246-4DB2-4106-91E8-26FCB3CF97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157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A511A-4F25-458A-9FE8-6D1098DFD45F}" type="datetime1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Dr. Zhanqi XU</a:t>
            </a:r>
            <a:r>
              <a:rPr lang="en-US" altLang="zh-CN" sz="2000">
                <a:latin typeface="Monotype Corsiva" pitchFamily="66" charset="0"/>
              </a:rPr>
              <a:t>, National Key Lab on ISN</a:t>
            </a:r>
            <a:r>
              <a:rPr lang="en-US" altLang="zh-CN" sz="2000" b="1">
                <a:latin typeface="Monotype Corsiva" pitchFamily="66" charset="0"/>
              </a:rPr>
              <a:t>, </a:t>
            </a:r>
            <a:r>
              <a:rPr lang="en-US" altLang="zh-CN" sz="200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40FB5-7F74-4D0A-A5F3-98DD0B4E8E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420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43"/>
          <p:cNvSpPr>
            <a:spLocks noChangeArrowheads="1"/>
          </p:cNvSpPr>
          <p:nvPr userDrawn="1"/>
        </p:nvSpPr>
        <p:spPr bwMode="auto">
          <a:xfrm>
            <a:off x="19129" y="0"/>
            <a:ext cx="10267871" cy="914400"/>
          </a:xfrm>
          <a:prstGeom prst="roundRect">
            <a:avLst>
              <a:gd name="adj" fmla="val 16667"/>
            </a:avLst>
          </a:prstGeom>
          <a:solidFill>
            <a:srgbClr val="CCEC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27" name="Group 37"/>
          <p:cNvGrpSpPr>
            <a:grpSpLocks/>
          </p:cNvGrpSpPr>
          <p:nvPr/>
        </p:nvGrpSpPr>
        <p:grpSpPr bwMode="auto">
          <a:xfrm>
            <a:off x="19129" y="0"/>
            <a:ext cx="875899" cy="6878638"/>
            <a:chOff x="0" y="-6"/>
            <a:chExt cx="981" cy="4333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l">
                <a:spcBef>
                  <a:spcPct val="50000"/>
                </a:spcBef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l">
                <a:spcBef>
                  <a:spcPct val="50000"/>
                </a:spcBef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l">
                <a:spcBef>
                  <a:spcPct val="50000"/>
                </a:spcBef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l">
                <a:spcBef>
                  <a:spcPct val="50000"/>
                </a:spcBef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61" name="Line 29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Line 30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5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7012" y="6473031"/>
            <a:ext cx="15859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49320F2-4231-4A73-AC60-7426841C6BEB}" type="datetime1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800" smtClean="0">
                <a:solidFill>
                  <a:srgbClr val="66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defRPr>
            </a:lvl1pPr>
          </a:lstStyle>
          <a:p>
            <a:pPr>
              <a:defRPr/>
            </a:pPr>
            <a:r>
              <a:rPr lang="en-US" altLang="zh-CN"/>
              <a:t>Dr. Zhanqi XU</a:t>
            </a:r>
            <a:r>
              <a:rPr lang="en-US" altLang="zh-CN" sz="2000">
                <a:latin typeface="Monotype Corsiva" pitchFamily="66" charset="0"/>
              </a:rPr>
              <a:t>, National Key Lab on ISN</a:t>
            </a:r>
            <a:r>
              <a:rPr lang="en-US" altLang="zh-CN" sz="2000" b="1">
                <a:latin typeface="Monotype Corsiva" pitchFamily="66" charset="0"/>
              </a:rPr>
              <a:t>, </a:t>
            </a:r>
            <a:r>
              <a:rPr lang="en-US" altLang="zh-CN" sz="200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87235" y="6381549"/>
            <a:ext cx="75361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82BFD09-510E-4D00-9570-65C56435214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  <p:graphicFrame>
        <p:nvGraphicFramePr>
          <p:cNvPr id="1032" name="Object 5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825465233"/>
              </p:ext>
            </p:extLst>
          </p:nvPr>
        </p:nvGraphicFramePr>
        <p:xfrm>
          <a:off x="9284127" y="0"/>
          <a:ext cx="952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" name="Photo Editor 照片" r:id="rId14" imgW="952633" imgH="914286" progId="MSPhotoEd.3">
                  <p:embed/>
                </p:oleObj>
              </mc:Choice>
              <mc:Fallback>
                <p:oleObj name="Photo Editor 照片" r:id="rId14" imgW="952633" imgH="914286" progId="MSPhotoEd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4127" y="0"/>
                        <a:ext cx="9525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3" name="Picture 52" descr="DSC_7331"/>
          <p:cNvPicPr>
            <a:picLocks noChangeAspect="1" noChangeArrowheads="1"/>
          </p:cNvPicPr>
          <p:nvPr userDrawn="1"/>
        </p:nvPicPr>
        <p:blipFill>
          <a:blip r:embed="rId16">
            <a:lum bright="80000" contrast="-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68" y="1052513"/>
            <a:ext cx="883914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图片 6"/>
          <p:cNvPicPr>
            <a:picLocks noChangeAspect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106796" y="22224"/>
            <a:ext cx="1331173" cy="888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illiamstallings.com/Network/" TargetMode="External"/><Relationship Id="rId2" Type="http://schemas.openxmlformats.org/officeDocument/2006/relationships/hyperlink" Target="https://www.cse.wustl.edu/~jain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ixin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illiamstallings.com/Networ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35857C4-E745-47C1-BFAA-6D514F334DB6}" type="datetime1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5" name="Rectangle 9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Natioanal Key Lab on ISN,</a:t>
            </a:r>
            <a:r>
              <a:rPr lang="en-US" altLang="zh-CN">
                <a:solidFill>
                  <a:srgbClr val="0066FF"/>
                </a:solidFill>
              </a:rPr>
              <a:t>Xidian University</a:t>
            </a:r>
          </a:p>
        </p:txBody>
      </p:sp>
      <p:sp>
        <p:nvSpPr>
          <p:cNvPr id="3076" name="Rectangle 9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D8B74BC4-545C-4D29-85F5-644FC12EA8A9}" type="slidenum">
              <a:rPr kumimoji="0" lang="zh-CN" altLang="en-US" sz="1400">
                <a:solidFill>
                  <a:schemeClr val="tx1"/>
                </a:solidFill>
              </a:rPr>
              <a:pPr/>
              <a:t>1</a:t>
            </a:fld>
            <a:endParaRPr kumimoji="0" lang="en-US" altLang="zh-CN" sz="1400">
              <a:solidFill>
                <a:schemeClr val="tx1"/>
              </a:solidFill>
            </a:endParaRPr>
          </a:p>
        </p:txBody>
      </p:sp>
      <p:pic>
        <p:nvPicPr>
          <p:cNvPr id="3077" name="Picture 11" descr="DSC07102"/>
          <p:cNvPicPr>
            <a:picLocks noChangeAspect="1" noChangeArrowheads="1"/>
          </p:cNvPicPr>
          <p:nvPr/>
        </p:nvPicPr>
        <p:blipFill>
          <a:blip r:embed="rId3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8" y="0"/>
            <a:ext cx="93599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142876" y="4244975"/>
            <a:ext cx="9681144" cy="2232025"/>
          </a:xfrm>
          <a:prstGeom prst="roundRect">
            <a:avLst>
              <a:gd name="adj" fmla="val 16667"/>
            </a:avLst>
          </a:prstGeom>
          <a:solidFill>
            <a:schemeClr val="accent4">
              <a:lumMod val="10000"/>
              <a:lumOff val="90000"/>
            </a:schemeClr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FFCCFF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>
              <a:lnSpc>
                <a:spcPct val="130000"/>
              </a:lnSpc>
              <a:defRPr/>
            </a:pPr>
            <a:r>
              <a:rPr kumimoji="0" lang="en-US" altLang="zh-CN" sz="4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Welcome to all of you for learning together with Me!</a:t>
            </a:r>
            <a:endParaRPr kumimoji="0" lang="zh-CN" altLang="en-US" sz="40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行楷" pitchFamily="2" charset="-122"/>
              <a:ea typeface="华文行楷" pitchFamily="2" charset="-122"/>
            </a:endParaRPr>
          </a:p>
          <a:p>
            <a:pPr>
              <a:lnSpc>
                <a:spcPct val="130000"/>
              </a:lnSpc>
              <a:defRPr/>
            </a:pPr>
            <a:r>
              <a:rPr kumimoji="0" lang="en-US" altLang="zh-CN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itchFamily="2" charset="-122"/>
              </a:rPr>
              <a:t>(after </a:t>
            </a:r>
            <a:r>
              <a:rPr kumimoji="0" lang="en-US" altLang="zh-CN" sz="3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itchFamily="2" charset="-122"/>
              </a:rPr>
              <a:t>two </a:t>
            </a:r>
            <a:r>
              <a:rPr kumimoji="0" lang="en-US" altLang="zh-CN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itchFamily="2" charset="-122"/>
              </a:rPr>
              <a:t>years from today</a:t>
            </a:r>
            <a:r>
              <a:rPr kumimoji="0" lang="en-US" altLang="zh-CN" sz="3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itchFamily="2" charset="-122"/>
              </a:rPr>
              <a:t>, </a:t>
            </a:r>
            <a:r>
              <a:rPr kumimoji="0" lang="en-US" altLang="zh-CN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itchFamily="2" charset="-122"/>
              </a:rPr>
              <a:t>various flowers are blooming.)</a:t>
            </a:r>
            <a:endParaRPr kumimoji="0" lang="en-US" altLang="zh-CN" sz="3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0644D-C68B-45BD-A7E1-9D7846BACB00}" type="datetime1">
              <a:rPr lang="zh-CN" altLang="en-US" smtClean="0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 Zhanqi XU</a:t>
            </a:r>
            <a:r>
              <a:rPr lang="en-US" altLang="zh-CN" sz="2000" smtClean="0">
                <a:latin typeface="Monotype Corsiva" pitchFamily="66" charset="0"/>
              </a:rPr>
              <a:t>, National Key Lab on ISN</a:t>
            </a:r>
            <a:r>
              <a:rPr lang="en-US" altLang="zh-CN" sz="2000" b="1" smtClean="0">
                <a:latin typeface="Monotype Corsiva" pitchFamily="66" charset="0"/>
              </a:rPr>
              <a:t>, </a:t>
            </a:r>
            <a:r>
              <a:rPr lang="en-US" altLang="zh-CN" sz="2000" smtClean="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  <a:endParaRPr lang="en-US" altLang="zh-CN" sz="2000">
              <a:solidFill>
                <a:srgbClr val="FF3399"/>
              </a:solidFill>
              <a:latin typeface="Monotype Corsiva" pitchFamily="66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2A78A-127E-46F0-9ACF-9B0A800E1A24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  <p:sp>
        <p:nvSpPr>
          <p:cNvPr id="8" name="矩形 7"/>
          <p:cNvSpPr/>
          <p:nvPr/>
        </p:nvSpPr>
        <p:spPr>
          <a:xfrm>
            <a:off x="293103" y="548680"/>
            <a:ext cx="9993897" cy="5816977"/>
          </a:xfrm>
          <a:prstGeom prst="rect">
            <a:avLst/>
          </a:prstGeom>
          <a:solidFill>
            <a:srgbClr val="CCFF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altLang="zh-CN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Course materials (continued)</a:t>
            </a:r>
          </a:p>
          <a:p>
            <a:pPr algn="l"/>
            <a:r>
              <a:rPr lang="en-US" altLang="zh-CN" sz="2800" b="1" dirty="0" smtClean="0">
                <a:solidFill>
                  <a:srgbClr val="0066FF"/>
                </a:solidFill>
                <a:latin typeface="Calibri" panose="020F0502020204030204" pitchFamily="34" charset="0"/>
              </a:rPr>
              <a:t>2) Reference: 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There are lots of  reference materials placed on the course server via QQ 1053121288 , including  two types of course-related  and course basis.</a:t>
            </a:r>
          </a:p>
          <a:p>
            <a:pPr algn="l"/>
            <a:r>
              <a:rPr lang="en-US" altLang="zh-CN" sz="2800" b="1" dirty="0" smtClean="0">
                <a:solidFill>
                  <a:srgbClr val="0066FF"/>
                </a:solidFill>
                <a:latin typeface="Calibri" panose="020F0502020204030204" pitchFamily="34" charset="0"/>
              </a:rPr>
              <a:t>3) References on the web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written by famous networking experts as below: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https://www.cse.wustl.edu/~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jain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, Raj Jain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 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Professor of Computer Science and Engineering,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 Washington 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University in St.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Louis,  a lots of course notes,  talks, tutorials, student reports.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William </a:t>
            </a:r>
            <a:r>
              <a:rPr lang="en-US" altLang="zh-CN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stallings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who wrote  several books that are honored professionally and used widely in the world. Access to him via: </a:t>
            </a:r>
            <a:r>
              <a:rPr lang="en-US" altLang="zh-CN" u="sng" dirty="0" smtClean="0">
                <a:hlinkClick r:id="rId3"/>
              </a:rPr>
              <a:t>http</a:t>
            </a:r>
            <a:r>
              <a:rPr lang="en-US" altLang="zh-CN" u="sng" dirty="0">
                <a:hlinkClick r:id="rId3"/>
              </a:rPr>
              <a:t>://williamstallings.com/Network/</a:t>
            </a:r>
            <a:endParaRPr lang="en-US" altLang="zh-CN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1" algn="l"/>
            <a:r>
              <a:rPr lang="en-US" altLang="zh-CN" sz="2800" b="1" dirty="0" smtClean="0">
                <a:solidFill>
                  <a:srgbClr val="0066FF"/>
                </a:solidFill>
                <a:latin typeface="Calibri" panose="020F0502020204030204" pitchFamily="34" charset="0"/>
              </a:rPr>
              <a:t>4) </a:t>
            </a:r>
            <a:r>
              <a:rPr lang="en-US" altLang="zh-CN" sz="2800" b="1" dirty="0">
                <a:solidFill>
                  <a:srgbClr val="0066FF"/>
                </a:solidFill>
                <a:latin typeface="Calibri" panose="020F0502020204030204" pitchFamily="34" charset="0"/>
              </a:rPr>
              <a:t>References </a:t>
            </a:r>
            <a:r>
              <a:rPr lang="en-US" altLang="zh-CN" sz="2800" b="1" dirty="0" smtClean="0">
                <a:solidFill>
                  <a:srgbClr val="0066FF"/>
                </a:solidFill>
                <a:latin typeface="Calibri" panose="020F0502020204030204" pitchFamily="34" charset="0"/>
              </a:rPr>
              <a:t>searched by engines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like google , never use Baidu.com to find technical material since the later may result in “</a:t>
            </a:r>
            <a:r>
              <a:rPr lang="en-US" altLang="zh-CN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 a tiger </a:t>
            </a:r>
            <a:r>
              <a:rPr lang="en-US" altLang="zh-CN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imitating </a:t>
            </a:r>
            <a:r>
              <a:rPr lang="en-US" altLang="zh-CN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model of a </a:t>
            </a:r>
            <a:r>
              <a:rPr lang="en-US" altLang="zh-CN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</a:t>
            </a:r>
            <a:r>
              <a:rPr lang="en-US" altLang="zh-CN" dirty="0" smtClean="0"/>
              <a:t>”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701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0644D-C68B-45BD-A7E1-9D7846BACB00}" type="datetime1">
              <a:rPr lang="zh-CN" altLang="en-US" smtClean="0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 Zhanqi XU</a:t>
            </a:r>
            <a:r>
              <a:rPr lang="en-US" altLang="zh-CN" sz="2000" smtClean="0">
                <a:latin typeface="Monotype Corsiva" pitchFamily="66" charset="0"/>
              </a:rPr>
              <a:t>, National Key Lab on ISN</a:t>
            </a:r>
            <a:r>
              <a:rPr lang="en-US" altLang="zh-CN" sz="2000" b="1" smtClean="0">
                <a:latin typeface="Monotype Corsiva" pitchFamily="66" charset="0"/>
              </a:rPr>
              <a:t>, </a:t>
            </a:r>
            <a:r>
              <a:rPr lang="en-US" altLang="zh-CN" sz="2000" smtClean="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  <a:endParaRPr lang="en-US" altLang="zh-CN" sz="2000">
              <a:solidFill>
                <a:srgbClr val="FF3399"/>
              </a:solidFill>
              <a:latin typeface="Monotype Corsiva" pitchFamily="66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2A78A-127E-46F0-9ACF-9B0A800E1A24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  <p:sp>
        <p:nvSpPr>
          <p:cNvPr id="8" name="矩形 7"/>
          <p:cNvSpPr/>
          <p:nvPr/>
        </p:nvSpPr>
        <p:spPr>
          <a:xfrm>
            <a:off x="1576060" y="62185"/>
            <a:ext cx="8208912" cy="4832092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altLang="zh-CN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Course interactions:</a:t>
            </a:r>
          </a:p>
          <a:p>
            <a:pPr algn="l"/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The exchange is available through  online tools: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QQ: 1053121288  App is available at www.qq.com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2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Microletter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: SDN&amp;NFV  </a:t>
            </a:r>
          </a:p>
          <a:p>
            <a:pPr lvl="1" algn="l"/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download App from 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www.weixin.com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and scan</a:t>
            </a:r>
          </a:p>
          <a:p>
            <a:pPr lvl="1" algn="l"/>
            <a:endParaRPr lang="en-US" altLang="zh-CN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 algn="l"/>
            <a:endParaRPr lang="en-US" altLang="zh-CN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 algn="l"/>
            <a:endParaRPr lang="en-US" altLang="zh-CN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 algn="l"/>
            <a:endParaRPr lang="en-US" altLang="zh-CN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 algn="l"/>
            <a:endParaRPr lang="en-US" altLang="zh-CN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 algn="l"/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1" t="16401" r="5201" b="23750"/>
          <a:stretch/>
        </p:blipFill>
        <p:spPr>
          <a:xfrm>
            <a:off x="2191172" y="2348880"/>
            <a:ext cx="2016224" cy="2394266"/>
          </a:xfrm>
          <a:prstGeom prst="round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576060" y="4973823"/>
            <a:ext cx="8208912" cy="1668277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l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zqxu@mail.xidian.edu.cn </a:t>
            </a:r>
            <a:endParaRPr lang="en-US" altLang="zh-CN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 algn="l">
              <a:lnSpc>
                <a:spcPct val="125000"/>
              </a:lnSpc>
            </a:pP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best way access to me is to send your comments by Email. </a:t>
            </a:r>
          </a:p>
        </p:txBody>
      </p:sp>
    </p:spTree>
    <p:extLst>
      <p:ext uri="{BB962C8B-B14F-4D97-AF65-F5344CB8AC3E}">
        <p14:creationId xmlns:p14="http://schemas.microsoft.com/office/powerpoint/2010/main" val="43859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0644D-C68B-45BD-A7E1-9D7846BACB00}" type="datetime1">
              <a:rPr lang="zh-CN" altLang="en-US" smtClean="0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 Zhanqi XU</a:t>
            </a:r>
            <a:r>
              <a:rPr lang="en-US" altLang="zh-CN" sz="2000" smtClean="0">
                <a:latin typeface="Monotype Corsiva" pitchFamily="66" charset="0"/>
              </a:rPr>
              <a:t>, National Key Lab on ISN</a:t>
            </a:r>
            <a:r>
              <a:rPr lang="en-US" altLang="zh-CN" sz="2000" b="1" smtClean="0">
                <a:latin typeface="Monotype Corsiva" pitchFamily="66" charset="0"/>
              </a:rPr>
              <a:t>, </a:t>
            </a:r>
            <a:r>
              <a:rPr lang="en-US" altLang="zh-CN" sz="2000" smtClean="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  <a:endParaRPr lang="en-US" altLang="zh-CN" sz="2000">
              <a:solidFill>
                <a:srgbClr val="FF3399"/>
              </a:solidFill>
              <a:latin typeface="Monotype Corsiva" pitchFamily="66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2A78A-127E-46F0-9ACF-9B0A800E1A24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1327076" y="1124744"/>
            <a:ext cx="6840760" cy="2246769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altLang="zh-CN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Grading: </a:t>
            </a:r>
            <a:endParaRPr lang="en-US" altLang="zh-CN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 algn="l">
              <a:buAutoNum type="arabicParenR"/>
            </a:pP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Participant or  participation       	10%  </a:t>
            </a:r>
          </a:p>
          <a:p>
            <a:pPr marL="457200" indent="-457200" algn="l">
              <a:buAutoNum type="arabicParenR"/>
            </a:pP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Assignments				40%</a:t>
            </a:r>
          </a:p>
          <a:p>
            <a:pPr algn="l"/>
            <a:r>
              <a:rPr lang="en-US" altLang="zh-CN" sz="2800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  Seminar					30%</a:t>
            </a:r>
          </a:p>
          <a:p>
            <a:pPr algn="l"/>
            <a:r>
              <a:rPr lang="en-US" altLang="zh-CN" sz="28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  Demo					20%	 </a:t>
            </a:r>
          </a:p>
        </p:txBody>
      </p:sp>
      <p:sp>
        <p:nvSpPr>
          <p:cNvPr id="6" name="矩形 5"/>
          <p:cNvSpPr/>
          <p:nvPr/>
        </p:nvSpPr>
        <p:spPr>
          <a:xfrm>
            <a:off x="895028" y="3501008"/>
            <a:ext cx="9217024" cy="2677656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altLang="zh-CN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comments: </a:t>
            </a:r>
            <a:endParaRPr lang="en-US" altLang="zh-CN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14350" indent="-514350" algn="l">
              <a:buFont typeface="+mj-lt"/>
              <a:buAutoNum type="alphaLcParenR"/>
            </a:pP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Assignments need to be performed </a:t>
            </a:r>
            <a:r>
              <a:rPr lang="en-US" altLang="zh-CN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 </a:t>
            </a:r>
            <a:r>
              <a:rPr lang="en-US" altLang="zh-CN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English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WORD 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PPT documents 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of the Seminar </a:t>
            </a:r>
            <a:r>
              <a:rPr lang="en-US" altLang="zh-CN" sz="2800" dirty="0">
                <a:solidFill>
                  <a:srgbClr val="000000"/>
                </a:solidFill>
                <a:latin typeface="Calibri" panose="020F0502020204030204" pitchFamily="34" charset="0"/>
              </a:rPr>
              <a:t>should 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 written in </a:t>
            </a:r>
            <a:r>
              <a:rPr lang="en-US" altLang="zh-CN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English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and PPT 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could 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 presented in </a:t>
            </a:r>
            <a:r>
              <a:rPr lang="en-US" altLang="zh-CN" sz="28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Chinese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if difficulty in speaking English is encountered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However, the former is firmly encouraged and preferred. </a:t>
            </a:r>
            <a:endParaRPr lang="en-US" altLang="zh-CN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67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9C4AD1E-A202-4022-8117-304D41CE8694}" type="datetime1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5" name="Rectangle 9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err="1"/>
              <a:t>Natioanal</a:t>
            </a:r>
            <a:r>
              <a:rPr lang="en-US" altLang="zh-CN" dirty="0"/>
              <a:t> Key Lab on </a:t>
            </a:r>
            <a:r>
              <a:rPr lang="en-US" altLang="zh-CN" dirty="0" err="1"/>
              <a:t>ISN,</a:t>
            </a:r>
            <a:r>
              <a:rPr lang="en-US" altLang="zh-CN" dirty="0" err="1">
                <a:solidFill>
                  <a:srgbClr val="0066FF"/>
                </a:solidFill>
              </a:rPr>
              <a:t>Xidian</a:t>
            </a:r>
            <a:r>
              <a:rPr lang="en-US" altLang="zh-CN" dirty="0">
                <a:solidFill>
                  <a:srgbClr val="0066FF"/>
                </a:solidFill>
              </a:rPr>
              <a:t> University</a:t>
            </a:r>
          </a:p>
        </p:txBody>
      </p:sp>
      <p:sp>
        <p:nvSpPr>
          <p:cNvPr id="4100" name="Rectangle 9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D4482835-F49F-4F0B-A1B0-9E694458328E}" type="slidenum">
              <a:rPr kumimoji="0" lang="zh-CN" altLang="en-US" sz="1400">
                <a:solidFill>
                  <a:schemeClr val="tx1"/>
                </a:solidFill>
              </a:rPr>
              <a:pPr/>
              <a:t>2</a:t>
            </a:fld>
            <a:endParaRPr kumimoji="0" lang="en-US" altLang="zh-CN" sz="1400" dirty="0">
              <a:solidFill>
                <a:schemeClr val="tx1"/>
              </a:solidFill>
            </a:endParaRPr>
          </a:p>
        </p:txBody>
      </p:sp>
      <p:sp>
        <p:nvSpPr>
          <p:cNvPr id="188418" name="AutoShape 2"/>
          <p:cNvSpPr>
            <a:spLocks noChangeArrowheads="1"/>
          </p:cNvSpPr>
          <p:nvPr/>
        </p:nvSpPr>
        <p:spPr bwMode="auto">
          <a:xfrm>
            <a:off x="2819400" y="836712"/>
            <a:ext cx="7010400" cy="1872208"/>
          </a:xfrm>
          <a:prstGeom prst="roundRect">
            <a:avLst>
              <a:gd name="adj" fmla="val 16667"/>
            </a:avLst>
          </a:prstGeom>
          <a:solidFill>
            <a:srgbClr val="FFCCFF">
              <a:alpha val="50000"/>
            </a:srgbClr>
          </a:solidFill>
          <a:ln>
            <a:noFill/>
          </a:ln>
          <a:effectLst>
            <a:prstShdw prst="shdw17" dist="17961" dir="2700000">
              <a:srgbClr val="FFCC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anchor="ctr"/>
          <a:lstStyle/>
          <a:p>
            <a:pPr latinLnBrk="1">
              <a:defRPr/>
            </a:pPr>
            <a:r>
              <a:rPr kumimoji="0" lang="en-US" altLang="zh-CN" sz="4400" i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software defined networking and virtualization </a:t>
            </a:r>
          </a:p>
        </p:txBody>
      </p:sp>
      <p:sp>
        <p:nvSpPr>
          <p:cNvPr id="188419" name="AutoShape 3"/>
          <p:cNvSpPr>
            <a:spLocks noChangeArrowheads="1"/>
          </p:cNvSpPr>
          <p:nvPr/>
        </p:nvSpPr>
        <p:spPr bwMode="auto">
          <a:xfrm>
            <a:off x="2978596" y="4653136"/>
            <a:ext cx="6629400" cy="1676400"/>
          </a:xfrm>
          <a:prstGeom prst="roundRect">
            <a:avLst>
              <a:gd name="adj" fmla="val 16667"/>
            </a:avLst>
          </a:prstGeom>
          <a:solidFill>
            <a:srgbClr val="66FFFF">
              <a:alpha val="50000"/>
            </a:srgbClr>
          </a:solidFill>
          <a:ln>
            <a:noFill/>
          </a:ln>
          <a:effectLst>
            <a:prstShdw prst="shdw17" dist="17961" dir="2700000">
              <a:srgbClr val="66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r>
              <a:rPr kumimoji="0" lang="en-US" altLang="zh-CN" sz="32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National </a:t>
            </a:r>
            <a:r>
              <a:rPr kumimoji="0" lang="en-US" altLang="zh-CN" sz="3200" dirty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Key Lab on ISN,</a:t>
            </a:r>
          </a:p>
          <a:p>
            <a:pPr>
              <a:defRPr/>
            </a:pPr>
            <a:r>
              <a:rPr lang="en-US" altLang="zh-CN" sz="4400" dirty="0" err="1" smtClean="0">
                <a:solidFill>
                  <a:srgbClr val="0066FF"/>
                </a:solidFill>
              </a:rPr>
              <a:t>Xidian</a:t>
            </a:r>
            <a:r>
              <a:rPr lang="en-US" altLang="zh-CN" sz="4400" dirty="0" smtClean="0">
                <a:solidFill>
                  <a:srgbClr val="0066FF"/>
                </a:solidFill>
              </a:rPr>
              <a:t> University</a:t>
            </a:r>
            <a:endParaRPr lang="en-US" altLang="zh-CN" sz="4400" dirty="0">
              <a:solidFill>
                <a:srgbClr val="0066FF"/>
              </a:solidFill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978596" y="2852936"/>
            <a:ext cx="6629400" cy="1584176"/>
          </a:xfrm>
          <a:prstGeom prst="roundRect">
            <a:avLst>
              <a:gd name="adj" fmla="val 16667"/>
            </a:avLst>
          </a:prstGeom>
          <a:solidFill>
            <a:srgbClr val="FFCC00">
              <a:alpha val="49804"/>
            </a:srgbClr>
          </a:solidFill>
          <a:ln>
            <a:noFill/>
          </a:ln>
          <a:effectLst>
            <a:prstShdw prst="shdw17" dist="17961" dir="2700000">
              <a:srgbClr val="66FFFF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>
              <a:defRPr/>
            </a:pPr>
            <a:r>
              <a:rPr kumimoji="0" lang="en-US" altLang="zh-CN" sz="32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Instructor:</a:t>
            </a:r>
          </a:p>
          <a:p>
            <a:pPr>
              <a:defRPr/>
            </a:pPr>
            <a:r>
              <a:rPr kumimoji="0" lang="en-US" altLang="zh-CN" sz="3200" i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Dr</a:t>
            </a:r>
            <a:r>
              <a:rPr kumimoji="0" lang="en-US" altLang="zh-CN" sz="3200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</a:t>
            </a:r>
            <a:r>
              <a:rPr kumimoji="0" lang="en-US" altLang="zh-CN" sz="3200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Zhanqi</a:t>
            </a:r>
            <a:r>
              <a:rPr kumimoji="0" lang="en-US" altLang="zh-CN" sz="3200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XU </a:t>
            </a:r>
          </a:p>
          <a:p>
            <a:pPr>
              <a:defRPr/>
            </a:pPr>
            <a:r>
              <a:rPr kumimoji="0" lang="en-US" altLang="zh-CN" sz="32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Zqxu@mail.xidian.edu.cn</a:t>
            </a:r>
            <a:endParaRPr kumimoji="0" lang="en-US" altLang="zh-CN" sz="3200" i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 animBg="1"/>
      <p:bldP spid="188419" grpId="0" animBg="1" autoUpdateAnimBg="0"/>
      <p:bldP spid="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0644D-C68B-45BD-A7E1-9D7846BACB00}" type="datetime1">
              <a:rPr lang="zh-CN" altLang="en-US" smtClean="0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 Zhanqi XU</a:t>
            </a:r>
            <a:r>
              <a:rPr lang="en-US" altLang="zh-CN" sz="2000" smtClean="0">
                <a:latin typeface="Monotype Corsiva" pitchFamily="66" charset="0"/>
              </a:rPr>
              <a:t>, National Key Lab on ISN</a:t>
            </a:r>
            <a:r>
              <a:rPr lang="en-US" altLang="zh-CN" sz="2000" b="1" smtClean="0">
                <a:latin typeface="Monotype Corsiva" pitchFamily="66" charset="0"/>
              </a:rPr>
              <a:t>, </a:t>
            </a:r>
            <a:r>
              <a:rPr lang="en-US" altLang="zh-CN" sz="2000" smtClean="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  <a:endParaRPr lang="en-US" altLang="zh-CN" sz="2000">
              <a:solidFill>
                <a:srgbClr val="FF3399"/>
              </a:solidFill>
              <a:latin typeface="Monotype Corsiva" pitchFamily="66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2A78A-127E-46F0-9ACF-9B0A800E1A24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6" name="矩形 5"/>
          <p:cNvSpPr/>
          <p:nvPr/>
        </p:nvSpPr>
        <p:spPr>
          <a:xfrm>
            <a:off x="1361672" y="1844824"/>
            <a:ext cx="8127962" cy="3862596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txBody>
          <a:bodyPr wrap="square"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Course Description:</a:t>
            </a:r>
            <a:r>
              <a:rPr lang="en-US" altLang="zh-CN" sz="28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US" altLang="zh-CN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>
              <a:lnSpc>
                <a:spcPct val="125000"/>
              </a:lnSpc>
            </a:pP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This </a:t>
            </a:r>
            <a:r>
              <a:rPr lang="en-US" altLang="zh-CN" sz="2800" dirty="0">
                <a:solidFill>
                  <a:srgbClr val="000000"/>
                </a:solidFill>
                <a:latin typeface="Calibri" panose="020F0502020204030204" pitchFamily="34" charset="0"/>
              </a:rPr>
              <a:t>course provides an introduction to the networking basics, 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hot </a:t>
            </a:r>
            <a:r>
              <a:rPr lang="en-US" altLang="zh-CN" sz="2800" dirty="0">
                <a:solidFill>
                  <a:srgbClr val="000000"/>
                </a:solidFill>
                <a:latin typeface="Calibri" panose="020F0502020204030204" pitchFamily="34" charset="0"/>
              </a:rPr>
              <a:t>topics of software defined networking 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(SDN) with </a:t>
            </a:r>
            <a:r>
              <a:rPr lang="en-US" altLang="zh-CN" sz="2800" dirty="0">
                <a:solidFill>
                  <a:srgbClr val="000000"/>
                </a:solidFill>
                <a:latin typeface="Calibri" panose="020F0502020204030204" pitchFamily="34" charset="0"/>
              </a:rPr>
              <a:t>network function 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virtualization (NFV), </a:t>
            </a:r>
            <a:r>
              <a:rPr lang="en-US" altLang="zh-CN" sz="2800" dirty="0">
                <a:solidFill>
                  <a:srgbClr val="000000"/>
                </a:solidFill>
                <a:latin typeface="Calibri" panose="020F0502020204030204" pitchFamily="34" charset="0"/>
              </a:rPr>
              <a:t>and other 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topics </a:t>
            </a:r>
            <a:r>
              <a:rPr lang="en-US" altLang="zh-CN" sz="2800" dirty="0">
                <a:solidFill>
                  <a:srgbClr val="000000"/>
                </a:solidFill>
                <a:latin typeface="Calibri" panose="020F0502020204030204" pitchFamily="34" charset="0"/>
              </a:rPr>
              <a:t>seminar, plus with practical 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experimental </a:t>
            </a:r>
            <a:r>
              <a:rPr kumimoji="0" lang="en-US" altLang="zh-CN" sz="2800" i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experiences </a:t>
            </a:r>
            <a:r>
              <a:rPr lang="en-US" altLang="zh-CN" sz="2800" dirty="0">
                <a:solidFill>
                  <a:srgbClr val="000000"/>
                </a:solidFill>
                <a:latin typeface="Calibri" panose="020F0502020204030204" pitchFamily="34" charset="0"/>
              </a:rPr>
              <a:t>that 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may be unavailable in this unusual moment.</a:t>
            </a:r>
            <a:endParaRPr lang="zh-CN" altLang="en-US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15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0644D-C68B-45BD-A7E1-9D7846BACB00}" type="datetime1">
              <a:rPr lang="zh-CN" altLang="en-US" smtClean="0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 Zhanqi XU</a:t>
            </a:r>
            <a:r>
              <a:rPr lang="en-US" altLang="zh-CN" sz="2000" smtClean="0">
                <a:latin typeface="Monotype Corsiva" pitchFamily="66" charset="0"/>
              </a:rPr>
              <a:t>, National Key Lab on ISN</a:t>
            </a:r>
            <a:r>
              <a:rPr lang="en-US" altLang="zh-CN" sz="2000" b="1" smtClean="0">
                <a:latin typeface="Monotype Corsiva" pitchFamily="66" charset="0"/>
              </a:rPr>
              <a:t>, </a:t>
            </a:r>
            <a:r>
              <a:rPr lang="en-US" altLang="zh-CN" sz="2000" smtClean="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  <a:endParaRPr lang="en-US" altLang="zh-CN" sz="2000">
              <a:solidFill>
                <a:srgbClr val="FF3399"/>
              </a:solidFill>
              <a:latin typeface="Monotype Corsiva" pitchFamily="66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2A78A-127E-46F0-9ACF-9B0A800E1A24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6" name="矩形 5"/>
          <p:cNvSpPr/>
          <p:nvPr/>
        </p:nvSpPr>
        <p:spPr>
          <a:xfrm>
            <a:off x="1330907" y="1052736"/>
            <a:ext cx="8637129" cy="5262979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altLang="zh-CN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Goals of the course: </a:t>
            </a:r>
            <a:endParaRPr lang="en-US" altLang="zh-CN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 algn="l">
              <a:buAutoNum type="arabicParenR"/>
            </a:pP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Recognize the importance of the abbreviation of professional words (or networking communication language) and networking architecture. Such as, what are the relations between SDU and PDU?</a:t>
            </a:r>
          </a:p>
          <a:p>
            <a:pPr marL="457200" indent="-457200" algn="l">
              <a:buAutoNum type="arabicParenR"/>
            </a:pP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Master the technical aspects of the Motivation of  SDN/NFV, principles and architecture, mains protocols, networking  applications, research issues, R&amp;D platforms, etc.</a:t>
            </a:r>
          </a:p>
          <a:p>
            <a:pPr marL="457200" indent="-457200" algn="l">
              <a:buAutoNum type="arabicParenR"/>
            </a:pP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Increase your comprehensive skill through seminar.</a:t>
            </a:r>
          </a:p>
          <a:p>
            <a:pPr marL="457200" indent="-457200" algn="l">
              <a:buAutoNum type="arabicParenR"/>
            </a:pP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Make you closer to SDN by establishing a small SDN videophone experiment in my Lab.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29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0644D-C68B-45BD-A7E1-9D7846BACB00}" type="datetime1">
              <a:rPr lang="zh-CN" altLang="en-US" smtClean="0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 Zhanqi XU</a:t>
            </a:r>
            <a:r>
              <a:rPr lang="en-US" altLang="zh-CN" sz="2000" smtClean="0">
                <a:latin typeface="Monotype Corsiva" pitchFamily="66" charset="0"/>
              </a:rPr>
              <a:t>, National Key Lab on ISN</a:t>
            </a:r>
            <a:r>
              <a:rPr lang="en-US" altLang="zh-CN" sz="2000" b="1" smtClean="0">
                <a:latin typeface="Monotype Corsiva" pitchFamily="66" charset="0"/>
              </a:rPr>
              <a:t>, </a:t>
            </a:r>
            <a:r>
              <a:rPr lang="en-US" altLang="zh-CN" sz="2000" smtClean="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  <a:endParaRPr lang="en-US" altLang="zh-CN" sz="2000">
              <a:solidFill>
                <a:srgbClr val="FF3399"/>
              </a:solidFill>
              <a:latin typeface="Monotype Corsiva" pitchFamily="66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2A78A-127E-46F0-9ACF-9B0A800E1A24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6" name="矩形 5"/>
          <p:cNvSpPr/>
          <p:nvPr/>
        </p:nvSpPr>
        <p:spPr>
          <a:xfrm>
            <a:off x="1545518" y="1192684"/>
            <a:ext cx="8271978" cy="1815882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altLang="zh-CN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Not the goal of the course: </a:t>
            </a:r>
            <a:endParaRPr lang="en-US" altLang="zh-CN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Comprehensive knowledge about networking techniques, including basic networking concept, protocol, architecture, control, management, etc.</a:t>
            </a:r>
          </a:p>
        </p:txBody>
      </p:sp>
      <p:sp>
        <p:nvSpPr>
          <p:cNvPr id="8" name="矩形 7"/>
          <p:cNvSpPr/>
          <p:nvPr/>
        </p:nvSpPr>
        <p:spPr>
          <a:xfrm>
            <a:off x="1545518" y="3429000"/>
            <a:ext cx="8278502" cy="2677656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altLang="zh-CN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Prerequisite course :</a:t>
            </a:r>
          </a:p>
          <a:p>
            <a:pPr algn="l"/>
            <a:r>
              <a:rPr lang="en-US" altLang="zh-CN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Communication network, computer network, basic networking, or </a:t>
            </a:r>
            <a:r>
              <a:rPr lang="en-US" altLang="zh-CN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equivalence</a:t>
            </a:r>
          </a:p>
          <a:p>
            <a:pPr algn="l"/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For those who did not learn the courses above, it is </a:t>
            </a:r>
            <a:r>
              <a:rPr lang="en-US" altLang="zh-CN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mandatory 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to learn it right now.</a:t>
            </a:r>
          </a:p>
          <a:p>
            <a:pPr algn="l"/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6676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0644D-C68B-45BD-A7E1-9D7846BACB00}" type="datetime1">
              <a:rPr lang="zh-CN" altLang="en-US" smtClean="0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 Zhanqi XU</a:t>
            </a:r>
            <a:r>
              <a:rPr lang="en-US" altLang="zh-CN" sz="2000" smtClean="0">
                <a:latin typeface="Monotype Corsiva" pitchFamily="66" charset="0"/>
              </a:rPr>
              <a:t>, National Key Lab on ISN</a:t>
            </a:r>
            <a:r>
              <a:rPr lang="en-US" altLang="zh-CN" sz="2000" b="1" smtClean="0">
                <a:latin typeface="Monotype Corsiva" pitchFamily="66" charset="0"/>
              </a:rPr>
              <a:t>, </a:t>
            </a:r>
            <a:r>
              <a:rPr lang="en-US" altLang="zh-CN" sz="2000" smtClean="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  <a:endParaRPr lang="en-US" altLang="zh-CN" sz="2000">
              <a:solidFill>
                <a:srgbClr val="FF3399"/>
              </a:solidFill>
              <a:latin typeface="Monotype Corsiva" pitchFamily="66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2A78A-127E-46F0-9ACF-9B0A800E1A24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1471092" y="1268760"/>
            <a:ext cx="8271978" cy="4093428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altLang="zh-CN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Contents of the course: </a:t>
            </a:r>
            <a:endParaRPr lang="en-US" altLang="zh-CN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altLang="zh-CN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Chapter one	</a:t>
            </a:r>
          </a:p>
          <a:p>
            <a:pPr algn="l"/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	networking  basics and trend</a:t>
            </a:r>
          </a:p>
          <a:p>
            <a:pPr algn="l"/>
            <a:r>
              <a:rPr lang="en-US" altLang="zh-CN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Chapter  two	</a:t>
            </a:r>
          </a:p>
          <a:p>
            <a:pPr algn="l"/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	SDN related protocol and architecture, </a:t>
            </a:r>
            <a:r>
              <a:rPr lang="en-US" altLang="zh-CN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openflow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networking application</a:t>
            </a:r>
          </a:p>
          <a:p>
            <a:pPr algn="l"/>
            <a:r>
              <a:rPr lang="en-US" altLang="zh-CN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Chapter  three</a:t>
            </a:r>
          </a:p>
          <a:p>
            <a:pPr algn="l"/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	Virtualization ( architecture, 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networking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application)</a:t>
            </a:r>
          </a:p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Calibri" panose="020F0502020204030204" pitchFamily="34" charset="0"/>
              </a:rPr>
              <a:t>	techniques, including basic networking concept, protocol, 	architecture, control, management, etc.</a:t>
            </a:r>
          </a:p>
        </p:txBody>
      </p:sp>
    </p:spTree>
    <p:extLst>
      <p:ext uri="{BB962C8B-B14F-4D97-AF65-F5344CB8AC3E}">
        <p14:creationId xmlns:p14="http://schemas.microsoft.com/office/powerpoint/2010/main" val="340498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0644D-C68B-45BD-A7E1-9D7846BACB00}" type="datetime1">
              <a:rPr lang="zh-CN" altLang="en-US" smtClean="0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 Zhanqi XU</a:t>
            </a:r>
            <a:r>
              <a:rPr lang="en-US" altLang="zh-CN" sz="2000" smtClean="0">
                <a:latin typeface="Monotype Corsiva" pitchFamily="66" charset="0"/>
              </a:rPr>
              <a:t>, National Key Lab on ISN</a:t>
            </a:r>
            <a:r>
              <a:rPr lang="en-US" altLang="zh-CN" sz="2000" b="1" smtClean="0">
                <a:latin typeface="Monotype Corsiva" pitchFamily="66" charset="0"/>
              </a:rPr>
              <a:t>, </a:t>
            </a:r>
            <a:r>
              <a:rPr lang="en-US" altLang="zh-CN" sz="2000" smtClean="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  <a:endParaRPr lang="en-US" altLang="zh-CN" sz="2000">
              <a:solidFill>
                <a:srgbClr val="FF3399"/>
              </a:solidFill>
              <a:latin typeface="Monotype Corsiva" pitchFamily="66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2A78A-127E-46F0-9ACF-9B0A800E1A24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390972" y="172302"/>
            <a:ext cx="9649072" cy="643253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altLang="zh-CN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Practices of the course: </a:t>
            </a:r>
            <a:endParaRPr lang="en-US" altLang="zh-CN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 algn="l">
              <a:buAutoNum type="arabicParenR"/>
            </a:pPr>
            <a:r>
              <a:rPr lang="en-US" altLang="zh-CN" dirty="0" smtClean="0">
                <a:solidFill>
                  <a:srgbClr val="C00000"/>
                </a:solidFill>
                <a:latin typeface="Calibri" panose="020F0502020204030204" pitchFamily="34" charset="0"/>
              </a:rPr>
              <a:t>Assignments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Perform homework  for each chapter with an induvial or each group, either give the answer of the questions or present your comments to the papers assigned.</a:t>
            </a:r>
          </a:p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Calibri" panose="020F0502020204030204" pitchFamily="34" charset="0"/>
              </a:rPr>
              <a:t>2)  Seminar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l"/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W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</a:rPr>
              <a:t>rite 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</a:rPr>
              <a:t>a Word tutorial and PPT presentation about hot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</a:rPr>
              <a:t>cutting-edge issues</a:t>
            </a: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ea typeface="宋体" pitchFamily="2" charset="-122"/>
              </a:rPr>
              <a:t>, 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</a:rPr>
              <a:t>such as network </a:t>
            </a:r>
            <a:r>
              <a:rPr lang="en-US" altLang="zh-CN" dirty="0" err="1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</a:rPr>
              <a:t>softwarization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</a:rPr>
              <a:t> or </a:t>
            </a:r>
            <a:r>
              <a:rPr lang="en-US" altLang="zh-CN" dirty="0" err="1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</a:rPr>
              <a:t>softwarized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</a:rPr>
              <a:t>networking (there is an annual international conference entitled </a:t>
            </a:r>
            <a:r>
              <a:rPr lang="en-US" altLang="zh-CN" dirty="0" err="1" smtClean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netsoft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</a:rPr>
              <a:t> ), 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</a:rPr>
              <a:t>network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</a:rPr>
              <a:t>slicing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</a:rPr>
              <a:t>, AI-enabled networking, 5G networking, big data, cloud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</a:rPr>
              <a:t>computing, 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</a:rPr>
              <a:t>networking and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</a:rPr>
              <a:t>trend.</a:t>
            </a:r>
            <a:endParaRPr lang="en-US" altLang="zh-CN" dirty="0">
              <a:solidFill>
                <a:srgbClr val="000000"/>
              </a:solidFill>
              <a:latin typeface="Calibri" panose="020F0502020204030204" pitchFamily="34" charset="0"/>
              <a:ea typeface="宋体" pitchFamily="2" charset="-122"/>
            </a:endParaRPr>
          </a:p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Calibri" panose="020F0502020204030204" pitchFamily="34" charset="0"/>
              </a:rPr>
              <a:t>3) demo</a:t>
            </a:r>
          </a:p>
          <a:p>
            <a:pPr algn="l"/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For each group, sets up a SDN-based demonstration video phone in the Lab of integrated communication networking, which is created by myself and my colleagues.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 You set up an SDN controller and control SDN switches, while Lab provides SDN Switches and IP Videophones.</a:t>
            </a:r>
          </a:p>
        </p:txBody>
      </p:sp>
    </p:spTree>
    <p:extLst>
      <p:ext uri="{BB962C8B-B14F-4D97-AF65-F5344CB8AC3E}">
        <p14:creationId xmlns:p14="http://schemas.microsoft.com/office/powerpoint/2010/main" val="194869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0644D-C68B-45BD-A7E1-9D7846BACB00}" type="datetime1">
              <a:rPr lang="zh-CN" altLang="en-US" smtClean="0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 Zhanqi XU</a:t>
            </a:r>
            <a:r>
              <a:rPr lang="en-US" altLang="zh-CN" sz="2000" smtClean="0">
                <a:latin typeface="Monotype Corsiva" pitchFamily="66" charset="0"/>
              </a:rPr>
              <a:t>, National Key Lab on ISN</a:t>
            </a:r>
            <a:r>
              <a:rPr lang="en-US" altLang="zh-CN" sz="2000" b="1" smtClean="0">
                <a:latin typeface="Monotype Corsiva" pitchFamily="66" charset="0"/>
              </a:rPr>
              <a:t>, </a:t>
            </a:r>
            <a:r>
              <a:rPr lang="en-US" altLang="zh-CN" sz="2000" smtClean="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  <a:endParaRPr lang="en-US" altLang="zh-CN" sz="2000">
              <a:solidFill>
                <a:srgbClr val="FF3399"/>
              </a:solidFill>
              <a:latin typeface="Monotype Corsiva" pitchFamily="66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2A78A-127E-46F0-9ACF-9B0A800E1A24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5" name="矩形 4"/>
          <p:cNvSpPr/>
          <p:nvPr/>
        </p:nvSpPr>
        <p:spPr>
          <a:xfrm>
            <a:off x="1687116" y="1412776"/>
            <a:ext cx="7992888" cy="4324261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What make this course special include:</a:t>
            </a:r>
          </a:p>
          <a:p>
            <a:pPr algn="l">
              <a:lnSpc>
                <a:spcPct val="125000"/>
              </a:lnSpc>
            </a:pP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1) Learn the usual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viewpoints 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and 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the instructor’s </a:t>
            </a:r>
            <a:r>
              <a:rPr lang="en-US" altLang="zh-CN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</a:rPr>
              <a:t>unusual ones 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that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are hidden 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behind the usual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ones 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and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are distinguished  from the knowledge commonly recognized, even from famous expert;</a:t>
            </a:r>
            <a:endParaRPr lang="en-US" altLang="zh-CN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l">
              <a:lnSpc>
                <a:spcPct val="125000"/>
              </a:lnSpc>
            </a:pP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2) Learn the cutting-edge techniques and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the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state-of-the-art 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SDN/NFV ;</a:t>
            </a:r>
            <a:endParaRPr lang="en-US" altLang="zh-CN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l">
              <a:lnSpc>
                <a:spcPct val="125000"/>
              </a:lnSpc>
            </a:pP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3) Enhance the comprehensive ability of students through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seminar and demo experiment.</a:t>
            </a:r>
            <a:endParaRPr lang="en-US" altLang="zh-CN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2406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0644D-C68B-45BD-A7E1-9D7846BACB00}" type="datetime1">
              <a:rPr lang="zh-CN" altLang="en-US" smtClean="0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 Zhanqi XU</a:t>
            </a:r>
            <a:r>
              <a:rPr lang="en-US" altLang="zh-CN" sz="2000" smtClean="0">
                <a:latin typeface="Monotype Corsiva" pitchFamily="66" charset="0"/>
              </a:rPr>
              <a:t>, National Key Lab on ISN</a:t>
            </a:r>
            <a:r>
              <a:rPr lang="en-US" altLang="zh-CN" sz="2000" b="1" smtClean="0">
                <a:latin typeface="Monotype Corsiva" pitchFamily="66" charset="0"/>
              </a:rPr>
              <a:t>, </a:t>
            </a:r>
            <a:r>
              <a:rPr lang="en-US" altLang="zh-CN" sz="2000" smtClean="0">
                <a:solidFill>
                  <a:srgbClr val="FF3399"/>
                </a:solidFill>
                <a:latin typeface="Monotype Corsiva" pitchFamily="66" charset="0"/>
              </a:rPr>
              <a:t>Xidian University</a:t>
            </a:r>
            <a:endParaRPr lang="en-US" altLang="zh-CN" sz="2000">
              <a:solidFill>
                <a:srgbClr val="FF3399"/>
              </a:solidFill>
              <a:latin typeface="Monotype Corsiva" pitchFamily="66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2A78A-127E-46F0-9ACF-9B0A800E1A24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  <p:sp>
        <p:nvSpPr>
          <p:cNvPr id="8" name="矩形 7"/>
          <p:cNvSpPr/>
          <p:nvPr/>
        </p:nvSpPr>
        <p:spPr>
          <a:xfrm>
            <a:off x="980720" y="0"/>
            <a:ext cx="9059324" cy="1261884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altLang="zh-CN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Course materials:</a:t>
            </a:r>
          </a:p>
          <a:p>
            <a:pPr marL="457200" indent="-457200" algn="l">
              <a:buAutoNum type="arabicParenR"/>
            </a:pPr>
            <a:r>
              <a:rPr lang="en-US" altLang="zh-CN" sz="2800" b="1" dirty="0" smtClean="0">
                <a:solidFill>
                  <a:srgbClr val="0066FF"/>
                </a:solidFill>
                <a:latin typeface="Calibri" panose="020F0502020204030204" pitchFamily="34" charset="0"/>
              </a:rPr>
              <a:t>Book: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There is not a textbook assigned. However, I recommend  some ones  obtained from our library for your reference </a:t>
            </a:r>
          </a:p>
        </p:txBody>
      </p:sp>
      <p:sp>
        <p:nvSpPr>
          <p:cNvPr id="5" name="矩形 4"/>
          <p:cNvSpPr/>
          <p:nvPr/>
        </p:nvSpPr>
        <p:spPr>
          <a:xfrm>
            <a:off x="967036" y="1473746"/>
            <a:ext cx="9145016" cy="4893647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+mj-lt"/>
              <a:buAutoNum type="alphaLcParenR"/>
            </a:pP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Foundations of modern networking : SDN, NFV, </a:t>
            </a:r>
            <a:r>
              <a:rPr lang="en-US" altLang="zh-CN" kern="100" dirty="0" err="1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QoE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kern="100" dirty="0" err="1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IoT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, and cloud / </a:t>
            </a:r>
            <a:r>
              <a:rPr lang="en-US" altLang="zh-CN" kern="100" dirty="0">
                <a:solidFill>
                  <a:srgbClr val="C00000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William Stallings 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  <a:hlinkClick r:id="rId3"/>
              </a:rPr>
              <a:t>http://williamstallings.com/Network/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; </a:t>
            </a:r>
            <a:r>
              <a:rPr lang="zh-CN" altLang="en-US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现代网络技术 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: SDN</a:t>
            </a:r>
            <a:r>
              <a:rPr lang="zh-CN" altLang="en-US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NFV</a:t>
            </a:r>
            <a:r>
              <a:rPr lang="zh-CN" altLang="en-US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kern="100" dirty="0" err="1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QoE</a:t>
            </a:r>
            <a:r>
              <a:rPr lang="zh-CN" altLang="en-US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、物联网和云计算 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/ (</a:t>
            </a:r>
            <a:r>
              <a:rPr lang="zh-CN" altLang="en-US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美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) </a:t>
            </a:r>
            <a:r>
              <a:rPr lang="zh-CN" altLang="en-US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威廉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en-US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斯托林斯等著 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= </a:t>
            </a:r>
            <a:r>
              <a:rPr lang="zh-CN" altLang="en-US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胡超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邢长友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陈鸣译，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2018</a:t>
            </a:r>
          </a:p>
          <a:p>
            <a:pPr marL="457200" lvl="0" indent="-457200" algn="just">
              <a:spcAft>
                <a:spcPts val="0"/>
              </a:spcAft>
              <a:buFont typeface="+mj-lt"/>
              <a:buAutoNum type="alphaLcParenR"/>
            </a:pPr>
            <a:r>
              <a:rPr lang="en-US" altLang="zh-CN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Network 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function virtualization (NFV) with a touch of SDN / </a:t>
            </a:r>
            <a:r>
              <a:rPr lang="en-US" altLang="zh-CN" kern="100" dirty="0" err="1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Rajendra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100" dirty="0" err="1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Chayapathi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, Syed Hassan, Paresh Shah ;</a:t>
            </a:r>
            <a:r>
              <a:rPr lang="zh-CN" altLang="zh-CN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网络</a:t>
            </a:r>
            <a:r>
              <a:rPr lang="zh-CN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虚拟化技术详解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 : NFV</a:t>
            </a:r>
            <a:r>
              <a:rPr lang="zh-CN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SDN / (</a:t>
            </a:r>
            <a:r>
              <a:rPr lang="zh-CN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印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) </a:t>
            </a:r>
            <a:r>
              <a:rPr lang="zh-CN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拉金德拉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查亚帕蒂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, (</a:t>
            </a:r>
            <a:r>
              <a:rPr lang="zh-CN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巴基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) </a:t>
            </a:r>
            <a:r>
              <a:rPr lang="zh-CN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赛义德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法鲁克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哈萨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, (</a:t>
            </a:r>
            <a:r>
              <a:rPr lang="zh-CN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印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) </a:t>
            </a:r>
            <a:r>
              <a:rPr lang="zh-CN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帕雷什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沙著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 = </a:t>
            </a:r>
            <a:r>
              <a:rPr lang="zh-CN" altLang="zh-CN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夏</a:t>
            </a:r>
            <a:r>
              <a:rPr lang="zh-CN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俊杰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范恂毅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赵辉译，</a:t>
            </a:r>
            <a:r>
              <a:rPr lang="en-US" altLang="zh-CN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2019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kern="100" dirty="0">
              <a:solidFill>
                <a:schemeClr val="tx1"/>
              </a:solidFill>
              <a:latin typeface="+mj-lt"/>
              <a:ea typeface="华文仿宋" panose="02010600040101010101" pitchFamily="2" charset="-122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0"/>
              </a:spcAft>
              <a:buFont typeface="+mj-lt"/>
              <a:buAutoNum type="alphaLcParenR"/>
            </a:pP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Software defined networks a comprehensive approach / (</a:t>
            </a:r>
            <a:r>
              <a:rPr lang="zh-CN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美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) Paul </a:t>
            </a:r>
            <a:r>
              <a:rPr lang="en-US" altLang="zh-CN" kern="100" dirty="0" err="1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Goransson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, Chuck Black, Timothy </a:t>
            </a:r>
            <a:r>
              <a:rPr lang="en-US" altLang="zh-CN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Culver</a:t>
            </a:r>
            <a:r>
              <a:rPr lang="zh-CN" altLang="en-US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zh-CN" altLang="zh-CN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深度</a:t>
            </a:r>
            <a:r>
              <a:rPr lang="zh-CN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剖析软件定义网络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 (SDN) = </a:t>
            </a:r>
            <a:r>
              <a:rPr lang="zh-CN" altLang="zh-CN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著</a:t>
            </a:r>
            <a:r>
              <a:rPr lang="en-US" altLang="zh-CN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; </a:t>
            </a:r>
            <a:r>
              <a:rPr lang="zh-CN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王海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 ... [</a:t>
            </a:r>
            <a:r>
              <a:rPr lang="zh-CN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等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] </a:t>
            </a:r>
            <a:r>
              <a:rPr lang="zh-CN" altLang="zh-CN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译</a:t>
            </a:r>
            <a:r>
              <a:rPr lang="en-US" altLang="zh-CN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2019</a:t>
            </a:r>
          </a:p>
          <a:p>
            <a:pPr marL="457200" lvl="0" indent="-457200" algn="just">
              <a:spcAft>
                <a:spcPts val="0"/>
              </a:spcAft>
              <a:buFont typeface="+mj-lt"/>
              <a:buAutoNum type="alphaLcParenR"/>
            </a:pPr>
            <a:r>
              <a:rPr lang="zh-CN" altLang="en-US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软件定义网</a:t>
            </a:r>
            <a:r>
              <a:rPr lang="zh-CN" altLang="en-US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络核心原理与应用</a:t>
            </a:r>
            <a:r>
              <a:rPr lang="zh-CN" altLang="en-US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实践（</a:t>
            </a:r>
            <a:r>
              <a:rPr lang="en-US" altLang="zh-CN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In Chinese</a:t>
            </a:r>
            <a:r>
              <a:rPr lang="zh-CN" altLang="en-US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上册</a:t>
            </a:r>
            <a:r>
              <a:rPr lang="en-US" altLang="zh-CN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下册 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= </a:t>
            </a:r>
            <a:r>
              <a:rPr lang="en-US" altLang="zh-CN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/ </a:t>
            </a:r>
            <a:r>
              <a:rPr lang="zh-CN" altLang="en-US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黄韬 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... [</a:t>
            </a:r>
            <a:r>
              <a:rPr lang="zh-CN" altLang="en-US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等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] </a:t>
            </a:r>
            <a:r>
              <a:rPr lang="zh-CN" altLang="en-US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著，</a:t>
            </a:r>
            <a:r>
              <a:rPr lang="en-US" altLang="zh-CN" kern="100" dirty="0" smtClean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SDN </a:t>
            </a:r>
            <a:r>
              <a:rPr lang="en-US" altLang="zh-CN" kern="100" dirty="0">
                <a:solidFill>
                  <a:schemeClr val="tx1"/>
                </a:solidFill>
                <a:latin typeface="+mj-lt"/>
                <a:ea typeface="华文仿宋" panose="02010600040101010101" pitchFamily="2" charset="-122"/>
                <a:cs typeface="Times New Roman" panose="02020603050405020304" pitchFamily="18" charset="0"/>
              </a:rPr>
              <a:t>core principles and application practice</a:t>
            </a:r>
            <a:endParaRPr lang="zh-CN" altLang="zh-CN" kern="100" dirty="0">
              <a:solidFill>
                <a:schemeClr val="tx1"/>
              </a:solidFill>
              <a:effectLst/>
              <a:latin typeface="+mj-lt"/>
              <a:ea typeface="华文仿宋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8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uiExpand="1" build="p" animBg="1"/>
    </p:bldLst>
  </p:timing>
</p:sld>
</file>

<file path=ppt/theme/theme1.xml><?xml version="1.0" encoding="utf-8"?>
<a:theme xmlns:a="http://schemas.openxmlformats.org/drawingml/2006/main" name="SDN-NFV PPT1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FF00FF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FF00FF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Office\Templates\1033\Reporting Progress or Status.pot</Template>
  <TotalTime>13242</TotalTime>
  <Words>1155</Words>
  <Application>Microsoft Office PowerPoint</Application>
  <PresentationFormat>35 毫米幻灯片</PresentationFormat>
  <Paragraphs>147</Paragraphs>
  <Slides>12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华文仿宋</vt:lpstr>
      <vt:lpstr>华文行楷</vt:lpstr>
      <vt:lpstr>宋体</vt:lpstr>
      <vt:lpstr>Arial</vt:lpstr>
      <vt:lpstr>Calibri</vt:lpstr>
      <vt:lpstr>Courier New</vt:lpstr>
      <vt:lpstr>Monotype Corsiva</vt:lpstr>
      <vt:lpstr>Times New Roman</vt:lpstr>
      <vt:lpstr>Wingdings</vt:lpstr>
      <vt:lpstr>SDN-NFV PPT1</vt:lpstr>
      <vt:lpstr>Photo Editor 照片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xzq</dc:creator>
  <cp:lastModifiedBy>xzq</cp:lastModifiedBy>
  <cp:revision>1163</cp:revision>
  <cp:lastPrinted>1601-01-01T00:00:00Z</cp:lastPrinted>
  <dcterms:created xsi:type="dcterms:W3CDTF">1601-01-01T00:00:00Z</dcterms:created>
  <dcterms:modified xsi:type="dcterms:W3CDTF">2020-04-08T10:06:26Z</dcterms:modified>
</cp:coreProperties>
</file>