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26"/>
  </p:handoutMasterIdLst>
  <p:sldIdLst>
    <p:sldId id="308" r:id="rId2"/>
    <p:sldId id="258" r:id="rId3"/>
    <p:sldId id="259" r:id="rId4"/>
    <p:sldId id="274" r:id="rId5"/>
    <p:sldId id="300" r:id="rId6"/>
    <p:sldId id="278" r:id="rId7"/>
    <p:sldId id="301" r:id="rId8"/>
    <p:sldId id="307" r:id="rId9"/>
    <p:sldId id="279" r:id="rId10"/>
    <p:sldId id="280" r:id="rId11"/>
    <p:sldId id="293" r:id="rId12"/>
    <p:sldId id="282" r:id="rId13"/>
    <p:sldId id="303" r:id="rId14"/>
    <p:sldId id="283" r:id="rId15"/>
    <p:sldId id="284" r:id="rId16"/>
    <p:sldId id="285" r:id="rId17"/>
    <p:sldId id="286" r:id="rId18"/>
    <p:sldId id="299" r:id="rId19"/>
    <p:sldId id="302" r:id="rId20"/>
    <p:sldId id="287" r:id="rId21"/>
    <p:sldId id="288" r:id="rId22"/>
    <p:sldId id="289" r:id="rId23"/>
    <p:sldId id="295" r:id="rId24"/>
    <p:sldId id="296" r:id="rId25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6633"/>
    <a:srgbClr val="FF7171"/>
    <a:srgbClr val="CC0000"/>
    <a:srgbClr val="990000"/>
    <a:srgbClr val="A50021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3" autoAdjust="0"/>
    <p:restoredTop sz="98301" autoAdjust="0"/>
  </p:normalViewPr>
  <p:slideViewPr>
    <p:cSldViewPr>
      <p:cViewPr varScale="1">
        <p:scale>
          <a:sx n="110" d="100"/>
          <a:sy n="110" d="100"/>
        </p:scale>
        <p:origin x="16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972" y="-12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4" Type="http://schemas.openxmlformats.org/officeDocument/2006/relationships/image" Target="../media/image10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1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423B31F-1EC0-49BF-A4D9-07A0715061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zh-CN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70DAEA9-1164-43CD-B0B3-DDA8EBB112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zh-CN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4E1E36E8-A4DD-469D-B89F-36D0EEDCA9E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zh-CN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6E17A6E7-5655-4961-8DDB-9BF11027087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3E1A349-A8F6-4370-B762-5C06A3DE8DC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BC3CD-886A-4913-B2A4-649DBB915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233AF-7D3C-405F-BE15-32D3811F1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D2B97-DFF0-4D95-AE10-00C43A6F1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F8A8-8232-4F14-8488-4384DF2B0D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498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3BB5C-2B92-4238-B7E3-8A753D2B5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D082B6-32E0-4AAB-9366-829DA6139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3C931-918B-49FA-9441-D30755702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803C-56F0-4091-91F9-1BAF9F7D7A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222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47F6FC-DB5B-4B99-A918-B9B59576D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802A4-9FFB-4019-98B7-884B6261B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FFA2EE-C8BA-4445-8938-98AA841BA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0D2A-D632-4DA9-85EA-B038BB392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784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437638-BB47-49DA-A981-2A17BFEEC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783430-A458-458F-B4C0-55891BDE8DB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9F69338-F3E3-4A11-90B5-A276D5F54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7C8F38-A2CA-4135-836C-63B8888AC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3873500" cy="4572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5.1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二次型的矩阵表示</a:t>
            </a:r>
          </a:p>
          <a:p>
            <a:endParaRPr lang="en-US" altLang="zh-CN" sz="100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6298AFA-103F-4386-B4F1-9719489D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AB6850-A7BC-4ECF-999E-BBDCBA189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D49F70-AF39-4478-8A9E-757DA8A0CA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654810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12E90AD-ACF4-43A6-8C16-21C7B907EEB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A203651-D434-46AD-81DA-A49E7AF67C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3873500" cy="4572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5.1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二次型的矩阵表示</a:t>
            </a:r>
          </a:p>
          <a:p>
            <a:endParaRPr lang="en-US" altLang="zh-CN" sz="100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D8EB59F-3D83-4BAF-B476-544DE973E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4690EAC-70FB-4904-95B3-FAEEE4722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1EED47-F84E-4E0E-B44C-9D2C0DF324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9832243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E55B9AB4-8F31-4CAF-AF1A-19BFA51C3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BFE5CFC-C618-4E20-94C2-DFBFDFCA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A18FF13-E652-495E-A3C1-DD5656DD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244CF26-4D26-4F42-A4E0-39C2F349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B53C0-8E34-4B20-8CDF-530A35AE5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58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93CE-7A19-43E2-A0FB-5682E10F4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2FACD-2C26-4A97-8F29-29315D893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BBAC6-3FF2-40B3-A017-8492FA45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57A0-2F1F-45CC-9BF0-B8A673A55B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297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8E7EA-5910-42CE-92AD-00F170D53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A4E2C-D40E-44A5-B06B-793482A02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64812-518B-44F3-901C-F46579573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DF5A-4987-4DB0-9911-3875AE0FDB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13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ADD9C-7A3B-44A5-A979-D4F2CDE18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48E05A-1E37-4EA6-994D-BF78AB771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F2169D-1203-446F-806D-24DAAA800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6CC8-92A7-4286-91DE-9E64E1129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057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99A353-8546-43A3-9220-3EE7AB0FC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D98F0-5C58-4731-A7AD-404F1DE2D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C71350-8409-48C2-B3FC-3415032F9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4356-B526-4BCC-A52F-841ACDD81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640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40D6AB-C7A1-49AA-B7A1-8ED12A8E0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06D630-9EEF-4DE9-A878-91ED3E30B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2EC8-40A3-481E-B3E1-F2899C2D2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6AEDC-DB41-4549-9C13-65A23617F2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921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77AEC-CB41-40A6-9A0E-48D3D0F17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AE40C-1364-491F-9329-9068F5CAC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91F30-7176-473A-9E4A-750E52735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4AFC-BD13-41B7-9A14-54404D2592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101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7FBAA2-9708-41E4-9483-1F053796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F2BCD0-FCB4-4A0C-8F9D-7BF9952FC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FD710-5018-4416-99A2-E818B6C8B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A18E-E5CD-45C5-991E-D526E996F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938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51668A7B-A628-497F-AB79-06E916EB49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38AE32C6-6026-47CC-B7E4-C34E30E26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FB2867B-BADB-492C-B967-B5962F84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3ABB7C-C0A1-486B-88B9-32A8F80081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520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3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58.bin"/><Relationship Id="rId21" Type="http://schemas.openxmlformats.org/officeDocument/2006/relationships/oleObject" Target="../embeddings/oleObject67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66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76.wmf"/><Relationship Id="rId3" Type="http://schemas.openxmlformats.org/officeDocument/2006/relationships/oleObject" Target="../embeddings/oleObject68.bin"/><Relationship Id="rId21" Type="http://schemas.openxmlformats.org/officeDocument/2006/relationships/oleObject" Target="../embeddings/oleObject77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4.wmf"/><Relationship Id="rId22" Type="http://schemas.openxmlformats.org/officeDocument/2006/relationships/image" Target="../media/image7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83.bin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8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9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9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9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99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10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0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9.wmf"/><Relationship Id="rId5" Type="http://schemas.openxmlformats.org/officeDocument/2006/relationships/oleObject" Target="../embeddings/oleObject108.bin"/><Relationship Id="rId10" Type="http://schemas.openxmlformats.org/officeDocument/2006/relationships/image" Target="../media/image111.w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1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3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1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45C9771D-F9FA-49D4-8446-ABF370864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213074"/>
            <a:ext cx="6840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一、</a:t>
            </a:r>
            <a:r>
              <a:rPr kumimoji="0" lang="en-US" altLang="en-US" sz="3600" b="1" i="1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元二次型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50531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2950BC8A-1765-46DA-9A80-76B719845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076674"/>
            <a:ext cx="6840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二、非退化线性替换</a:t>
            </a:r>
          </a:p>
        </p:txBody>
      </p:sp>
      <p:sp>
        <p:nvSpPr>
          <p:cNvPr id="150532" name="Rectangle 4">
            <a:hlinkClick r:id="rId4" action="ppaction://hlinksldjump"/>
            <a:extLst>
              <a:ext uri="{FF2B5EF4-FFF2-40B4-BE49-F238E27FC236}">
                <a16:creationId xmlns:a16="http://schemas.microsoft.com/office/drawing/2014/main" id="{D7F9CFDB-5D1C-4BB8-8B1C-F7C6960D9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940274"/>
            <a:ext cx="6840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三、矩阵的合同</a:t>
            </a:r>
          </a:p>
        </p:txBody>
      </p:sp>
      <p:sp>
        <p:nvSpPr>
          <p:cNvPr id="150533" name="Rectangle 5">
            <a:hlinkClick r:id="rId5" action="ppaction://hlinksldjump"/>
            <a:extLst>
              <a:ext uri="{FF2B5EF4-FFF2-40B4-BE49-F238E27FC236}">
                <a16:creationId xmlns:a16="http://schemas.microsoft.com/office/drawing/2014/main" id="{F749686A-61CE-4D4C-B64B-F4EC0E48E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803874"/>
            <a:ext cx="5761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四、小结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50534" name="Rectangle 6">
            <a:hlinkClick r:id="rId3" action="ppaction://hlinksldjump"/>
            <a:extLst>
              <a:ext uri="{FF2B5EF4-FFF2-40B4-BE49-F238E27FC236}">
                <a16:creationId xmlns:a16="http://schemas.microsoft.com/office/drawing/2014/main" id="{ACA72394-4BC8-4542-B8DA-CB34830CA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89111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§</a:t>
            </a:r>
            <a:r>
              <a:rPr kumimoji="0" lang="en-US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5.1</a:t>
            </a:r>
            <a:r>
              <a:rPr kumimoji="0" lang="en-US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二次型的矩阵表示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/>
      <p:bldP spid="150532" grpId="0"/>
      <p:bldP spid="150533" grpId="0"/>
      <p:bldP spid="1505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1" name="Rectangle 19">
            <a:extLst>
              <a:ext uri="{FF2B5EF4-FFF2-40B4-BE49-F238E27FC236}">
                <a16:creationId xmlns:a16="http://schemas.microsoft.com/office/drawing/2014/main" id="{0B207FE9-4429-4E6C-A2C6-1B4BC742B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4032"/>
            <a:ext cx="277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solidFill>
                  <a:srgbClr val="339966"/>
                </a:solidFill>
                <a:ea typeface="黑体" panose="02010609060101010101" pitchFamily="49" charset="-122"/>
              </a:rPr>
              <a:t>注意</a:t>
            </a:r>
            <a:r>
              <a:rPr kumimoji="1" lang="en-US" altLang="zh-CN" b="1">
                <a:solidFill>
                  <a:srgbClr val="339966"/>
                </a:solidFill>
              </a:rPr>
              <a:t>:</a:t>
            </a:r>
          </a:p>
        </p:txBody>
      </p:sp>
      <p:sp>
        <p:nvSpPr>
          <p:cNvPr id="44053" name="Rectangle 21">
            <a:extLst>
              <a:ext uri="{FF2B5EF4-FFF2-40B4-BE49-F238E27FC236}">
                <a16:creationId xmlns:a16="http://schemas.microsoft.com/office/drawing/2014/main" id="{529B9F39-B07A-4FA5-9ECB-EE7BEC632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346920"/>
            <a:ext cx="6913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latin typeface="Times New Roman" panose="02020603050405020304" pitchFamily="18" charset="0"/>
              </a:rPr>
              <a:t>2</a:t>
            </a:r>
            <a:r>
              <a:rPr kumimoji="1" lang="zh-CN" altLang="en-US" b="1">
                <a:latin typeface="Times New Roman" panose="02020603050405020304" pitchFamily="18" charset="0"/>
              </a:rPr>
              <a:t>）</a:t>
            </a:r>
            <a:r>
              <a:rPr kumimoji="1" lang="zh-CN" altLang="en-US" b="1"/>
              <a:t>二次型与它的矩阵相互唯一确定，即</a:t>
            </a:r>
          </a:p>
        </p:txBody>
      </p:sp>
      <p:sp>
        <p:nvSpPr>
          <p:cNvPr id="44065" name="AutoShape 33">
            <a:extLst>
              <a:ext uri="{FF2B5EF4-FFF2-40B4-BE49-F238E27FC236}">
                <a16:creationId xmlns:a16="http://schemas.microsoft.com/office/drawing/2014/main" id="{88E6126E-7C48-4E09-BF51-775B51EA3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5299670"/>
            <a:ext cx="4248150" cy="1009650"/>
          </a:xfrm>
          <a:prstGeom prst="wedgeRoundRectCallout">
            <a:avLst>
              <a:gd name="adj1" fmla="val -47310"/>
              <a:gd name="adj2" fmla="val -88838"/>
              <a:gd name="adj3" fmla="val 16667"/>
            </a:avLst>
          </a:prstGeom>
          <a:solidFill>
            <a:srgbClr val="CCFFFF">
              <a:alpha val="1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kumimoji="1" lang="zh-CN" altLang="en-US" sz="2400" b="1">
                <a:latin typeface="楷体_GB2312" pitchFamily="49" charset="-122"/>
                <a:ea typeface="楷体_GB2312" pitchFamily="49" charset="-122"/>
              </a:rPr>
              <a:t>正因为如此，讨论二次型时矩阵是一个有力的工具</a:t>
            </a:r>
            <a:r>
              <a:rPr kumimoji="1" lang="en-US" altLang="zh-CN" sz="2400" b="1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44067" name="Object 35">
            <a:extLst>
              <a:ext uri="{FF2B5EF4-FFF2-40B4-BE49-F238E27FC236}">
                <a16:creationId xmlns:a16="http://schemas.microsoft.com/office/drawing/2014/main" id="{1A08FBFD-6350-46EB-BE13-B27960A86D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384207"/>
              </p:ext>
            </p:extLst>
          </p:nvPr>
        </p:nvGraphicFramePr>
        <p:xfrm>
          <a:off x="6877050" y="3210520"/>
          <a:ext cx="1003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7" name="Equation" r:id="rId3" imgW="1002960" imgH="317160" progId="Equation.DSMT4">
                  <p:embed/>
                </p:oleObj>
              </mc:Choice>
              <mc:Fallback>
                <p:oleObj name="Equation" r:id="rId3" imgW="1002960" imgH="31716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3210520"/>
                        <a:ext cx="10033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073" name="Group 41">
            <a:extLst>
              <a:ext uri="{FF2B5EF4-FFF2-40B4-BE49-F238E27FC236}">
                <a16:creationId xmlns:a16="http://schemas.microsoft.com/office/drawing/2014/main" id="{4BAB4CD9-4E30-41E0-ACAD-159804EE29C8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3066057"/>
            <a:ext cx="7705725" cy="519113"/>
            <a:chOff x="748" y="1298"/>
            <a:chExt cx="4854" cy="327"/>
          </a:xfrm>
        </p:grpSpPr>
        <p:sp>
          <p:nvSpPr>
            <p:cNvPr id="44041" name="Rectangle 9">
              <a:extLst>
                <a:ext uri="{FF2B5EF4-FFF2-40B4-BE49-F238E27FC236}">
                  <a16:creationId xmlns:a16="http://schemas.microsoft.com/office/drawing/2014/main" id="{832AB1C8-0786-40B3-B35C-5AEF49FAC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1298"/>
              <a:ext cx="48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>
                  <a:latin typeface="Times New Roman" panose="02020603050405020304" pitchFamily="18" charset="0"/>
                </a:rPr>
                <a:t> </a:t>
              </a:r>
              <a:r>
                <a:rPr kumimoji="1" lang="zh-CN" altLang="en-US" b="1">
                  <a:latin typeface="宋体" panose="02010600030101010101" pitchFamily="2" charset="-122"/>
                </a:rPr>
                <a:t>若           　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且</a:t>
              </a:r>
              <a:r>
                <a:rPr kumimoji="1" lang="zh-CN" altLang="en-US" b="1">
                  <a:latin typeface="宋体" panose="02010600030101010101" pitchFamily="2" charset="-122"/>
                </a:rPr>
                <a:t>     　　　　，则</a:t>
              </a:r>
              <a:endParaRPr kumimoji="1" lang="zh-CN" altLang="en-US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4068" name="Object 36">
              <a:extLst>
                <a:ext uri="{FF2B5EF4-FFF2-40B4-BE49-F238E27FC236}">
                  <a16:creationId xmlns:a16="http://schemas.microsoft.com/office/drawing/2014/main" id="{CEB63CB5-EFF4-405D-859A-18928713BDB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1344"/>
            <a:ext cx="136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8" name="Equation" r:id="rId5" imgW="2158920" imgH="317160" progId="Equation.DSMT4">
                    <p:embed/>
                  </p:oleObj>
                </mc:Choice>
                <mc:Fallback>
                  <p:oleObj name="Equation" r:id="rId5" imgW="2158920" imgH="31716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344"/>
                          <a:ext cx="136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69" name="Object 37">
              <a:extLst>
                <a:ext uri="{FF2B5EF4-FFF2-40B4-BE49-F238E27FC236}">
                  <a16:creationId xmlns:a16="http://schemas.microsoft.com/office/drawing/2014/main" id="{AD546841-EE5B-4284-B2DD-67230E92034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1344"/>
            <a:ext cx="144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9" name="Equation" r:id="rId7" imgW="2298600" imgH="419040" progId="Equation.DSMT4">
                    <p:embed/>
                  </p:oleObj>
                </mc:Choice>
                <mc:Fallback>
                  <p:oleObj name="Equation" r:id="rId7" imgW="2298600" imgH="41904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1344"/>
                          <a:ext cx="144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072" name="Group 40">
            <a:extLst>
              <a:ext uri="{FF2B5EF4-FFF2-40B4-BE49-F238E27FC236}">
                <a16:creationId xmlns:a16="http://schemas.microsoft.com/office/drawing/2014/main" id="{2CD5154D-53A3-4B4F-8EC9-BCDE954E7529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626195"/>
            <a:ext cx="7200900" cy="519112"/>
            <a:chOff x="793" y="482"/>
            <a:chExt cx="4536" cy="327"/>
          </a:xfrm>
        </p:grpSpPr>
        <p:sp>
          <p:nvSpPr>
            <p:cNvPr id="44052" name="Rectangle 20">
              <a:extLst>
                <a:ext uri="{FF2B5EF4-FFF2-40B4-BE49-F238E27FC236}">
                  <a16:creationId xmlns:a16="http://schemas.microsoft.com/office/drawing/2014/main" id="{089ABE6C-21C3-4619-91EE-B27D45763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482"/>
              <a:ext cx="45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b="1">
                  <a:latin typeface="Times New Roman" panose="02020603050405020304" pitchFamily="18" charset="0"/>
                </a:rPr>
                <a:t>1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）</a:t>
              </a:r>
              <a:r>
                <a:rPr kumimoji="1" lang="zh-CN" altLang="en-US" b="1"/>
                <a:t>二次型的矩阵总是对称矩阵</a:t>
              </a:r>
              <a:r>
                <a:rPr kumimoji="1" lang="en-US" altLang="zh-CN" b="1"/>
                <a:t>,</a:t>
              </a:r>
              <a:r>
                <a:rPr kumimoji="1" lang="zh-CN" altLang="en-US" b="1"/>
                <a:t>即</a:t>
              </a:r>
            </a:p>
          </p:txBody>
        </p:sp>
        <p:graphicFrame>
          <p:nvGraphicFramePr>
            <p:cNvPr id="44070" name="Object 38">
              <a:extLst>
                <a:ext uri="{FF2B5EF4-FFF2-40B4-BE49-F238E27FC236}">
                  <a16:creationId xmlns:a16="http://schemas.microsoft.com/office/drawing/2014/main" id="{FBC4177C-F31D-4674-AAFB-440DE72951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95" y="527"/>
            <a:ext cx="68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90" name="Equation" r:id="rId9" imgW="1091880" imgH="330120" progId="Equation.DSMT4">
                    <p:embed/>
                  </p:oleObj>
                </mc:Choice>
                <mc:Fallback>
                  <p:oleObj name="Equation" r:id="rId9" imgW="1091880" imgH="33012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527"/>
                          <a:ext cx="68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074" name="Group 42">
            <a:extLst>
              <a:ext uri="{FF2B5EF4-FFF2-40B4-BE49-F238E27FC236}">
                <a16:creationId xmlns:a16="http://schemas.microsoft.com/office/drawing/2014/main" id="{5F6D4B3C-28D3-4727-9AB1-F878A50CAD33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3786782"/>
            <a:ext cx="8086725" cy="1160463"/>
            <a:chOff x="431" y="2160"/>
            <a:chExt cx="5094" cy="731"/>
          </a:xfrm>
        </p:grpSpPr>
        <p:sp>
          <p:nvSpPr>
            <p:cNvPr id="44048" name="Text Box 16">
              <a:extLst>
                <a:ext uri="{FF2B5EF4-FFF2-40B4-BE49-F238E27FC236}">
                  <a16:creationId xmlns:a16="http://schemas.microsoft.com/office/drawing/2014/main" id="{518F3677-05FE-473D-B283-2BAF68E589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" y="2160"/>
              <a:ext cx="4800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latin typeface="Times New Roman" panose="02020603050405020304" pitchFamily="18" charset="0"/>
                </a:rPr>
                <a:t>（这表明在选定文字　　　　　下，二次型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b="1">
                  <a:latin typeface="Times New Roman" panose="02020603050405020304" pitchFamily="18" charset="0"/>
                </a:rPr>
                <a:t>                                  完全由对称矩阵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决定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.)</a:t>
              </a:r>
              <a:endParaRPr kumimoji="1" lang="en-US" altLang="zh-CN" b="1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4066" name="Object 34">
              <a:extLst>
                <a:ext uri="{FF2B5EF4-FFF2-40B4-BE49-F238E27FC236}">
                  <a16:creationId xmlns:a16="http://schemas.microsoft.com/office/drawing/2014/main" id="{BEB4E0A9-F322-4560-8884-973694D673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1" y="2614"/>
            <a:ext cx="22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91" name="Equation" r:id="rId11" imgW="3492360" imgH="431640" progId="Equation.DSMT4">
                    <p:embed/>
                  </p:oleObj>
                </mc:Choice>
                <mc:Fallback>
                  <p:oleObj name="Equation" r:id="rId11" imgW="3492360" imgH="4316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2614"/>
                          <a:ext cx="220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71" name="Object 39">
              <a:extLst>
                <a:ext uri="{FF2B5EF4-FFF2-40B4-BE49-F238E27FC236}">
                  <a16:creationId xmlns:a16="http://schemas.microsoft.com/office/drawing/2014/main" id="{F7881A12-69F9-485F-AE89-6A865AC8200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2205"/>
            <a:ext cx="10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92" name="Equation" r:id="rId13" imgW="1701720" imgH="431640" progId="Equation.DSMT4">
                    <p:embed/>
                  </p:oleObj>
                </mc:Choice>
                <mc:Fallback>
                  <p:oleObj name="Equation" r:id="rId13" imgW="1701720" imgH="43164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205"/>
                          <a:ext cx="10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4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10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/>
      <p:bldP spid="44053" grpId="0"/>
      <p:bldP spid="440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>
            <a:extLst>
              <a:ext uri="{FF2B5EF4-FFF2-40B4-BE49-F238E27FC236}">
                <a16:creationId xmlns:a16="http://schemas.microsoft.com/office/drawing/2014/main" id="{6D017294-BC54-4018-A9BD-20672DAEC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854099"/>
            <a:ext cx="5473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latin typeface="Times New Roman" panose="02020603050405020304" pitchFamily="18" charset="0"/>
              </a:rPr>
              <a:t>例</a:t>
            </a:r>
            <a:r>
              <a:rPr kumimoji="1" lang="en-US" altLang="zh-CN" b="1">
                <a:latin typeface="Times New Roman" panose="02020603050405020304" pitchFamily="18" charset="0"/>
              </a:rPr>
              <a:t>1</a:t>
            </a:r>
            <a:r>
              <a:rPr kumimoji="1" lang="zh-CN" altLang="en-US" b="1">
                <a:latin typeface="Times New Roman" panose="02020603050405020304" pitchFamily="18" charset="0"/>
              </a:rPr>
              <a:t>　</a:t>
            </a:r>
            <a:r>
              <a:rPr kumimoji="1" lang="en-US" altLang="zh-CN" b="1">
                <a:latin typeface="Times New Roman" panose="02020603050405020304" pitchFamily="18" charset="0"/>
              </a:rPr>
              <a:t>1</a:t>
            </a:r>
            <a:r>
              <a:rPr kumimoji="1" lang="zh-CN" altLang="en-US" b="1">
                <a:latin typeface="Times New Roman" panose="02020603050405020304" pitchFamily="18" charset="0"/>
              </a:rPr>
              <a:t>）实数域</a:t>
            </a:r>
            <a:r>
              <a:rPr kumimoji="1" lang="en-US" altLang="zh-CN" b="1">
                <a:latin typeface="Times New Roman" panose="02020603050405020304" pitchFamily="18" charset="0"/>
              </a:rPr>
              <a:t>R</a:t>
            </a:r>
            <a:r>
              <a:rPr kumimoji="1" lang="zh-CN" altLang="en-US" b="1">
                <a:latin typeface="宋体" panose="02010600030101010101" pitchFamily="2" charset="-122"/>
              </a:rPr>
              <a:t>上的</a:t>
            </a:r>
            <a:r>
              <a:rPr kumimoji="1" lang="en-US" altLang="zh-CN" b="1">
                <a:latin typeface="Times New Roman" panose="02020603050405020304" pitchFamily="18" charset="0"/>
              </a:rPr>
              <a:t>2</a:t>
            </a:r>
            <a:r>
              <a:rPr kumimoji="1" lang="zh-CN" altLang="en-US" b="1">
                <a:latin typeface="宋体" panose="02010600030101010101" pitchFamily="2" charset="-122"/>
              </a:rPr>
              <a:t>元二次型</a:t>
            </a:r>
            <a:r>
              <a:rPr kumimoji="1" lang="zh-CN" altLang="en-US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8380" name="Rectangle 12">
            <a:extLst>
              <a:ext uri="{FF2B5EF4-FFF2-40B4-BE49-F238E27FC236}">
                <a16:creationId xmlns:a16="http://schemas.microsoft.com/office/drawing/2014/main" id="{751CABBB-5854-43B4-919F-7FFD16AB8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868637"/>
            <a:ext cx="6191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latin typeface="Times New Roman" panose="02020603050405020304" pitchFamily="18" charset="0"/>
              </a:rPr>
              <a:t>3</a:t>
            </a:r>
            <a:r>
              <a:rPr kumimoji="1" lang="zh-CN" altLang="en-US" b="1">
                <a:latin typeface="Times New Roman" panose="02020603050405020304" pitchFamily="18" charset="0"/>
              </a:rPr>
              <a:t>）</a:t>
            </a:r>
            <a:r>
              <a:rPr kumimoji="1" lang="zh-CN" altLang="en-US" b="1"/>
              <a:t>复数域</a:t>
            </a:r>
            <a:r>
              <a:rPr kumimoji="1" lang="en-US" altLang="zh-CN" b="1">
                <a:latin typeface="Times New Roman" panose="02020603050405020304" pitchFamily="18" charset="0"/>
              </a:rPr>
              <a:t>C</a:t>
            </a:r>
            <a:r>
              <a:rPr kumimoji="1" lang="zh-CN" altLang="en-US" b="1"/>
              <a:t>上的</a:t>
            </a:r>
            <a:r>
              <a:rPr kumimoji="1" lang="en-US" altLang="zh-CN" b="1">
                <a:latin typeface="Times New Roman" panose="02020603050405020304" pitchFamily="18" charset="0"/>
              </a:rPr>
              <a:t>4</a:t>
            </a:r>
            <a:r>
              <a:rPr kumimoji="1" lang="zh-CN" altLang="en-US" b="1"/>
              <a:t>元二次型</a:t>
            </a:r>
          </a:p>
        </p:txBody>
      </p:sp>
      <p:sp>
        <p:nvSpPr>
          <p:cNvPr id="58386" name="Rectangle 18">
            <a:extLst>
              <a:ext uri="{FF2B5EF4-FFF2-40B4-BE49-F238E27FC236}">
                <a16:creationId xmlns:a16="http://schemas.microsoft.com/office/drawing/2014/main" id="{43369542-2A81-499E-9B0E-C6C06B983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164037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它们的矩阵分别是：</a:t>
            </a:r>
          </a:p>
        </p:txBody>
      </p:sp>
      <p:grpSp>
        <p:nvGrpSpPr>
          <p:cNvPr id="58404" name="Group 36">
            <a:extLst>
              <a:ext uri="{FF2B5EF4-FFF2-40B4-BE49-F238E27FC236}">
                <a16:creationId xmlns:a16="http://schemas.microsoft.com/office/drawing/2014/main" id="{EA724B7C-A06C-4992-ACE9-BE1CBB516603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571649"/>
            <a:ext cx="4535487" cy="519113"/>
            <a:chOff x="1020" y="709"/>
            <a:chExt cx="2857" cy="327"/>
          </a:xfrm>
        </p:grpSpPr>
        <p:sp>
          <p:nvSpPr>
            <p:cNvPr id="58374" name="Text Box 6">
              <a:extLst>
                <a:ext uri="{FF2B5EF4-FFF2-40B4-BE49-F238E27FC236}">
                  <a16:creationId xmlns:a16="http://schemas.microsoft.com/office/drawing/2014/main" id="{A7C8CB5D-1B45-434B-A9F9-BDA5B7C82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" y="709"/>
              <a:ext cx="6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）                                                                                                    </a:t>
              </a:r>
              <a:endParaRPr kumimoji="1" lang="zh-CN" altLang="en-US" sz="3600">
                <a:latin typeface="Times New Roman" panose="02020603050405020304" pitchFamily="18" charset="0"/>
              </a:endParaRPr>
            </a:p>
          </p:txBody>
        </p:sp>
        <p:sp>
          <p:nvSpPr>
            <p:cNvPr id="58400" name="Rectangle 32">
              <a:extLst>
                <a:ext uri="{FF2B5EF4-FFF2-40B4-BE49-F238E27FC236}">
                  <a16:creationId xmlns:a16="http://schemas.microsoft.com/office/drawing/2014/main" id="{C9D1B046-A6C5-4320-B10B-7E8BBD2B5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709"/>
              <a:ext cx="25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实数域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R</a:t>
              </a:r>
              <a:r>
                <a:rPr kumimoji="1" lang="zh-CN" altLang="en-US" b="1"/>
                <a:t>上的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3</a:t>
              </a:r>
              <a:r>
                <a:rPr kumimoji="1" lang="zh-CN" altLang="en-US" b="1"/>
                <a:t>元二次型</a:t>
              </a:r>
            </a:p>
          </p:txBody>
        </p:sp>
      </p:grpSp>
      <p:graphicFrame>
        <p:nvGraphicFramePr>
          <p:cNvPr id="58415" name="Object 47">
            <a:extLst>
              <a:ext uri="{FF2B5EF4-FFF2-40B4-BE49-F238E27FC236}">
                <a16:creationId xmlns:a16="http://schemas.microsoft.com/office/drawing/2014/main" id="{F07EDF99-1534-4D78-A8FF-977BC9B59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294340"/>
              </p:ext>
            </p:extLst>
          </p:nvPr>
        </p:nvGraphicFramePr>
        <p:xfrm>
          <a:off x="5867400" y="852512"/>
          <a:ext cx="3009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4" name="Equation" r:id="rId3" imgW="3009600" imgH="482400" progId="Equation.DSMT4">
                  <p:embed/>
                </p:oleObj>
              </mc:Choice>
              <mc:Fallback>
                <p:oleObj name="Equation" r:id="rId3" imgW="3009600" imgH="4824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852512"/>
                        <a:ext cx="3009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6" name="Object 48">
            <a:extLst>
              <a:ext uri="{FF2B5EF4-FFF2-40B4-BE49-F238E27FC236}">
                <a16:creationId xmlns:a16="http://schemas.microsoft.com/office/drawing/2014/main" id="{CCBB7AFC-B3D6-4EB7-81C2-50C497550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441217"/>
              </p:ext>
            </p:extLst>
          </p:nvPr>
        </p:nvGraphicFramePr>
        <p:xfrm>
          <a:off x="900113" y="2219349"/>
          <a:ext cx="795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5" name="Equation" r:id="rId5" imgW="7949880" imgH="482400" progId="Equation.DSMT4">
                  <p:embed/>
                </p:oleObj>
              </mc:Choice>
              <mc:Fallback>
                <p:oleObj name="Equation" r:id="rId5" imgW="7949880" imgH="4824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219349"/>
                        <a:ext cx="7950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8" name="Object 50">
            <a:extLst>
              <a:ext uri="{FF2B5EF4-FFF2-40B4-BE49-F238E27FC236}">
                <a16:creationId xmlns:a16="http://schemas.microsoft.com/office/drawing/2014/main" id="{937400A6-E7AD-4261-8ED3-A21E4FAC48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259269"/>
              </p:ext>
            </p:extLst>
          </p:nvPr>
        </p:nvGraphicFramePr>
        <p:xfrm>
          <a:off x="827088" y="3443312"/>
          <a:ext cx="7505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6" name="Equation" r:id="rId7" imgW="7505640" imgH="507960" progId="Equation.DSMT4">
                  <p:embed/>
                </p:oleObj>
              </mc:Choice>
              <mc:Fallback>
                <p:oleObj name="Equation" r:id="rId7" imgW="7505640" imgH="50796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443312"/>
                        <a:ext cx="75057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19" name="Object 51">
            <a:extLst>
              <a:ext uri="{FF2B5EF4-FFF2-40B4-BE49-F238E27FC236}">
                <a16:creationId xmlns:a16="http://schemas.microsoft.com/office/drawing/2014/main" id="{FAE869BB-C08A-4934-A27D-B8A0EB0635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952852"/>
              </p:ext>
            </p:extLst>
          </p:nvPr>
        </p:nvGraphicFramePr>
        <p:xfrm>
          <a:off x="1116013" y="5100662"/>
          <a:ext cx="1028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7" name="Equation" r:id="rId9" imgW="1028520" imgH="825480" progId="Equation.DSMT4">
                  <p:embed/>
                </p:oleObj>
              </mc:Choice>
              <mc:Fallback>
                <p:oleObj name="Equation" r:id="rId9" imgW="1028520" imgH="825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100662"/>
                        <a:ext cx="10287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20" name="Object 52">
            <a:extLst>
              <a:ext uri="{FF2B5EF4-FFF2-40B4-BE49-F238E27FC236}">
                <a16:creationId xmlns:a16="http://schemas.microsoft.com/office/drawing/2014/main" id="{5E9BCD7F-840F-4261-BA87-135B54583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049490"/>
              </p:ext>
            </p:extLst>
          </p:nvPr>
        </p:nvGraphicFramePr>
        <p:xfrm>
          <a:off x="2843213" y="4884762"/>
          <a:ext cx="16383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8" name="Equation" r:id="rId11" imgW="1638000" imgH="1206360" progId="Equation.DSMT4">
                  <p:embed/>
                </p:oleObj>
              </mc:Choice>
              <mc:Fallback>
                <p:oleObj name="Equation" r:id="rId11" imgW="1638000" imgH="120636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884762"/>
                        <a:ext cx="16383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21" name="Object 53">
            <a:extLst>
              <a:ext uri="{FF2B5EF4-FFF2-40B4-BE49-F238E27FC236}">
                <a16:creationId xmlns:a16="http://schemas.microsoft.com/office/drawing/2014/main" id="{91B8938A-F54F-433F-8BDC-42CAB6E83E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68800"/>
              </p:ext>
            </p:extLst>
          </p:nvPr>
        </p:nvGraphicFramePr>
        <p:xfrm>
          <a:off x="5003800" y="4599012"/>
          <a:ext cx="30353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9" name="Equation" r:id="rId13" imgW="3035160" imgH="1638000" progId="Equation.DSMT4">
                  <p:embed/>
                </p:oleObj>
              </mc:Choice>
              <mc:Fallback>
                <p:oleObj name="Equation" r:id="rId13" imgW="3035160" imgH="16380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599012"/>
                        <a:ext cx="30353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58380" grpId="0"/>
      <p:bldP spid="583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BA837E9-DEF6-41EF-86B3-7A1C9589776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2420"/>
            <a:ext cx="5903913" cy="1143000"/>
          </a:xfrm>
        </p:spPr>
        <p:txBody>
          <a:bodyPr/>
          <a:lstStyle/>
          <a:p>
            <a:r>
              <a:rPr lang="zh-CN" altLang="en-US" sz="3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二、非退化线性替换</a:t>
            </a:r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E9EB33EB-9177-42CA-A18B-13911E01F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684933"/>
            <a:ext cx="2592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、定义</a:t>
            </a:r>
            <a:r>
              <a:rPr kumimoji="1"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46087" name="Text Box 7">
            <a:extLst>
              <a:ext uri="{FF2B5EF4-FFF2-40B4-BE49-F238E27FC236}">
                <a16:creationId xmlns:a16="http://schemas.microsoft.com/office/drawing/2014/main" id="{E35C3085-8684-4A97-8BBC-60D54B8A0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1684933"/>
            <a:ext cx="2051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latin typeface="Times New Roman" panose="02020603050405020304" pitchFamily="18" charset="0"/>
              </a:rPr>
              <a:t>是两组文字</a:t>
            </a:r>
            <a:r>
              <a:rPr kumimoji="1" lang="en-US" altLang="zh-CN" b="1"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46104" name="Text Box 24">
            <a:extLst>
              <a:ext uri="{FF2B5EF4-FFF2-40B4-BE49-F238E27FC236}">
                <a16:creationId xmlns:a16="http://schemas.microsoft.com/office/drawing/2014/main" id="{76CD4A92-81D1-4BEA-9F00-D2AD545E8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2332633"/>
            <a:ext cx="2051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latin typeface="Times New Roman" panose="02020603050405020304" pitchFamily="18" charset="0"/>
              </a:rPr>
              <a:t>，关系式</a:t>
            </a:r>
          </a:p>
        </p:txBody>
      </p:sp>
      <p:sp>
        <p:nvSpPr>
          <p:cNvPr id="46105" name="Rectangle 25">
            <a:extLst>
              <a:ext uri="{FF2B5EF4-FFF2-40B4-BE49-F238E27FC236}">
                <a16:creationId xmlns:a16="http://schemas.microsoft.com/office/drawing/2014/main" id="{8FA70831-EFBE-4CAB-81E3-24557A2EB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62962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b="1">
                <a:solidFill>
                  <a:srgbClr val="000000"/>
                </a:solidFill>
              </a:rPr>
              <a:t>③</a:t>
            </a:r>
          </a:p>
        </p:txBody>
      </p:sp>
      <p:graphicFrame>
        <p:nvGraphicFramePr>
          <p:cNvPr id="46110" name="Object 30">
            <a:extLst>
              <a:ext uri="{FF2B5EF4-FFF2-40B4-BE49-F238E27FC236}">
                <a16:creationId xmlns:a16="http://schemas.microsoft.com/office/drawing/2014/main" id="{46BA7DE1-4E39-4308-A041-3DDFCD8D75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101329"/>
              </p:ext>
            </p:extLst>
          </p:nvPr>
        </p:nvGraphicFramePr>
        <p:xfrm>
          <a:off x="3132138" y="1757958"/>
          <a:ext cx="3644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7" name="Equation" r:id="rId3" imgW="3644640" imgH="431640" progId="Equation.DSMT4">
                  <p:embed/>
                </p:oleObj>
              </mc:Choice>
              <mc:Fallback>
                <p:oleObj name="Equation" r:id="rId3" imgW="3644640" imgH="43164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757958"/>
                        <a:ext cx="3644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11" name="Object 31">
            <a:extLst>
              <a:ext uri="{FF2B5EF4-FFF2-40B4-BE49-F238E27FC236}">
                <a16:creationId xmlns:a16="http://schemas.microsoft.com/office/drawing/2014/main" id="{D3A99589-31A5-4DEF-A727-8CEA963865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715987"/>
              </p:ext>
            </p:extLst>
          </p:nvPr>
        </p:nvGraphicFramePr>
        <p:xfrm>
          <a:off x="1187450" y="3053358"/>
          <a:ext cx="45339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8" name="Equation" r:id="rId5" imgW="4533840" imgH="1612800" progId="Equation.DSMT4">
                  <p:embed/>
                </p:oleObj>
              </mc:Choice>
              <mc:Fallback>
                <p:oleObj name="Equation" r:id="rId5" imgW="4533840" imgH="16128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053358"/>
                        <a:ext cx="45339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13" name="Object 33">
            <a:extLst>
              <a:ext uri="{FF2B5EF4-FFF2-40B4-BE49-F238E27FC236}">
                <a16:creationId xmlns:a16="http://schemas.microsoft.com/office/drawing/2014/main" id="{48A1080E-439E-4749-85F7-10341B7758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29428"/>
              </p:ext>
            </p:extLst>
          </p:nvPr>
        </p:nvGraphicFramePr>
        <p:xfrm>
          <a:off x="900113" y="2405658"/>
          <a:ext cx="292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9" name="Equation" r:id="rId7" imgW="2920680" imgH="482400" progId="Equation.DSMT4">
                  <p:embed/>
                </p:oleObj>
              </mc:Choice>
              <mc:Fallback>
                <p:oleObj name="Equation" r:id="rId7" imgW="2920680" imgH="4824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405658"/>
                        <a:ext cx="2921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118" name="Group 38">
            <a:extLst>
              <a:ext uri="{FF2B5EF4-FFF2-40B4-BE49-F238E27FC236}">
                <a16:creationId xmlns:a16="http://schemas.microsoft.com/office/drawing/2014/main" id="{2341B4DC-0A16-45FE-B6D0-EDD7F26D2B9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998045"/>
            <a:ext cx="7848600" cy="519113"/>
            <a:chOff x="385" y="2704"/>
            <a:chExt cx="4944" cy="327"/>
          </a:xfrm>
        </p:grpSpPr>
        <p:sp>
          <p:nvSpPr>
            <p:cNvPr id="46092" name="Text Box 12">
              <a:extLst>
                <a:ext uri="{FF2B5EF4-FFF2-40B4-BE49-F238E27FC236}">
                  <a16:creationId xmlns:a16="http://schemas.microsoft.com/office/drawing/2014/main" id="{5E0EBE4F-585F-429C-81F2-B00D71792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2704"/>
              <a:ext cx="49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latin typeface="Times New Roman" panose="02020603050405020304" pitchFamily="18" charset="0"/>
                </a:rPr>
                <a:t>称为由　　　　　　　　　　　</a:t>
              </a:r>
              <a:r>
                <a:rPr kumimoji="1" lang="zh-CN" altLang="en-US" b="1">
                  <a:latin typeface="宋体" panose="02010600030101010101" pitchFamily="2" charset="-122"/>
                </a:rPr>
                <a:t>的一个</a:t>
              </a:r>
              <a:r>
                <a:rPr kumimoji="1" lang="zh-CN" altLang="en-US" b="1">
                  <a:solidFill>
                    <a:srgbClr val="CC0000"/>
                  </a:solidFill>
                  <a:latin typeface="宋体" panose="02010600030101010101" pitchFamily="2" charset="-122"/>
                </a:rPr>
                <a:t>线性替换</a:t>
              </a:r>
              <a:r>
                <a:rPr kumimoji="1" lang="en-US" altLang="zh-CN" b="1">
                  <a:latin typeface="宋体" panose="02010600030101010101" pitchFamily="2" charset="-122"/>
                </a:rPr>
                <a:t>;</a:t>
              </a:r>
            </a:p>
          </p:txBody>
        </p:sp>
        <p:graphicFrame>
          <p:nvGraphicFramePr>
            <p:cNvPr id="46114" name="Object 34">
              <a:extLst>
                <a:ext uri="{FF2B5EF4-FFF2-40B4-BE49-F238E27FC236}">
                  <a16:creationId xmlns:a16="http://schemas.microsoft.com/office/drawing/2014/main" id="{384CCA97-C78F-4954-8B4A-84F0EE732F2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6" y="2748"/>
            <a:ext cx="23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30" name="Equation" r:id="rId9" imgW="3797280" imgH="431640" progId="Equation.DSMT4">
                    <p:embed/>
                  </p:oleObj>
                </mc:Choice>
                <mc:Fallback>
                  <p:oleObj name="Equation" r:id="rId9" imgW="3797280" imgH="4316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2748"/>
                          <a:ext cx="23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117" name="Rectangle 37">
            <a:extLst>
              <a:ext uri="{FF2B5EF4-FFF2-40B4-BE49-F238E27FC236}">
                <a16:creationId xmlns:a16="http://schemas.microsoft.com/office/drawing/2014/main" id="{BF177429-ED5E-44B5-8C89-BFA1766B2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790208"/>
            <a:ext cx="782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>
                <a:latin typeface="宋体" panose="02010600030101010101" pitchFamily="2" charset="-122"/>
              </a:rPr>
              <a:t>若系数行列式</a:t>
            </a:r>
            <a:r>
              <a:rPr kumimoji="1" lang="en-US" altLang="zh-CN" b="1">
                <a:latin typeface="宋体" panose="02010600030101010101" pitchFamily="2" charset="-122"/>
              </a:rPr>
              <a:t>|c</a:t>
            </a:r>
            <a:r>
              <a:rPr kumimoji="1" lang="en-US" altLang="zh-CN" b="1" i="1" baseline="-25000">
                <a:latin typeface="Times New Roman" panose="02020603050405020304" pitchFamily="18" charset="0"/>
              </a:rPr>
              <a:t>ij</a:t>
            </a:r>
            <a:r>
              <a:rPr kumimoji="1" lang="en-US" altLang="zh-CN" b="1">
                <a:latin typeface="宋体" panose="02010600030101010101" pitchFamily="2" charset="-122"/>
              </a:rPr>
              <a:t>|</a:t>
            </a:r>
            <a:r>
              <a:rPr kumimoji="1" lang="en-US" altLang="zh-CN" b="1">
                <a:latin typeface="宋体" panose="02010600030101010101" pitchFamily="2" charset="-122"/>
                <a:cs typeface="Times New Roman" panose="02020603050405020304" pitchFamily="18" charset="0"/>
              </a:rPr>
              <a:t>≠0,</a:t>
            </a:r>
            <a:r>
              <a:rPr kumimoji="1" lang="zh-CN" altLang="en-US" b="1">
                <a:latin typeface="宋体" panose="02010600030101010101" pitchFamily="2" charset="-122"/>
              </a:rPr>
              <a:t>则称</a:t>
            </a:r>
            <a:r>
              <a:rPr kumimoji="1" lang="zh-CN" altLang="en-US" b="1">
                <a:solidFill>
                  <a:srgbClr val="000000"/>
                </a:solidFill>
              </a:rPr>
              <a:t>③</a:t>
            </a:r>
            <a:r>
              <a:rPr kumimoji="1" lang="zh-CN" altLang="en-US" b="1">
                <a:latin typeface="宋体" panose="02010600030101010101" pitchFamily="2" charset="-122"/>
              </a:rPr>
              <a:t>为</a:t>
            </a:r>
            <a:r>
              <a:rPr kumimoji="1" lang="zh-CN" altLang="en-US" b="1">
                <a:solidFill>
                  <a:srgbClr val="CC0000"/>
                </a:solidFill>
                <a:latin typeface="宋体" panose="02010600030101010101" pitchFamily="2" charset="-122"/>
              </a:rPr>
              <a:t>非退化线性替换</a:t>
            </a:r>
            <a:r>
              <a:rPr kumimoji="1" lang="en-US" altLang="zh-CN" b="1"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5" grpId="0"/>
      <p:bldP spid="46087" grpId="0"/>
      <p:bldP spid="46104" grpId="0"/>
      <p:bldP spid="46105" grpId="0"/>
      <p:bldP spid="461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18" name="Group 98">
            <a:extLst>
              <a:ext uri="{FF2B5EF4-FFF2-40B4-BE49-F238E27FC236}">
                <a16:creationId xmlns:a16="http://schemas.microsoft.com/office/drawing/2014/main" id="{B9F3CDCB-DF2F-45B9-9A27-53A85D2189B0}"/>
              </a:ext>
            </a:extLst>
          </p:cNvPr>
          <p:cNvGrpSpPr>
            <a:grpSpLocks/>
          </p:cNvGrpSpPr>
          <p:nvPr/>
        </p:nvGrpSpPr>
        <p:grpSpPr bwMode="auto">
          <a:xfrm>
            <a:off x="2016125" y="1537295"/>
            <a:ext cx="3816350" cy="2232025"/>
            <a:chOff x="1429" y="618"/>
            <a:chExt cx="2404" cy="1406"/>
          </a:xfrm>
        </p:grpSpPr>
        <p:sp>
          <p:nvSpPr>
            <p:cNvPr id="133219" name="Rectangle 99">
              <a:extLst>
                <a:ext uri="{FF2B5EF4-FFF2-40B4-BE49-F238E27FC236}">
                  <a16:creationId xmlns:a16="http://schemas.microsoft.com/office/drawing/2014/main" id="{0200BADC-B1E3-4CDB-BAB0-9BB30BFCA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618"/>
              <a:ext cx="2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rgbClr val="0066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sp>
          <p:nvSpPr>
            <p:cNvPr id="133220" name="Line 100">
              <a:extLst>
                <a:ext uri="{FF2B5EF4-FFF2-40B4-BE49-F238E27FC236}">
                  <a16:creationId xmlns:a16="http://schemas.microsoft.com/office/drawing/2014/main" id="{93965657-7C55-490E-AC1A-D30DB66013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890"/>
              <a:ext cx="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1" name="Line 101">
              <a:extLst>
                <a:ext uri="{FF2B5EF4-FFF2-40B4-BE49-F238E27FC236}">
                  <a16:creationId xmlns:a16="http://schemas.microsoft.com/office/drawing/2014/main" id="{07A42A29-F7E8-4281-AEE2-C2B7530D2E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890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33222" name="Group 102">
              <a:extLst>
                <a:ext uri="{FF2B5EF4-FFF2-40B4-BE49-F238E27FC236}">
                  <a16:creationId xmlns:a16="http://schemas.microsoft.com/office/drawing/2014/main" id="{C07206F0-C921-4251-B355-5A8BE2F355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9" y="618"/>
              <a:ext cx="2404" cy="1406"/>
              <a:chOff x="1429" y="618"/>
              <a:chExt cx="2404" cy="1406"/>
            </a:xfrm>
          </p:grpSpPr>
          <p:grpSp>
            <p:nvGrpSpPr>
              <p:cNvPr id="133223" name="Group 103">
                <a:extLst>
                  <a:ext uri="{FF2B5EF4-FFF2-40B4-BE49-F238E27FC236}">
                    <a16:creationId xmlns:a16="http://schemas.microsoft.com/office/drawing/2014/main" id="{EF3B1E04-3DA1-4F2A-875D-92125D18FE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9" y="618"/>
                <a:ext cx="2404" cy="1406"/>
                <a:chOff x="1429" y="618"/>
                <a:chExt cx="2404" cy="1406"/>
              </a:xfrm>
            </p:grpSpPr>
            <p:grpSp>
              <p:nvGrpSpPr>
                <p:cNvPr id="133224" name="Group 104">
                  <a:extLst>
                    <a:ext uri="{FF2B5EF4-FFF2-40B4-BE49-F238E27FC236}">
                      <a16:creationId xmlns:a16="http://schemas.microsoft.com/office/drawing/2014/main" id="{E6DB0C89-2486-496E-9B30-6E5C7524A3B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29" y="618"/>
                  <a:ext cx="2404" cy="1406"/>
                  <a:chOff x="1429" y="618"/>
                  <a:chExt cx="2404" cy="1406"/>
                </a:xfrm>
              </p:grpSpPr>
              <p:sp>
                <p:nvSpPr>
                  <p:cNvPr id="133225" name="Line 105">
                    <a:extLst>
                      <a:ext uri="{FF2B5EF4-FFF2-40B4-BE49-F238E27FC236}">
                        <a16:creationId xmlns:a16="http://schemas.microsoft.com/office/drawing/2014/main" id="{48122D17-97FB-49FA-A56A-83AEFA3160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29" y="1661"/>
                    <a:ext cx="2404" cy="0"/>
                  </a:xfrm>
                  <a:prstGeom prst="lin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226" name="Line 106">
                    <a:extLst>
                      <a:ext uri="{FF2B5EF4-FFF2-40B4-BE49-F238E27FC236}">
                        <a16:creationId xmlns:a16="http://schemas.microsoft.com/office/drawing/2014/main" id="{90AB8013-42BE-4176-95BA-AEDA046C61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45" y="618"/>
                    <a:ext cx="0" cy="1406"/>
                  </a:xfrm>
                  <a:prstGeom prst="line">
                    <a:avLst/>
                  </a:prstGeom>
                  <a:noFill/>
                  <a:ln w="349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3227" name="Rectangle 107">
                  <a:extLst>
                    <a:ext uri="{FF2B5EF4-FFF2-40B4-BE49-F238E27FC236}">
                      <a16:creationId xmlns:a16="http://schemas.microsoft.com/office/drawing/2014/main" id="{C4D4C3D9-8D70-4EFA-A636-F928223D7B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18" y="1616"/>
                  <a:ext cx="22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49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b="1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0</a:t>
                  </a:r>
                </a:p>
              </p:txBody>
            </p:sp>
          </p:grpSp>
          <p:graphicFrame>
            <p:nvGraphicFramePr>
              <p:cNvPr id="133228" name="Object 108">
                <a:extLst>
                  <a:ext uri="{FF2B5EF4-FFF2-40B4-BE49-F238E27FC236}">
                    <a16:creationId xmlns:a16="http://schemas.microsoft.com/office/drawing/2014/main" id="{0863A522-3AF5-4C1A-AACA-F08E6C6AA5A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89" y="1661"/>
              <a:ext cx="182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282" name="Equation" r:id="rId3" imgW="139680" imgH="139680" progId="Equation.DSMT4">
                      <p:embed/>
                    </p:oleObj>
                  </mc:Choice>
                  <mc:Fallback>
                    <p:oleObj name="Equation" r:id="rId3" imgW="139680" imgH="139680" progId="Equation.DSMT4">
                      <p:embed/>
                      <p:pic>
                        <p:nvPicPr>
                          <p:cNvPr id="0" name="Object 10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9" y="1661"/>
                            <a:ext cx="182" cy="1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BBE0E3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29" name="Object 109">
                <a:extLst>
                  <a:ext uri="{FF2B5EF4-FFF2-40B4-BE49-F238E27FC236}">
                    <a16:creationId xmlns:a16="http://schemas.microsoft.com/office/drawing/2014/main" id="{3542E908-38C3-49D5-8785-5A81D47913A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064" y="799"/>
              <a:ext cx="182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283" name="Equation" r:id="rId5" imgW="139680" imgH="164880" progId="Equation.DSMT4">
                      <p:embed/>
                    </p:oleObj>
                  </mc:Choice>
                  <mc:Fallback>
                    <p:oleObj name="Equation" r:id="rId5" imgW="139680" imgH="164880" progId="Equation.DSMT4">
                      <p:embed/>
                      <p:pic>
                        <p:nvPicPr>
                          <p:cNvPr id="0" name="Object 10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4" y="799"/>
                            <a:ext cx="182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BBE0E3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33230" name="Text Box 110">
            <a:extLst>
              <a:ext uri="{FF2B5EF4-FFF2-40B4-BE49-F238E27FC236}">
                <a16:creationId xmlns:a16="http://schemas.microsoft.com/office/drawing/2014/main" id="{5502B89E-01E4-4A5D-BE51-88D097DA3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5496520"/>
            <a:ext cx="3887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它是非退化的</a:t>
            </a:r>
            <a:r>
              <a:rPr kumimoji="1" lang="en-US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33231" name="Group 111">
            <a:extLst>
              <a:ext uri="{FF2B5EF4-FFF2-40B4-BE49-F238E27FC236}">
                <a16:creationId xmlns:a16="http://schemas.microsoft.com/office/drawing/2014/main" id="{62AC3DBA-97FF-40B9-8224-389B2C16D9AF}"/>
              </a:ext>
            </a:extLst>
          </p:cNvPr>
          <p:cNvGrpSpPr>
            <a:grpSpLocks/>
          </p:cNvGrpSpPr>
          <p:nvPr/>
        </p:nvGrpSpPr>
        <p:grpSpPr bwMode="auto">
          <a:xfrm>
            <a:off x="3167063" y="5209182"/>
            <a:ext cx="4946650" cy="1100138"/>
            <a:chOff x="2154" y="2931"/>
            <a:chExt cx="3116" cy="693"/>
          </a:xfrm>
        </p:grpSpPr>
        <p:sp>
          <p:nvSpPr>
            <p:cNvPr id="133232" name="Text Box 112">
              <a:extLst>
                <a:ext uri="{FF2B5EF4-FFF2-40B4-BE49-F238E27FC236}">
                  <a16:creationId xmlns:a16="http://schemas.microsoft.com/office/drawing/2014/main" id="{572A0B35-6D08-4AB3-B0D5-8D05B6852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3113"/>
              <a:ext cx="29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000000"/>
                  </a:solidFill>
                </a:rPr>
                <a:t>∵</a:t>
              </a:r>
              <a:r>
                <a:rPr kumimoji="1"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系数行列式</a:t>
              </a:r>
              <a:r>
                <a:rPr kumimoji="1"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</a:p>
          </p:txBody>
        </p:sp>
        <p:graphicFrame>
          <p:nvGraphicFramePr>
            <p:cNvPr id="133233" name="Object 113">
              <a:extLst>
                <a:ext uri="{FF2B5EF4-FFF2-40B4-BE49-F238E27FC236}">
                  <a16:creationId xmlns:a16="http://schemas.microsoft.com/office/drawing/2014/main" id="{8DD807F2-7520-470F-96CC-BC965548E6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75" y="2931"/>
            <a:ext cx="1695" cy="6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84" name="Equation" r:id="rId7" imgW="1396800" imgH="495000" progId="Equation.DSMT4">
                    <p:embed/>
                  </p:oleObj>
                </mc:Choice>
                <mc:Fallback>
                  <p:oleObj name="Equation" r:id="rId7" imgW="1396800" imgH="495000" progId="Equation.DSMT4">
                    <p:embed/>
                    <p:pic>
                      <p:nvPicPr>
                        <p:cNvPr id="0" name="Object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5" y="2931"/>
                          <a:ext cx="1695" cy="6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BBE0E3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34" name="Group 114">
            <a:extLst>
              <a:ext uri="{FF2B5EF4-FFF2-40B4-BE49-F238E27FC236}">
                <a16:creationId xmlns:a16="http://schemas.microsoft.com/office/drawing/2014/main" id="{CBAD12C0-D23E-4CEF-9493-17D9B4A377F5}"/>
              </a:ext>
            </a:extLst>
          </p:cNvPr>
          <p:cNvGrpSpPr>
            <a:grpSpLocks/>
          </p:cNvGrpSpPr>
          <p:nvPr/>
        </p:nvGrpSpPr>
        <p:grpSpPr bwMode="auto">
          <a:xfrm>
            <a:off x="287338" y="888007"/>
            <a:ext cx="8856662" cy="579438"/>
            <a:chOff x="340" y="210"/>
            <a:chExt cx="5579" cy="365"/>
          </a:xfrm>
        </p:grpSpPr>
        <p:sp>
          <p:nvSpPr>
            <p:cNvPr id="133235" name="Rectangle 115">
              <a:extLst>
                <a:ext uri="{FF2B5EF4-FFF2-40B4-BE49-F238E27FC236}">
                  <a16:creationId xmlns:a16="http://schemas.microsoft.com/office/drawing/2014/main" id="{88BDB6CC-DEE3-4102-BD28-F49B116BC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210"/>
              <a:ext cx="557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2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例</a:t>
              </a:r>
              <a:r>
                <a:rPr kumimoji="1" lang="en-US" altLang="zh-CN" sz="32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解析几何中的坐标轴按逆时针方向</a:t>
              </a:r>
              <a:r>
                <a:rPr kumimoji="1" lang="zh-CN" altLang="en-US" b="1">
                  <a:solidFill>
                    <a:srgbClr val="000000"/>
                  </a:solidFill>
                </a:rPr>
                <a:t>旋转解角度　</a:t>
              </a:r>
            </a:p>
          </p:txBody>
        </p:sp>
        <p:graphicFrame>
          <p:nvGraphicFramePr>
            <p:cNvPr id="133236" name="Object 116">
              <a:extLst>
                <a:ext uri="{FF2B5EF4-FFF2-40B4-BE49-F238E27FC236}">
                  <a16:creationId xmlns:a16="http://schemas.microsoft.com/office/drawing/2014/main" id="{4A35E763-C00A-4076-81A9-066F2C2B362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375" y="300"/>
            <a:ext cx="21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85" name="Equation" r:id="rId9" imgW="139680" imgH="177480" progId="Equation.DSMT4">
                    <p:embed/>
                  </p:oleObj>
                </mc:Choice>
                <mc:Fallback>
                  <p:oleObj name="Equation" r:id="rId9" imgW="139680" imgH="177480" progId="Equation.DSMT4">
                    <p:embed/>
                    <p:pic>
                      <p:nvPicPr>
                        <p:cNvPr id="0" name="Object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5" y="300"/>
                          <a:ext cx="21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BBE0E3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37" name="Group 117">
            <a:extLst>
              <a:ext uri="{FF2B5EF4-FFF2-40B4-BE49-F238E27FC236}">
                <a16:creationId xmlns:a16="http://schemas.microsoft.com/office/drawing/2014/main" id="{AA6C7FF7-BFE5-4879-90D4-013DE8512671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3985220"/>
            <a:ext cx="4919663" cy="1200150"/>
            <a:chOff x="476" y="2160"/>
            <a:chExt cx="3099" cy="756"/>
          </a:xfrm>
        </p:grpSpPr>
        <p:graphicFrame>
          <p:nvGraphicFramePr>
            <p:cNvPr id="133238" name="Object 118">
              <a:extLst>
                <a:ext uri="{FF2B5EF4-FFF2-40B4-BE49-F238E27FC236}">
                  <a16:creationId xmlns:a16="http://schemas.microsoft.com/office/drawing/2014/main" id="{66F6A07A-1140-43EA-B20F-EDA34236DCE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2160"/>
            <a:ext cx="2283" cy="7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86" name="Equation" r:id="rId11" imgW="1422360" imgH="469800" progId="Equation.DSMT4">
                    <p:embed/>
                  </p:oleObj>
                </mc:Choice>
                <mc:Fallback>
                  <p:oleObj name="Equation" r:id="rId11" imgW="1422360" imgH="469800" progId="Equation.DSMT4">
                    <p:embed/>
                    <p:pic>
                      <p:nvPicPr>
                        <p:cNvPr id="0" name="Object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160"/>
                          <a:ext cx="2283" cy="7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BBE0E3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rgbClr val="00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39" name="Rectangle 119">
              <a:extLst>
                <a:ext uri="{FF2B5EF4-FFF2-40B4-BE49-F238E27FC236}">
                  <a16:creationId xmlns:a16="http://schemas.microsoft.com/office/drawing/2014/main" id="{9C2828DE-7A94-4FD5-AA37-079A3E186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341"/>
              <a:ext cx="24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即变换</a:t>
              </a:r>
            </a:p>
          </p:txBody>
        </p:sp>
      </p:grpSp>
      <p:sp>
        <p:nvSpPr>
          <p:cNvPr id="133240" name="Line 120">
            <a:extLst>
              <a:ext uri="{FF2B5EF4-FFF2-40B4-BE49-F238E27FC236}">
                <a16:creationId xmlns:a16="http://schemas.microsoft.com/office/drawing/2014/main" id="{65532AEC-6A46-41C8-80FB-F593B99FC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3325" y="2256432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33241" name="Group 121">
            <a:extLst>
              <a:ext uri="{FF2B5EF4-FFF2-40B4-BE49-F238E27FC236}">
                <a16:creationId xmlns:a16="http://schemas.microsoft.com/office/drawing/2014/main" id="{CF3DEF84-278E-4618-A74D-84C0EDE2BD28}"/>
              </a:ext>
            </a:extLst>
          </p:cNvPr>
          <p:cNvGrpSpPr>
            <a:grpSpLocks/>
          </p:cNvGrpSpPr>
          <p:nvPr/>
        </p:nvGrpSpPr>
        <p:grpSpPr bwMode="auto">
          <a:xfrm>
            <a:off x="2159000" y="1681757"/>
            <a:ext cx="3384550" cy="2016125"/>
            <a:chOff x="3606" y="709"/>
            <a:chExt cx="2132" cy="1270"/>
          </a:xfrm>
        </p:grpSpPr>
        <p:grpSp>
          <p:nvGrpSpPr>
            <p:cNvPr id="133242" name="Group 122">
              <a:extLst>
                <a:ext uri="{FF2B5EF4-FFF2-40B4-BE49-F238E27FC236}">
                  <a16:creationId xmlns:a16="http://schemas.microsoft.com/office/drawing/2014/main" id="{49E564A5-53FF-4FE9-B49F-022ADE59DA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50" y="890"/>
              <a:ext cx="1043" cy="454"/>
              <a:chOff x="2064" y="890"/>
              <a:chExt cx="1043" cy="454"/>
            </a:xfrm>
          </p:grpSpPr>
          <p:sp>
            <p:nvSpPr>
              <p:cNvPr id="133243" name="Line 123">
                <a:extLst>
                  <a:ext uri="{FF2B5EF4-FFF2-40B4-BE49-F238E27FC236}">
                    <a16:creationId xmlns:a16="http://schemas.microsoft.com/office/drawing/2014/main" id="{4608BD7B-DCF2-4B7D-800F-01BB65BE0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5" y="890"/>
                <a:ext cx="182" cy="454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44" name="Line 124">
                <a:extLst>
                  <a:ext uri="{FF2B5EF4-FFF2-40B4-BE49-F238E27FC236}">
                    <a16:creationId xmlns:a16="http://schemas.microsoft.com/office/drawing/2014/main" id="{3F1C5AC5-B33A-4E14-B3C9-8EBBFA4D82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64" y="890"/>
                <a:ext cx="861" cy="363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245" name="Group 125">
              <a:extLst>
                <a:ext uri="{FF2B5EF4-FFF2-40B4-BE49-F238E27FC236}">
                  <a16:creationId xmlns:a16="http://schemas.microsoft.com/office/drawing/2014/main" id="{1E5732A3-8940-4EE4-A549-0D751BBA22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6" y="709"/>
              <a:ext cx="2132" cy="1270"/>
              <a:chOff x="1519" y="709"/>
              <a:chExt cx="2132" cy="1270"/>
            </a:xfrm>
          </p:grpSpPr>
          <p:grpSp>
            <p:nvGrpSpPr>
              <p:cNvPr id="133246" name="Group 126">
                <a:extLst>
                  <a:ext uri="{FF2B5EF4-FFF2-40B4-BE49-F238E27FC236}">
                    <a16:creationId xmlns:a16="http://schemas.microsoft.com/office/drawing/2014/main" id="{F05B14FA-EE5A-41B8-8D35-76EF29491D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19" y="709"/>
                <a:ext cx="2132" cy="1270"/>
                <a:chOff x="1519" y="709"/>
                <a:chExt cx="2132" cy="1270"/>
              </a:xfrm>
            </p:grpSpPr>
            <p:sp>
              <p:nvSpPr>
                <p:cNvPr id="133247" name="Line 127">
                  <a:extLst>
                    <a:ext uri="{FF2B5EF4-FFF2-40B4-BE49-F238E27FC236}">
                      <a16:creationId xmlns:a16="http://schemas.microsoft.com/office/drawing/2014/main" id="{A4A16821-6A37-41C0-9D45-4AA0A2A633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19" y="1162"/>
                  <a:ext cx="2132" cy="771"/>
                </a:xfrm>
                <a:prstGeom prst="line">
                  <a:avLst/>
                </a:prstGeom>
                <a:noFill/>
                <a:ln w="34925">
                  <a:solidFill>
                    <a:srgbClr val="CC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48" name="Line 128">
                  <a:extLst>
                    <a:ext uri="{FF2B5EF4-FFF2-40B4-BE49-F238E27FC236}">
                      <a16:creationId xmlns:a16="http://schemas.microsoft.com/office/drawing/2014/main" id="{23096A19-AF71-4E8C-BD2A-4414F99039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1813" y="709"/>
                  <a:ext cx="590" cy="1270"/>
                </a:xfrm>
                <a:prstGeom prst="line">
                  <a:avLst/>
                </a:prstGeom>
                <a:noFill/>
                <a:ln w="34925">
                  <a:solidFill>
                    <a:srgbClr val="CC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aphicFrame>
            <p:nvGraphicFramePr>
              <p:cNvPr id="133249" name="Object 129">
                <a:extLst>
                  <a:ext uri="{FF2B5EF4-FFF2-40B4-BE49-F238E27FC236}">
                    <a16:creationId xmlns:a16="http://schemas.microsoft.com/office/drawing/2014/main" id="{6E5E6FA3-A7D0-4461-AE7D-DAE6FDB59D1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037" y="1320"/>
              <a:ext cx="229" cy="22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287" name="Equation" r:id="rId13" imgW="177480" imgH="177480" progId="Equation.DSMT4">
                      <p:embed/>
                    </p:oleObj>
                  </mc:Choice>
                  <mc:Fallback>
                    <p:oleObj name="Equation" r:id="rId13" imgW="177480" imgH="177480" progId="Equation.DSMT4">
                      <p:embed/>
                      <p:pic>
                        <p:nvPicPr>
                          <p:cNvPr id="0" name="Object 1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7" y="1320"/>
                            <a:ext cx="229" cy="22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50" name="Object 130">
                <a:extLst>
                  <a:ext uri="{FF2B5EF4-FFF2-40B4-BE49-F238E27FC236}">
                    <a16:creationId xmlns:a16="http://schemas.microsoft.com/office/drawing/2014/main" id="{2F6E7B6B-C4CE-40E8-8E86-AE8F16BCA8D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837" y="1207"/>
              <a:ext cx="229" cy="2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288" name="Equation" r:id="rId15" imgW="177480" imgH="203040" progId="Equation.DSMT4">
                      <p:embed/>
                    </p:oleObj>
                  </mc:Choice>
                  <mc:Fallback>
                    <p:oleObj name="Equation" r:id="rId15" imgW="177480" imgH="203040" progId="Equation.DSMT4">
                      <p:embed/>
                      <p:pic>
                        <p:nvPicPr>
                          <p:cNvPr id="0" name="Object 1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37" y="1207"/>
                            <a:ext cx="229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33251" name="Group 131">
            <a:extLst>
              <a:ext uri="{FF2B5EF4-FFF2-40B4-BE49-F238E27FC236}">
                <a16:creationId xmlns:a16="http://schemas.microsoft.com/office/drawing/2014/main" id="{03AE4381-7372-49CB-874D-60EDDCF5409E}"/>
              </a:ext>
            </a:extLst>
          </p:cNvPr>
          <p:cNvGrpSpPr>
            <a:grpSpLocks/>
          </p:cNvGrpSpPr>
          <p:nvPr/>
        </p:nvGrpSpPr>
        <p:grpSpPr bwMode="auto">
          <a:xfrm>
            <a:off x="3814763" y="2329457"/>
            <a:ext cx="936625" cy="876300"/>
            <a:chOff x="2562" y="1117"/>
            <a:chExt cx="590" cy="552"/>
          </a:xfrm>
        </p:grpSpPr>
        <p:graphicFrame>
          <p:nvGraphicFramePr>
            <p:cNvPr id="133252" name="Object 132">
              <a:extLst>
                <a:ext uri="{FF2B5EF4-FFF2-40B4-BE49-F238E27FC236}">
                  <a16:creationId xmlns:a16="http://schemas.microsoft.com/office/drawing/2014/main" id="{CAD6449C-814D-46AA-A819-135AB2BF5B9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53" y="1480"/>
            <a:ext cx="142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89" name="Equation" r:id="rId17" imgW="139680" imgH="177480" progId="Equation.DSMT4">
                    <p:embed/>
                  </p:oleObj>
                </mc:Choice>
                <mc:Fallback>
                  <p:oleObj name="Equation" r:id="rId17" imgW="139680" imgH="177480" progId="Equation.DSMT4">
                    <p:embed/>
                    <p:pic>
                      <p:nvPicPr>
                        <p:cNvPr id="0" name="Object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1480"/>
                          <a:ext cx="142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BBE0E3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53" name="Freeform 133">
              <a:extLst>
                <a:ext uri="{FF2B5EF4-FFF2-40B4-BE49-F238E27FC236}">
                  <a16:creationId xmlns:a16="http://schemas.microsoft.com/office/drawing/2014/main" id="{5B4CE21E-A3D3-4389-B19C-4357DF56D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" y="1570"/>
              <a:ext cx="99" cy="99"/>
            </a:xfrm>
            <a:custGeom>
              <a:avLst/>
              <a:gdLst>
                <a:gd name="T0" fmla="*/ 0 w 99"/>
                <a:gd name="T1" fmla="*/ 3 h 99"/>
                <a:gd name="T2" fmla="*/ 96 w 99"/>
                <a:gd name="T3" fmla="*/ 51 h 99"/>
                <a:gd name="T4" fmla="*/ 84 w 99"/>
                <a:gd name="T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99">
                  <a:moveTo>
                    <a:pt x="0" y="3"/>
                  </a:moveTo>
                  <a:cubicBezTo>
                    <a:pt x="37" y="9"/>
                    <a:pt x="87" y="0"/>
                    <a:pt x="96" y="51"/>
                  </a:cubicBezTo>
                  <a:cubicBezTo>
                    <a:pt x="99" y="67"/>
                    <a:pt x="84" y="83"/>
                    <a:pt x="84" y="9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4" name="Line 134">
              <a:extLst>
                <a:ext uri="{FF2B5EF4-FFF2-40B4-BE49-F238E27FC236}">
                  <a16:creationId xmlns:a16="http://schemas.microsoft.com/office/drawing/2014/main" id="{24222B75-D003-46B7-BFC1-1DFD0A5205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7" y="1344"/>
              <a:ext cx="0" cy="3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5" name="Line 135">
              <a:extLst>
                <a:ext uri="{FF2B5EF4-FFF2-40B4-BE49-F238E27FC236}">
                  <a16:creationId xmlns:a16="http://schemas.microsoft.com/office/drawing/2014/main" id="{40835EF2-F87C-44AD-B1A4-B75E4BC527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5" y="1344"/>
              <a:ext cx="2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6" name="Freeform 136">
              <a:extLst>
                <a:ext uri="{FF2B5EF4-FFF2-40B4-BE49-F238E27FC236}">
                  <a16:creationId xmlns:a16="http://schemas.microsoft.com/office/drawing/2014/main" id="{205F00A0-929F-4608-AA9A-E9E380B9F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1117"/>
              <a:ext cx="87" cy="56"/>
            </a:xfrm>
            <a:custGeom>
              <a:avLst/>
              <a:gdLst>
                <a:gd name="T0" fmla="*/ 0 w 132"/>
                <a:gd name="T1" fmla="*/ 12 h 56"/>
                <a:gd name="T2" fmla="*/ 108 w 132"/>
                <a:gd name="T3" fmla="*/ 36 h 56"/>
                <a:gd name="T4" fmla="*/ 132 w 132"/>
                <a:gd name="T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2" h="56">
                  <a:moveTo>
                    <a:pt x="0" y="12"/>
                  </a:moveTo>
                  <a:cubicBezTo>
                    <a:pt x="58" y="31"/>
                    <a:pt x="47" y="56"/>
                    <a:pt x="108" y="36"/>
                  </a:cubicBezTo>
                  <a:cubicBezTo>
                    <a:pt x="116" y="24"/>
                    <a:pt x="132" y="0"/>
                    <a:pt x="132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257" name="Group 137">
            <a:extLst>
              <a:ext uri="{FF2B5EF4-FFF2-40B4-BE49-F238E27FC236}">
                <a16:creationId xmlns:a16="http://schemas.microsoft.com/office/drawing/2014/main" id="{4E317C96-0050-4F3A-B469-29D27A1829FA}"/>
              </a:ext>
            </a:extLst>
          </p:cNvPr>
          <p:cNvGrpSpPr>
            <a:grpSpLocks/>
          </p:cNvGrpSpPr>
          <p:nvPr/>
        </p:nvGrpSpPr>
        <p:grpSpPr bwMode="auto">
          <a:xfrm>
            <a:off x="2016125" y="1537295"/>
            <a:ext cx="3816350" cy="2232025"/>
            <a:chOff x="1429" y="618"/>
            <a:chExt cx="2404" cy="1406"/>
          </a:xfrm>
        </p:grpSpPr>
        <p:sp>
          <p:nvSpPr>
            <p:cNvPr id="133258" name="Line 138">
              <a:extLst>
                <a:ext uri="{FF2B5EF4-FFF2-40B4-BE49-F238E27FC236}">
                  <a16:creationId xmlns:a16="http://schemas.microsoft.com/office/drawing/2014/main" id="{41097234-BE1C-48EF-B476-6D01E1A53D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9" y="1661"/>
              <a:ext cx="2404" cy="0"/>
            </a:xfrm>
            <a:prstGeom prst="line">
              <a:avLst/>
            </a:prstGeom>
            <a:noFill/>
            <a:ln w="349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9" name="Line 139">
              <a:extLst>
                <a:ext uri="{FF2B5EF4-FFF2-40B4-BE49-F238E27FC236}">
                  <a16:creationId xmlns:a16="http://schemas.microsoft.com/office/drawing/2014/main" id="{109209E4-565D-4A38-BE98-6471D4E701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5" y="618"/>
              <a:ext cx="0" cy="1406"/>
            </a:xfrm>
            <a:prstGeom prst="line">
              <a:avLst/>
            </a:prstGeom>
            <a:noFill/>
            <a:ln w="349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260" name="Group 140">
            <a:extLst>
              <a:ext uri="{FF2B5EF4-FFF2-40B4-BE49-F238E27FC236}">
                <a16:creationId xmlns:a16="http://schemas.microsoft.com/office/drawing/2014/main" id="{A07DC70C-4A2B-481A-9218-EB8210B97EE7}"/>
              </a:ext>
            </a:extLst>
          </p:cNvPr>
          <p:cNvGrpSpPr>
            <a:grpSpLocks/>
          </p:cNvGrpSpPr>
          <p:nvPr/>
        </p:nvGrpSpPr>
        <p:grpSpPr bwMode="auto">
          <a:xfrm>
            <a:off x="2087563" y="1537295"/>
            <a:ext cx="3744912" cy="2232025"/>
            <a:chOff x="1474" y="618"/>
            <a:chExt cx="2359" cy="1406"/>
          </a:xfrm>
        </p:grpSpPr>
        <p:sp>
          <p:nvSpPr>
            <p:cNvPr id="133261" name="Line 141">
              <a:extLst>
                <a:ext uri="{FF2B5EF4-FFF2-40B4-BE49-F238E27FC236}">
                  <a16:creationId xmlns:a16="http://schemas.microsoft.com/office/drawing/2014/main" id="{45816638-91CF-4FD9-9853-96F0ABCE09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1480"/>
              <a:ext cx="2359" cy="272"/>
            </a:xfrm>
            <a:prstGeom prst="line">
              <a:avLst/>
            </a:prstGeom>
            <a:noFill/>
            <a:ln w="349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2" name="Line 142">
              <a:extLst>
                <a:ext uri="{FF2B5EF4-FFF2-40B4-BE49-F238E27FC236}">
                  <a16:creationId xmlns:a16="http://schemas.microsoft.com/office/drawing/2014/main" id="{1C1D0A6D-CFF4-4BE0-AA9A-840CA63F89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618"/>
              <a:ext cx="272" cy="1406"/>
            </a:xfrm>
            <a:prstGeom prst="line">
              <a:avLst/>
            </a:prstGeom>
            <a:noFill/>
            <a:ln w="349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263" name="Group 143">
            <a:extLst>
              <a:ext uri="{FF2B5EF4-FFF2-40B4-BE49-F238E27FC236}">
                <a16:creationId xmlns:a16="http://schemas.microsoft.com/office/drawing/2014/main" id="{19C7D5A0-8708-461D-A9E5-F9CD57D1A3AB}"/>
              </a:ext>
            </a:extLst>
          </p:cNvPr>
          <p:cNvGrpSpPr>
            <a:grpSpLocks/>
          </p:cNvGrpSpPr>
          <p:nvPr/>
        </p:nvGrpSpPr>
        <p:grpSpPr bwMode="auto">
          <a:xfrm>
            <a:off x="2159000" y="1537295"/>
            <a:ext cx="3600450" cy="2195512"/>
            <a:chOff x="1519" y="618"/>
            <a:chExt cx="2268" cy="1383"/>
          </a:xfrm>
        </p:grpSpPr>
        <p:sp>
          <p:nvSpPr>
            <p:cNvPr id="133264" name="Line 144">
              <a:extLst>
                <a:ext uri="{FF2B5EF4-FFF2-40B4-BE49-F238E27FC236}">
                  <a16:creationId xmlns:a16="http://schemas.microsoft.com/office/drawing/2014/main" id="{FBD536A4-6CF9-4F4D-AE3A-04946F3210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19" y="1344"/>
              <a:ext cx="2268" cy="499"/>
            </a:xfrm>
            <a:prstGeom prst="line">
              <a:avLst/>
            </a:prstGeom>
            <a:noFill/>
            <a:ln w="349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5" name="Line 145">
              <a:extLst>
                <a:ext uri="{FF2B5EF4-FFF2-40B4-BE49-F238E27FC236}">
                  <a16:creationId xmlns:a16="http://schemas.microsoft.com/office/drawing/2014/main" id="{BDF978CD-AEF8-4494-8E1F-FC2E83594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73" y="618"/>
              <a:ext cx="408" cy="1383"/>
            </a:xfrm>
            <a:prstGeom prst="line">
              <a:avLst/>
            </a:prstGeom>
            <a:noFill/>
            <a:ln w="34925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BBF85AC-FA26-4D38-AF17-F9A2325B3B3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8520" y="857969"/>
            <a:ext cx="4546600" cy="5857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、线性替换的矩阵表示</a:t>
            </a:r>
            <a:endParaRPr lang="zh-CN" alt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07E128D7-4CE0-4F1A-8E82-4AE979DBF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170" y="3378919"/>
            <a:ext cx="838835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latin typeface="Times New Roman" panose="02020603050405020304" pitchFamily="18" charset="0"/>
              </a:rPr>
              <a:t>则</a:t>
            </a:r>
            <a:r>
              <a:rPr kumimoji="1" lang="zh-CN" altLang="en-US" b="1">
                <a:solidFill>
                  <a:srgbClr val="000000"/>
                </a:solidFill>
              </a:rPr>
              <a:t>③</a:t>
            </a:r>
            <a:r>
              <a:rPr kumimoji="1" lang="zh-CN" altLang="en-US" b="1">
                <a:latin typeface="Times New Roman" panose="02020603050405020304" pitchFamily="18" charset="0"/>
              </a:rPr>
              <a:t>可表示为</a:t>
            </a:r>
            <a:r>
              <a:rPr kumimoji="1" lang="en-US" altLang="zh-CN" b="1">
                <a:solidFill>
                  <a:srgbClr val="6600CC"/>
                </a:solidFill>
                <a:latin typeface="Times New Roman" panose="02020603050405020304" pitchFamily="18" charset="0"/>
              </a:rPr>
              <a:t>X=CY</a:t>
            </a:r>
            <a:r>
              <a:rPr kumimoji="1" lang="zh-CN" altLang="en-US" b="1">
                <a:latin typeface="Times New Roman" panose="02020603050405020304" pitchFamily="18" charset="0"/>
              </a:rPr>
              <a:t>　　　　　　　</a:t>
            </a:r>
            <a:r>
              <a:rPr kumimoji="1" lang="zh-CN" altLang="en-US" b="1"/>
              <a:t>④</a:t>
            </a:r>
            <a:endParaRPr kumimoji="1" lang="zh-CN" altLang="en-US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b="1">
                <a:latin typeface="Times New Roman" panose="02020603050405020304" pitchFamily="18" charset="0"/>
              </a:rPr>
              <a:t>若</a:t>
            </a:r>
            <a:r>
              <a:rPr kumimoji="1" lang="en-US" altLang="zh-CN" b="1">
                <a:latin typeface="Times New Roman" panose="02020603050405020304" pitchFamily="18" charset="0"/>
              </a:rPr>
              <a:t>|C| </a:t>
            </a:r>
            <a:r>
              <a:rPr kumimoji="1" lang="en-US" altLang="zh-CN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≠0</a:t>
            </a:r>
            <a:r>
              <a:rPr kumimoji="1" lang="zh-CN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kumimoji="1"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则</a:t>
            </a:r>
            <a:r>
              <a:rPr kumimoji="1" lang="zh-CN" altLang="en-US" b="1"/>
              <a:t>④</a:t>
            </a:r>
            <a:r>
              <a:rPr kumimoji="1"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为非退化线性替换</a:t>
            </a:r>
            <a:r>
              <a:rPr kumimoji="1" lang="en-US" altLang="zh-CN" b="1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47150" name="Rectangle 46">
            <a:extLst>
              <a:ext uri="{FF2B5EF4-FFF2-40B4-BE49-F238E27FC236}">
                <a16:creationId xmlns:a16="http://schemas.microsoft.com/office/drawing/2014/main" id="{C1AEC6D2-DA83-4087-A0D1-51845B7D0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270" y="4818782"/>
            <a:ext cx="503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solidFill>
                  <a:srgbClr val="6600CC"/>
                </a:solidFill>
                <a:ea typeface="黑体" panose="02010609060101010101" pitchFamily="49" charset="-122"/>
              </a:rPr>
              <a:t>注</a:t>
            </a:r>
          </a:p>
        </p:txBody>
      </p:sp>
      <p:grpSp>
        <p:nvGrpSpPr>
          <p:cNvPr id="47166" name="Group 62">
            <a:extLst>
              <a:ext uri="{FF2B5EF4-FFF2-40B4-BE49-F238E27FC236}">
                <a16:creationId xmlns:a16="http://schemas.microsoft.com/office/drawing/2014/main" id="{07FD97E0-B79A-41CA-A6B9-4A84943D5595}"/>
              </a:ext>
            </a:extLst>
          </p:cNvPr>
          <p:cNvGrpSpPr>
            <a:grpSpLocks/>
          </p:cNvGrpSpPr>
          <p:nvPr/>
        </p:nvGrpSpPr>
        <p:grpSpPr bwMode="auto">
          <a:xfrm>
            <a:off x="1080070" y="4818782"/>
            <a:ext cx="7781925" cy="647700"/>
            <a:chOff x="612" y="2750"/>
            <a:chExt cx="4902" cy="408"/>
          </a:xfrm>
        </p:grpSpPr>
        <p:sp>
          <p:nvSpPr>
            <p:cNvPr id="47151" name="Rectangle 47">
              <a:extLst>
                <a:ext uri="{FF2B5EF4-FFF2-40B4-BE49-F238E27FC236}">
                  <a16:creationId xmlns:a16="http://schemas.microsoft.com/office/drawing/2014/main" id="{1A2538D4-9ED6-400F-AF5D-F77D375DD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2777"/>
              <a:ext cx="3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b="1">
                  <a:latin typeface="Times New Roman" panose="02020603050405020304" pitchFamily="18" charset="0"/>
                </a:rPr>
                <a:t>1</a:t>
              </a:r>
              <a:r>
                <a:rPr kumimoji="1" lang="zh-CN" altLang="en-US" b="1"/>
                <a:t>）</a:t>
              </a:r>
              <a:r>
                <a:rPr kumimoji="1" lang="zh-CN" altLang="en-US" b="1">
                  <a:solidFill>
                    <a:srgbClr val="000000"/>
                  </a:solidFill>
                </a:rPr>
                <a:t>③</a:t>
              </a:r>
              <a:r>
                <a:rPr kumimoji="1" lang="zh-CN" altLang="en-US" b="1"/>
                <a:t>或④为非退化的  </a:t>
              </a:r>
            </a:p>
          </p:txBody>
        </p:sp>
        <p:sp>
          <p:nvSpPr>
            <p:cNvPr id="47154" name="Rectangle 50">
              <a:extLst>
                <a:ext uri="{FF2B5EF4-FFF2-40B4-BE49-F238E27FC236}">
                  <a16:creationId xmlns:a16="http://schemas.microsoft.com/office/drawing/2014/main" id="{FE455BBF-832C-4690-8282-CC1F93462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" y="2750"/>
              <a:ext cx="13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b="1">
                  <a:solidFill>
                    <a:srgbClr val="000000"/>
                  </a:solidFill>
                </a:rPr>
                <a:t>为可逆矩阵 </a:t>
              </a:r>
              <a:r>
                <a:rPr kumimoji="1" lang="en-US" altLang="zh-CN" b="1">
                  <a:solidFill>
                    <a:srgbClr val="000000"/>
                  </a:solidFill>
                </a:rPr>
                <a:t>.</a:t>
              </a:r>
            </a:p>
          </p:txBody>
        </p:sp>
        <p:graphicFrame>
          <p:nvGraphicFramePr>
            <p:cNvPr id="47162" name="Object 58">
              <a:extLst>
                <a:ext uri="{FF2B5EF4-FFF2-40B4-BE49-F238E27FC236}">
                  <a16:creationId xmlns:a16="http://schemas.microsoft.com/office/drawing/2014/main" id="{58B32627-FC05-420D-B09D-4DF95F10A4B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71" y="2750"/>
            <a:ext cx="1264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73" name="Equation" r:id="rId3" imgW="2006280" imgH="647640" progId="Equation.DSMT4">
                    <p:embed/>
                  </p:oleObj>
                </mc:Choice>
                <mc:Fallback>
                  <p:oleObj name="Equation" r:id="rId3" imgW="2006280" imgH="647640" progId="Equation.DSMT4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750"/>
                          <a:ext cx="1264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63" name="Object 59">
            <a:extLst>
              <a:ext uri="{FF2B5EF4-FFF2-40B4-BE49-F238E27FC236}">
                <a16:creationId xmlns:a16="http://schemas.microsoft.com/office/drawing/2014/main" id="{AEA103B1-66AF-493C-9A88-C427FDE3F6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52227"/>
              </p:ext>
            </p:extLst>
          </p:nvPr>
        </p:nvGraphicFramePr>
        <p:xfrm>
          <a:off x="1008633" y="1578694"/>
          <a:ext cx="68453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4" name="Equation" r:id="rId5" imgW="6845040" imgH="1612800" progId="Equation.DSMT4">
                  <p:embed/>
                </p:oleObj>
              </mc:Choice>
              <mc:Fallback>
                <p:oleObj name="Equation" r:id="rId5" imgW="6845040" imgH="16128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633" y="1578694"/>
                        <a:ext cx="68453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165" name="Group 61">
            <a:extLst>
              <a:ext uri="{FF2B5EF4-FFF2-40B4-BE49-F238E27FC236}">
                <a16:creationId xmlns:a16="http://schemas.microsoft.com/office/drawing/2014/main" id="{B2842FE9-6008-4447-BC63-A6CA3011580A}"/>
              </a:ext>
            </a:extLst>
          </p:cNvPr>
          <p:cNvGrpSpPr>
            <a:grpSpLocks/>
          </p:cNvGrpSpPr>
          <p:nvPr/>
        </p:nvGrpSpPr>
        <p:grpSpPr bwMode="auto">
          <a:xfrm>
            <a:off x="1080070" y="5539507"/>
            <a:ext cx="7489825" cy="985837"/>
            <a:chOff x="567" y="3158"/>
            <a:chExt cx="4718" cy="621"/>
          </a:xfrm>
        </p:grpSpPr>
        <p:sp>
          <p:nvSpPr>
            <p:cNvPr id="47146" name="Rectangle 42">
              <a:extLst>
                <a:ext uri="{FF2B5EF4-FFF2-40B4-BE49-F238E27FC236}">
                  <a16:creationId xmlns:a16="http://schemas.microsoft.com/office/drawing/2014/main" id="{EDB715FE-8E53-4AAC-AF84-082442516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158"/>
              <a:ext cx="471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b="1">
                  <a:latin typeface="宋体" panose="02010600030101010101" pitchFamily="2" charset="-122"/>
                </a:rPr>
                <a:t>）若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X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＝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CY</a:t>
              </a:r>
              <a:r>
                <a:rPr kumimoji="1" lang="zh-CN" altLang="en-US" b="1">
                  <a:latin typeface="宋体" panose="02010600030101010101" pitchFamily="2" charset="-122"/>
                </a:rPr>
                <a:t>为非退化线性替换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，</a:t>
              </a:r>
              <a:r>
                <a:rPr kumimoji="1" lang="zh-CN" altLang="en-US" b="1">
                  <a:latin typeface="宋体" panose="02010600030101010101" pitchFamily="2" charset="-122"/>
                </a:rPr>
                <a:t>则有非退化线性替换　　　　　</a:t>
              </a:r>
              <a:r>
                <a:rPr kumimoji="1" lang="en-US" altLang="zh-CN" b="1">
                  <a:latin typeface="宋体" panose="02010600030101010101" pitchFamily="2" charset="-122"/>
                </a:rPr>
                <a:t>.</a:t>
              </a:r>
            </a:p>
          </p:txBody>
        </p:sp>
        <p:graphicFrame>
          <p:nvGraphicFramePr>
            <p:cNvPr id="47164" name="Object 60">
              <a:extLst>
                <a:ext uri="{FF2B5EF4-FFF2-40B4-BE49-F238E27FC236}">
                  <a16:creationId xmlns:a16="http://schemas.microsoft.com/office/drawing/2014/main" id="{FC06DCAD-6604-4CFD-A881-CAE2FEE77B6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10" y="3475"/>
            <a:ext cx="928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75" name="Equation" r:id="rId7" imgW="1473120" imgH="482400" progId="Equation.DSMT4">
                    <p:embed/>
                  </p:oleObj>
                </mc:Choice>
                <mc:Fallback>
                  <p:oleObj name="Equation" r:id="rId7" imgW="1473120" imgH="48240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3475"/>
                          <a:ext cx="928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uiExpand="1" build="p"/>
      <p:bldP spid="47107" grpId="0"/>
      <p:bldP spid="471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4" name="Rectangle 16">
            <a:extLst>
              <a:ext uri="{FF2B5EF4-FFF2-40B4-BE49-F238E27FC236}">
                <a16:creationId xmlns:a16="http://schemas.microsoft.com/office/drawing/2014/main" id="{38D69527-ECD9-46D3-8BE1-88CC8E7FC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62525"/>
            <a:ext cx="5472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latin typeface="Times New Roman" panose="02020603050405020304" pitchFamily="18" charset="0"/>
              </a:rPr>
              <a:t>即，</a:t>
            </a:r>
            <a:r>
              <a:rPr kumimoji="1" lang="en-US" altLang="zh-CN" b="1">
                <a:latin typeface="Times New Roman" panose="02020603050405020304" pitchFamily="18" charset="0"/>
              </a:rPr>
              <a:t>B</a:t>
            </a:r>
            <a:r>
              <a:rPr kumimoji="1" lang="zh-CN" altLang="en-US" b="1">
                <a:latin typeface="Times New Roman" panose="02020603050405020304" pitchFamily="18" charset="0"/>
              </a:rPr>
              <a:t>为对称矩阵</a:t>
            </a:r>
            <a:r>
              <a:rPr kumimoji="1" lang="en-US" altLang="zh-CN" b="1">
                <a:latin typeface="Times New Roman" panose="02020603050405020304" pitchFamily="18" charset="0"/>
              </a:rPr>
              <a:t>.</a:t>
            </a:r>
            <a:r>
              <a:rPr kumimoji="1" lang="en-US" altLang="zh-CN" sz="3200">
                <a:latin typeface="Times New Roman" panose="02020603050405020304" pitchFamily="18" charset="0"/>
              </a:rPr>
              <a:t>              </a:t>
            </a: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21D8DE7D-07FB-4BA5-B019-4DD17356F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801712"/>
            <a:ext cx="8532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1"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、二次型经过非退化线性替换仍为二次型 </a:t>
            </a:r>
          </a:p>
        </p:txBody>
      </p:sp>
      <p:grpSp>
        <p:nvGrpSpPr>
          <p:cNvPr id="48181" name="Group 53">
            <a:extLst>
              <a:ext uri="{FF2B5EF4-FFF2-40B4-BE49-F238E27FC236}">
                <a16:creationId xmlns:a16="http://schemas.microsoft.com/office/drawing/2014/main" id="{1CC73108-16A2-4B5D-A269-1C49F5109446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3035325"/>
            <a:ext cx="1039812" cy="534987"/>
            <a:chOff x="1927" y="1616"/>
            <a:chExt cx="655" cy="337"/>
          </a:xfrm>
        </p:grpSpPr>
        <p:graphicFrame>
          <p:nvGraphicFramePr>
            <p:cNvPr id="48161" name="Object 33">
              <a:extLst>
                <a:ext uri="{FF2B5EF4-FFF2-40B4-BE49-F238E27FC236}">
                  <a16:creationId xmlns:a16="http://schemas.microsoft.com/office/drawing/2014/main" id="{1981C716-0DB2-4A29-BECF-32957C7980F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1616"/>
            <a:ext cx="644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13" name="Equation" r:id="rId3" imgW="774360" imgH="203040" progId="Equation.DSMT4">
                    <p:embed/>
                  </p:oleObj>
                </mc:Choice>
                <mc:Fallback>
                  <p:oleObj name="Equation" r:id="rId3" imgW="774360" imgH="20304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1616"/>
                          <a:ext cx="644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8162" name="Group 34">
              <a:extLst>
                <a:ext uri="{FF2B5EF4-FFF2-40B4-BE49-F238E27FC236}">
                  <a16:creationId xmlns:a16="http://schemas.microsoft.com/office/drawing/2014/main" id="{D7B3B329-6FEE-43FF-A44E-3AD67257C7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3" y="1706"/>
              <a:ext cx="609" cy="247"/>
              <a:chOff x="3552" y="1632"/>
              <a:chExt cx="624" cy="262"/>
            </a:xfrm>
          </p:grpSpPr>
          <p:sp>
            <p:nvSpPr>
              <p:cNvPr id="48163" name="Rectangle 35">
                <a:extLst>
                  <a:ext uri="{FF2B5EF4-FFF2-40B4-BE49-F238E27FC236}">
                    <a16:creationId xmlns:a16="http://schemas.microsoft.com/office/drawing/2014/main" id="{29284E46-28A0-4285-8D0A-EA0B2CD21F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1680"/>
                <a:ext cx="62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15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————</a:t>
                </a:r>
                <a:r>
                  <a:rPr kumimoji="1" lang="en-US" altLang="zh-CN" sz="1100">
                    <a:latin typeface="Times New Roman" panose="02020603050405020304" pitchFamily="18" charset="0"/>
                  </a:rPr>
                  <a:t> 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64" name="Rectangle 36">
                <a:extLst>
                  <a:ext uri="{FF2B5EF4-FFF2-40B4-BE49-F238E27FC236}">
                    <a16:creationId xmlns:a16="http://schemas.microsoft.com/office/drawing/2014/main" id="{CA139D83-9873-4EC9-A6DC-3B2A367A9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1632"/>
                <a:ext cx="624" cy="2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15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————</a:t>
                </a:r>
                <a:r>
                  <a:rPr kumimoji="1" lang="en-US" altLang="zh-CN" sz="1100">
                    <a:latin typeface="Times New Roman" panose="02020603050405020304" pitchFamily="18" charset="0"/>
                  </a:rPr>
                  <a:t> 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8188" name="Group 60">
            <a:extLst>
              <a:ext uri="{FF2B5EF4-FFF2-40B4-BE49-F238E27FC236}">
                <a16:creationId xmlns:a16="http://schemas.microsoft.com/office/drawing/2014/main" id="{3ADE12B5-DD42-4552-9D35-22BAFA7FF3CE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025675"/>
            <a:ext cx="1008062" cy="795337"/>
            <a:chOff x="2992" y="1071"/>
            <a:chExt cx="635" cy="501"/>
          </a:xfrm>
        </p:grpSpPr>
        <p:grpSp>
          <p:nvGrpSpPr>
            <p:cNvPr id="48151" name="Group 23">
              <a:extLst>
                <a:ext uri="{FF2B5EF4-FFF2-40B4-BE49-F238E27FC236}">
                  <a16:creationId xmlns:a16="http://schemas.microsoft.com/office/drawing/2014/main" id="{4E49C873-E51D-4EB1-B7EB-16DC4C09A0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3" y="1160"/>
              <a:ext cx="624" cy="249"/>
              <a:chOff x="3552" y="1632"/>
              <a:chExt cx="624" cy="255"/>
            </a:xfrm>
          </p:grpSpPr>
          <p:sp>
            <p:nvSpPr>
              <p:cNvPr id="48152" name="Rectangle 24">
                <a:extLst>
                  <a:ext uri="{FF2B5EF4-FFF2-40B4-BE49-F238E27FC236}">
                    <a16:creationId xmlns:a16="http://schemas.microsoft.com/office/drawing/2014/main" id="{D8E24B85-260D-405D-AC1F-FA223894E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1680"/>
                <a:ext cx="624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15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————</a:t>
                </a:r>
                <a:r>
                  <a:rPr kumimoji="1" lang="en-US" altLang="zh-CN" sz="1100">
                    <a:latin typeface="Times New Roman" panose="02020603050405020304" pitchFamily="18" charset="0"/>
                  </a:rPr>
                  <a:t> 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53" name="Rectangle 25">
                <a:extLst>
                  <a:ext uri="{FF2B5EF4-FFF2-40B4-BE49-F238E27FC236}">
                    <a16:creationId xmlns:a16="http://schemas.microsoft.com/office/drawing/2014/main" id="{F909D6FF-6D87-430D-8379-920368BA8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1632"/>
                <a:ext cx="624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15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————</a:t>
                </a:r>
                <a:r>
                  <a:rPr kumimoji="1" lang="en-US" altLang="zh-CN" sz="1100">
                    <a:latin typeface="Times New Roman" panose="02020603050405020304" pitchFamily="18" charset="0"/>
                  </a:rPr>
                  <a:t> </a:t>
                </a:r>
                <a:endParaRPr kumimoji="1" lang="en-US" altLang="zh-CN" sz="2400">
                  <a:latin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48155" name="Object 27">
              <a:extLst>
                <a:ext uri="{FF2B5EF4-FFF2-40B4-BE49-F238E27FC236}">
                  <a16:creationId xmlns:a16="http://schemas.microsoft.com/office/drawing/2014/main" id="{A20AFBDE-8F65-4D29-80BD-4AC2F11B292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92" y="1343"/>
            <a:ext cx="528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14" name="Equation" r:id="rId5" imgW="457200" imgH="203040" progId="Equation.DSMT4">
                    <p:embed/>
                  </p:oleObj>
                </mc:Choice>
                <mc:Fallback>
                  <p:oleObj name="Equation" r:id="rId5" imgW="457200" imgH="20304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2" y="1343"/>
                          <a:ext cx="528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56" name="Object 28">
              <a:extLst>
                <a:ext uri="{FF2B5EF4-FFF2-40B4-BE49-F238E27FC236}">
                  <a16:creationId xmlns:a16="http://schemas.microsoft.com/office/drawing/2014/main" id="{2FC51D4E-DA40-467D-A2C1-88ABDCB8501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92" y="1071"/>
            <a:ext cx="59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15" name="Equation" r:id="rId7" imgW="533160" imgH="177480" progId="Equation.DSMT4">
                    <p:embed/>
                  </p:oleObj>
                </mc:Choice>
                <mc:Fallback>
                  <p:oleObj name="Equation" r:id="rId7" imgW="533160" imgH="17748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2" y="1071"/>
                          <a:ext cx="59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175" name="Rectangle 47">
            <a:extLst>
              <a:ext uri="{FF2B5EF4-FFF2-40B4-BE49-F238E27FC236}">
                <a16:creationId xmlns:a16="http://schemas.microsoft.com/office/drawing/2014/main" id="{C722B3DF-0929-438D-838C-79FCC340D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451000"/>
            <a:ext cx="180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/>
              <a:t>事实上，  </a:t>
            </a:r>
          </a:p>
        </p:txBody>
      </p:sp>
      <p:graphicFrame>
        <p:nvGraphicFramePr>
          <p:cNvPr id="48184" name="Object 56">
            <a:extLst>
              <a:ext uri="{FF2B5EF4-FFF2-40B4-BE49-F238E27FC236}">
                <a16:creationId xmlns:a16="http://schemas.microsoft.com/office/drawing/2014/main" id="{D281E8DD-791C-4C02-9E88-408E11B25B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384195"/>
              </p:ext>
            </p:extLst>
          </p:nvPr>
        </p:nvGraphicFramePr>
        <p:xfrm>
          <a:off x="1042988" y="2170137"/>
          <a:ext cx="3492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6" name="Equation" r:id="rId9" imgW="3492360" imgH="431640" progId="Equation.DSMT4">
                  <p:embed/>
                </p:oleObj>
              </mc:Choice>
              <mc:Fallback>
                <p:oleObj name="Equation" r:id="rId9" imgW="3492360" imgH="4316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170137"/>
                        <a:ext cx="3492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85" name="Object 57">
            <a:extLst>
              <a:ext uri="{FF2B5EF4-FFF2-40B4-BE49-F238E27FC236}">
                <a16:creationId xmlns:a16="http://schemas.microsoft.com/office/drawing/2014/main" id="{2A856D43-3814-4EB3-8DD0-3D3E3B7FC6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792544"/>
              </p:ext>
            </p:extLst>
          </p:nvPr>
        </p:nvGraphicFramePr>
        <p:xfrm>
          <a:off x="900113" y="4041800"/>
          <a:ext cx="5588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7" name="Equation" r:id="rId11" imgW="5587920" imgH="419040" progId="Equation.DSMT4">
                  <p:embed/>
                </p:oleObj>
              </mc:Choice>
              <mc:Fallback>
                <p:oleObj name="Equation" r:id="rId11" imgW="5587920" imgH="41904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041800"/>
                        <a:ext cx="5588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86" name="Object 58">
            <a:extLst>
              <a:ext uri="{FF2B5EF4-FFF2-40B4-BE49-F238E27FC236}">
                <a16:creationId xmlns:a16="http://schemas.microsoft.com/office/drawing/2014/main" id="{057AA467-45AA-46E6-BF98-CD8236B60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309059"/>
              </p:ext>
            </p:extLst>
          </p:nvPr>
        </p:nvGraphicFramePr>
        <p:xfrm>
          <a:off x="1042988" y="3178200"/>
          <a:ext cx="1981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8" name="Equation" r:id="rId13" imgW="1981080" imgH="406080" progId="Equation.DSMT4">
                  <p:embed/>
                </p:oleObj>
              </mc:Choice>
              <mc:Fallback>
                <p:oleObj name="Equation" r:id="rId13" imgW="1981080" imgH="40608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178200"/>
                        <a:ext cx="1981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87" name="Object 59">
            <a:extLst>
              <a:ext uri="{FF2B5EF4-FFF2-40B4-BE49-F238E27FC236}">
                <a16:creationId xmlns:a16="http://schemas.microsoft.com/office/drawing/2014/main" id="{7961377E-DE81-4451-8385-ABDE2B4E6E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53269"/>
              </p:ext>
            </p:extLst>
          </p:nvPr>
        </p:nvGraphicFramePr>
        <p:xfrm>
          <a:off x="5795963" y="2170137"/>
          <a:ext cx="187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9" name="Equation" r:id="rId15" imgW="1879560" imgH="406080" progId="Equation.DSMT4">
                  <p:embed/>
                </p:oleObj>
              </mc:Choice>
              <mc:Fallback>
                <p:oleObj name="Equation" r:id="rId15" imgW="1879560" imgH="40608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170137"/>
                        <a:ext cx="1879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89" name="Object 61">
            <a:extLst>
              <a:ext uri="{FF2B5EF4-FFF2-40B4-BE49-F238E27FC236}">
                <a16:creationId xmlns:a16="http://schemas.microsoft.com/office/drawing/2014/main" id="{F5EC5523-931B-4E6A-80B5-77F1E5C74B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969447"/>
              </p:ext>
            </p:extLst>
          </p:nvPr>
        </p:nvGraphicFramePr>
        <p:xfrm>
          <a:off x="4140200" y="3106762"/>
          <a:ext cx="332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0" name="Equation" r:id="rId17" imgW="3327120" imgH="431640" progId="Equation.DSMT4">
                  <p:embed/>
                </p:oleObj>
              </mc:Choice>
              <mc:Fallback>
                <p:oleObj name="Equation" r:id="rId17" imgW="3327120" imgH="43164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106762"/>
                        <a:ext cx="3327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90" name="Object 62">
            <a:extLst>
              <a:ext uri="{FF2B5EF4-FFF2-40B4-BE49-F238E27FC236}">
                <a16:creationId xmlns:a16="http://schemas.microsoft.com/office/drawing/2014/main" id="{92866F35-4656-4617-A06F-642AE2CFBE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431902"/>
              </p:ext>
            </p:extLst>
          </p:nvPr>
        </p:nvGraphicFramePr>
        <p:xfrm>
          <a:off x="611188" y="5770587"/>
          <a:ext cx="382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1" name="Equation" r:id="rId19" imgW="3822480" imgH="431640" progId="Equation.DSMT4">
                  <p:embed/>
                </p:oleObj>
              </mc:Choice>
              <mc:Fallback>
                <p:oleObj name="Equation" r:id="rId19" imgW="3822480" imgH="43164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770587"/>
                        <a:ext cx="3822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92" name="Group 64">
            <a:extLst>
              <a:ext uri="{FF2B5EF4-FFF2-40B4-BE49-F238E27FC236}">
                <a16:creationId xmlns:a16="http://schemas.microsoft.com/office/drawing/2014/main" id="{5B3A2FDE-DCAB-4CE5-8790-79B1A313FF79}"/>
              </a:ext>
            </a:extLst>
          </p:cNvPr>
          <p:cNvGrpSpPr>
            <a:grpSpLocks/>
          </p:cNvGrpSpPr>
          <p:nvPr/>
        </p:nvGrpSpPr>
        <p:grpSpPr bwMode="auto">
          <a:xfrm>
            <a:off x="4341813" y="5699150"/>
            <a:ext cx="4802187" cy="538162"/>
            <a:chOff x="2735" y="3385"/>
            <a:chExt cx="3025" cy="339"/>
          </a:xfrm>
        </p:grpSpPr>
        <p:sp>
          <p:nvSpPr>
            <p:cNvPr id="48170" name="Rectangle 42">
              <a:extLst>
                <a:ext uri="{FF2B5EF4-FFF2-40B4-BE49-F238E27FC236}">
                  <a16:creationId xmlns:a16="http://schemas.microsoft.com/office/drawing/2014/main" id="{B0BE97DB-E991-42E6-BB27-4DF502D5F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5" y="3397"/>
              <a:ext cx="30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b="1"/>
                <a:t>是一个 　　　　　  二次型</a:t>
              </a:r>
              <a:r>
                <a:rPr kumimoji="1" lang="en-US" altLang="zh-CN" b="1"/>
                <a:t>.   </a:t>
              </a:r>
            </a:p>
          </p:txBody>
        </p:sp>
        <p:graphicFrame>
          <p:nvGraphicFramePr>
            <p:cNvPr id="48191" name="Object 63">
              <a:extLst>
                <a:ext uri="{FF2B5EF4-FFF2-40B4-BE49-F238E27FC236}">
                  <a16:creationId xmlns:a16="http://schemas.microsoft.com/office/drawing/2014/main" id="{84AE8926-56E3-4DA1-8888-93CB37C878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6" y="3385"/>
            <a:ext cx="11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22" name="Equation" r:id="rId21" imgW="1752480" imgH="431640" progId="Equation.DSMT4">
                    <p:embed/>
                  </p:oleObj>
                </mc:Choice>
                <mc:Fallback>
                  <p:oleObj name="Equation" r:id="rId21" imgW="1752480" imgH="431640" progId="Equation.DSMT4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3385"/>
                          <a:ext cx="110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/>
      <p:bldP spid="48130" grpId="0" autoUpdateAnimBg="0"/>
      <p:bldP spid="481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169E974-F94B-4D5A-BA1B-2B2E6B0C38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2974"/>
            <a:ext cx="7543800" cy="1143000"/>
          </a:xfrm>
        </p:spPr>
        <p:txBody>
          <a:bodyPr/>
          <a:lstStyle/>
          <a:p>
            <a:pPr algn="l"/>
            <a:r>
              <a:rPr lang="zh-CN" altLang="en-US" sz="3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三、矩阵的合同</a:t>
            </a:r>
          </a:p>
        </p:txBody>
      </p:sp>
      <p:sp>
        <p:nvSpPr>
          <p:cNvPr id="49165" name="Rectangle 13">
            <a:extLst>
              <a:ext uri="{FF2B5EF4-FFF2-40B4-BE49-F238E27FC236}">
                <a16:creationId xmlns:a16="http://schemas.microsoft.com/office/drawing/2014/main" id="{47D0FCC6-7837-4129-8383-A0F30D771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053605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b="1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b="1">
                <a:solidFill>
                  <a:srgbClr val="0033CC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合同具有</a:t>
            </a:r>
          </a:p>
        </p:txBody>
      </p:sp>
      <p:sp>
        <p:nvSpPr>
          <p:cNvPr id="49167" name="Rectangle 15">
            <a:extLst>
              <a:ext uri="{FF2B5EF4-FFF2-40B4-BE49-F238E27FC236}">
                <a16:creationId xmlns:a16="http://schemas.microsoft.com/office/drawing/2014/main" id="{6A54701A-9B77-474A-9A8F-72E74AF1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279155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solidFill>
                  <a:srgbClr val="000099"/>
                </a:solidFill>
                <a:latin typeface="宋体" panose="02010600030101010101" pitchFamily="2" charset="-122"/>
              </a:rPr>
              <a:t>对称性：</a:t>
            </a:r>
          </a:p>
        </p:txBody>
      </p:sp>
      <p:sp>
        <p:nvSpPr>
          <p:cNvPr id="49170" name="Rectangle 18">
            <a:extLst>
              <a:ext uri="{FF2B5EF4-FFF2-40B4-BE49-F238E27FC236}">
                <a16:creationId xmlns:a16="http://schemas.microsoft.com/office/drawing/2014/main" id="{D81BEEDB-C214-4CE2-8F78-55D683C00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926855"/>
            <a:ext cx="1801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solidFill>
                  <a:srgbClr val="000099"/>
                </a:solidFill>
                <a:latin typeface="宋体" panose="02010600030101010101" pitchFamily="2" charset="-122"/>
              </a:rPr>
              <a:t>传递性</a:t>
            </a:r>
            <a:r>
              <a:rPr kumimoji="1" lang="en-US" altLang="zh-CN" b="1">
                <a:solidFill>
                  <a:srgbClr val="000099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49174" name="Text Box 22">
            <a:extLst>
              <a:ext uri="{FF2B5EF4-FFF2-40B4-BE49-F238E27FC236}">
                <a16:creationId xmlns:a16="http://schemas.microsoft.com/office/drawing/2014/main" id="{3DACE6C8-FF57-48C6-81EC-3BC1ABE43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6222255"/>
            <a:ext cx="227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latin typeface="Times New Roman" panose="02020603050405020304" pitchFamily="18" charset="0"/>
              </a:rPr>
              <a:t>即</a:t>
            </a:r>
            <a:r>
              <a:rPr kumimoji="1" lang="en-US" altLang="zh-CN" b="1">
                <a:latin typeface="Times New Roman" panose="02020603050405020304" pitchFamily="18" charset="0"/>
              </a:rPr>
              <a:t>C</a:t>
            </a:r>
            <a:r>
              <a:rPr kumimoji="1" lang="en-US" altLang="zh-CN" b="1" baseline="-25000">
                <a:latin typeface="Times New Roman" panose="02020603050405020304" pitchFamily="18" charset="0"/>
              </a:rPr>
              <a:t>1</a:t>
            </a:r>
            <a:r>
              <a:rPr kumimoji="1" lang="en-US" altLang="zh-CN" b="1">
                <a:latin typeface="Times New Roman" panose="02020603050405020304" pitchFamily="18" charset="0"/>
              </a:rPr>
              <a:t>C</a:t>
            </a:r>
            <a:r>
              <a:rPr kumimoji="1" lang="en-US" altLang="zh-CN" b="1" baseline="-25000">
                <a:latin typeface="Times New Roman" panose="02020603050405020304" pitchFamily="18" charset="0"/>
              </a:rPr>
              <a:t>2</a:t>
            </a:r>
            <a:r>
              <a:rPr kumimoji="1" lang="zh-CN" altLang="en-US" b="1">
                <a:latin typeface="Times New Roman" panose="02020603050405020304" pitchFamily="18" charset="0"/>
              </a:rPr>
              <a:t>可逆</a:t>
            </a:r>
            <a:r>
              <a:rPr kumimoji="1" lang="en-US" altLang="zh-CN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9186" name="Rectangle 34">
            <a:extLst>
              <a:ext uri="{FF2B5EF4-FFF2-40B4-BE49-F238E27FC236}">
                <a16:creationId xmlns:a16="http://schemas.microsoft.com/office/drawing/2014/main" id="{FFBE8DED-32A9-4464-B545-E53E9C0B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702893"/>
            <a:ext cx="187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solidFill>
                  <a:srgbClr val="000099"/>
                </a:solidFill>
              </a:rPr>
              <a:t>反身性</a:t>
            </a:r>
            <a:r>
              <a:rPr kumimoji="1" lang="en-US" altLang="zh-CN" b="1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49175" name="Rectangle 23">
            <a:extLst>
              <a:ext uri="{FF2B5EF4-FFF2-40B4-BE49-F238E27FC236}">
                <a16:creationId xmlns:a16="http://schemas.microsoft.com/office/drawing/2014/main" id="{22C0C5C4-DE31-40D1-948A-56D32A11F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053605"/>
            <a:ext cx="2951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solidFill>
                  <a:srgbClr val="6600CC"/>
                </a:solidFill>
                <a:ea typeface="黑体" panose="02010609060101010101" pitchFamily="49" charset="-122"/>
              </a:rPr>
              <a:t>注</a:t>
            </a:r>
            <a:r>
              <a:rPr kumimoji="1" lang="en-US" altLang="zh-CN" b="1">
                <a:solidFill>
                  <a:srgbClr val="6600CC"/>
                </a:solidFill>
              </a:rPr>
              <a:t>:</a:t>
            </a:r>
          </a:p>
        </p:txBody>
      </p:sp>
      <p:grpSp>
        <p:nvGrpSpPr>
          <p:cNvPr id="49217" name="Group 65">
            <a:extLst>
              <a:ext uri="{FF2B5EF4-FFF2-40B4-BE49-F238E27FC236}">
                <a16:creationId xmlns:a16="http://schemas.microsoft.com/office/drawing/2014/main" id="{B5C37167-3468-49FC-A98E-7733B9F6BC42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613743"/>
            <a:ext cx="8281987" cy="579437"/>
            <a:chOff x="385" y="663"/>
            <a:chExt cx="5217" cy="365"/>
          </a:xfrm>
        </p:grpSpPr>
        <p:sp>
          <p:nvSpPr>
            <p:cNvPr id="49161" name="Rectangle 9">
              <a:extLst>
                <a:ext uri="{FF2B5EF4-FFF2-40B4-BE49-F238E27FC236}">
                  <a16:creationId xmlns:a16="http://schemas.microsoft.com/office/drawing/2014/main" id="{F3ACDDBA-D8A9-41DA-967E-9C9EC0644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663"/>
              <a:ext cx="52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kumimoji="1" lang="zh-CN" altLang="en-US" sz="3200" b="1">
                  <a:latin typeface="Times New Roman" panose="02020603050405020304" pitchFamily="18" charset="0"/>
                </a:rPr>
                <a:t>　</a:t>
              </a:r>
              <a:r>
                <a:rPr kumimoji="1" lang="en-US" altLang="zh-CN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kumimoji="1" lang="zh-CN" altLang="en-US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、定义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：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设               　，若存在可逆矩阵</a:t>
              </a:r>
            </a:p>
          </p:txBody>
        </p:sp>
        <p:graphicFrame>
          <p:nvGraphicFramePr>
            <p:cNvPr id="49206" name="Object 54">
              <a:extLst>
                <a:ext uri="{FF2B5EF4-FFF2-40B4-BE49-F238E27FC236}">
                  <a16:creationId xmlns:a16="http://schemas.microsoft.com/office/drawing/2014/main" id="{70621907-4B38-49D4-A119-379B0A7E24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9" y="709"/>
            <a:ext cx="1048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39" name="Equation" r:id="rId3" imgW="1663560" imgH="482400" progId="Equation.DSMT4">
                    <p:embed/>
                  </p:oleObj>
                </mc:Choice>
                <mc:Fallback>
                  <p:oleObj name="Equation" r:id="rId3" imgW="1663560" imgH="482400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709"/>
                          <a:ext cx="1048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216" name="Group 64">
            <a:extLst>
              <a:ext uri="{FF2B5EF4-FFF2-40B4-BE49-F238E27FC236}">
                <a16:creationId xmlns:a16="http://schemas.microsoft.com/office/drawing/2014/main" id="{4B826250-2658-462E-BB07-7881DAE9EA9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334468"/>
            <a:ext cx="7993062" cy="554037"/>
            <a:chOff x="521" y="1117"/>
            <a:chExt cx="5035" cy="349"/>
          </a:xfrm>
        </p:grpSpPr>
        <p:sp>
          <p:nvSpPr>
            <p:cNvPr id="49194" name="Rectangle 42">
              <a:extLst>
                <a:ext uri="{FF2B5EF4-FFF2-40B4-BE49-F238E27FC236}">
                  <a16:creationId xmlns:a16="http://schemas.microsoft.com/office/drawing/2014/main" id="{C9738EE6-E16D-46D2-B0A3-741435293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117"/>
              <a:ext cx="41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r>
                <a:rPr kumimoji="1" lang="zh-CN" altLang="en-US" b="1"/>
                <a:t>使                 ，则称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b="1"/>
                <a:t>与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B</a:t>
              </a:r>
              <a:r>
                <a:rPr kumimoji="1" lang="zh-CN" altLang="en-US" b="1">
                  <a:solidFill>
                    <a:srgbClr val="CC0000"/>
                  </a:solidFill>
                  <a:ea typeface="黑体" panose="02010609060101010101" pitchFamily="49" charset="-122"/>
                </a:rPr>
                <a:t>合同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49207" name="Object 55">
              <a:extLst>
                <a:ext uri="{FF2B5EF4-FFF2-40B4-BE49-F238E27FC236}">
                  <a16:creationId xmlns:a16="http://schemas.microsoft.com/office/drawing/2014/main" id="{0126E20E-CA82-4D95-B61B-30B26C1BAA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1" y="1162"/>
            <a:ext cx="880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40" name="Equation" r:id="rId5" imgW="1396800" imgH="482400" progId="Equation.DSMT4">
                    <p:embed/>
                  </p:oleObj>
                </mc:Choice>
                <mc:Fallback>
                  <p:oleObj name="Equation" r:id="rId5" imgW="1396800" imgH="482400" progId="Equation.DSMT4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1162"/>
                          <a:ext cx="880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08" name="Object 56">
              <a:extLst>
                <a:ext uri="{FF2B5EF4-FFF2-40B4-BE49-F238E27FC236}">
                  <a16:creationId xmlns:a16="http://schemas.microsoft.com/office/drawing/2014/main" id="{623C4B93-1C21-4B3A-936D-E06499019F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1160"/>
            <a:ext cx="936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241" name="Equation" r:id="rId7" imgW="1485720" imgH="330120" progId="Equation.DSMT4">
                    <p:embed/>
                  </p:oleObj>
                </mc:Choice>
                <mc:Fallback>
                  <p:oleObj name="Equation" r:id="rId7" imgW="1485720" imgH="330120" progId="Equation.DSMT4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1160"/>
                          <a:ext cx="936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9209" name="Object 57">
            <a:extLst>
              <a:ext uri="{FF2B5EF4-FFF2-40B4-BE49-F238E27FC236}">
                <a16:creationId xmlns:a16="http://schemas.microsoft.com/office/drawing/2014/main" id="{C29CF185-A4A7-47C0-80D5-48E6AC0ABF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583899"/>
              </p:ext>
            </p:extLst>
          </p:nvPr>
        </p:nvGraphicFramePr>
        <p:xfrm>
          <a:off x="2268538" y="3774330"/>
          <a:ext cx="1511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2" name="Equation" r:id="rId9" imgW="1511280" imgH="317160" progId="Equation.DSMT4">
                  <p:embed/>
                </p:oleObj>
              </mc:Choice>
              <mc:Fallback>
                <p:oleObj name="Equation" r:id="rId9" imgW="1511280" imgH="31716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774330"/>
                        <a:ext cx="15113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10" name="Object 58">
            <a:extLst>
              <a:ext uri="{FF2B5EF4-FFF2-40B4-BE49-F238E27FC236}">
                <a16:creationId xmlns:a16="http://schemas.microsoft.com/office/drawing/2014/main" id="{F5DD5AD2-20B6-43E8-AD2A-05769A2702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581887"/>
              </p:ext>
            </p:extLst>
          </p:nvPr>
        </p:nvGraphicFramePr>
        <p:xfrm>
          <a:off x="2268538" y="4422030"/>
          <a:ext cx="2578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3" name="Equation" r:id="rId11" imgW="2577960" imgH="406080" progId="Equation.DSMT4">
                  <p:embed/>
                </p:oleObj>
              </mc:Choice>
              <mc:Fallback>
                <p:oleObj name="Equation" r:id="rId11" imgW="2577960" imgH="40608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422030"/>
                        <a:ext cx="25781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11" name="Object 59">
            <a:extLst>
              <a:ext uri="{FF2B5EF4-FFF2-40B4-BE49-F238E27FC236}">
                <a16:creationId xmlns:a16="http://schemas.microsoft.com/office/drawing/2014/main" id="{4B8E01A9-0290-4F14-B960-83FFB5B357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839529"/>
              </p:ext>
            </p:extLst>
          </p:nvPr>
        </p:nvGraphicFramePr>
        <p:xfrm>
          <a:off x="4932363" y="4350593"/>
          <a:ext cx="2997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4" name="Equation" r:id="rId13" imgW="2997000" imgH="482400" progId="Equation.DSMT4">
                  <p:embed/>
                </p:oleObj>
              </mc:Choice>
              <mc:Fallback>
                <p:oleObj name="Equation" r:id="rId13" imgW="2997000" imgH="4824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350593"/>
                        <a:ext cx="2997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12" name="Object 60">
            <a:extLst>
              <a:ext uri="{FF2B5EF4-FFF2-40B4-BE49-F238E27FC236}">
                <a16:creationId xmlns:a16="http://schemas.microsoft.com/office/drawing/2014/main" id="{506EB9BC-6BDE-46C3-8F81-3ACF9AA321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854591"/>
              </p:ext>
            </p:extLst>
          </p:nvPr>
        </p:nvGraphicFramePr>
        <p:xfrm>
          <a:off x="2339975" y="5069730"/>
          <a:ext cx="607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5" name="Equation" r:id="rId15" imgW="6070320" imgH="406080" progId="Equation.DSMT4">
                  <p:embed/>
                </p:oleObj>
              </mc:Choice>
              <mc:Fallback>
                <p:oleObj name="Equation" r:id="rId15" imgW="6070320" imgH="40608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5069730"/>
                        <a:ext cx="6070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13" name="Object 61">
            <a:extLst>
              <a:ext uri="{FF2B5EF4-FFF2-40B4-BE49-F238E27FC236}">
                <a16:creationId xmlns:a16="http://schemas.microsoft.com/office/drawing/2014/main" id="{69E7BB3F-4D18-4ED8-8D9D-17FFA0598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997061"/>
              </p:ext>
            </p:extLst>
          </p:nvPr>
        </p:nvGraphicFramePr>
        <p:xfrm>
          <a:off x="1908175" y="5680918"/>
          <a:ext cx="3327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6" name="Equation" r:id="rId17" imgW="3327120" imgH="406080" progId="Equation.DSMT4">
                  <p:embed/>
                </p:oleObj>
              </mc:Choice>
              <mc:Fallback>
                <p:oleObj name="Equation" r:id="rId17" imgW="3327120" imgH="40608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680918"/>
                        <a:ext cx="3327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14" name="Object 62">
            <a:extLst>
              <a:ext uri="{FF2B5EF4-FFF2-40B4-BE49-F238E27FC236}">
                <a16:creationId xmlns:a16="http://schemas.microsoft.com/office/drawing/2014/main" id="{F9D4E9EA-D094-4298-97F9-763F507ADF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16172"/>
              </p:ext>
            </p:extLst>
          </p:nvPr>
        </p:nvGraphicFramePr>
        <p:xfrm>
          <a:off x="5292725" y="5645993"/>
          <a:ext cx="2679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7" name="Equation" r:id="rId19" imgW="2679480" imgH="406080" progId="Equation.DSMT4">
                  <p:embed/>
                </p:oleObj>
              </mc:Choice>
              <mc:Fallback>
                <p:oleObj name="Equation" r:id="rId19" imgW="2679480" imgH="40608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645993"/>
                        <a:ext cx="2679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15" name="Object 63">
            <a:extLst>
              <a:ext uri="{FF2B5EF4-FFF2-40B4-BE49-F238E27FC236}">
                <a16:creationId xmlns:a16="http://schemas.microsoft.com/office/drawing/2014/main" id="{37CFEF59-E9DA-4976-89D3-E0A21F47A1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40420"/>
              </p:ext>
            </p:extLst>
          </p:nvPr>
        </p:nvGraphicFramePr>
        <p:xfrm>
          <a:off x="2268538" y="6295280"/>
          <a:ext cx="3086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8" name="Equation" r:id="rId21" imgW="3085920" imgH="393480" progId="Equation.DSMT4">
                  <p:embed/>
                </p:oleObj>
              </mc:Choice>
              <mc:Fallback>
                <p:oleObj name="Equation" r:id="rId21" imgW="3085920" imgH="39348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6295280"/>
                        <a:ext cx="3086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65" grpId="0"/>
      <p:bldP spid="49167" grpId="0"/>
      <p:bldP spid="49170" grpId="0"/>
      <p:bldP spid="49174" grpId="0"/>
      <p:bldP spid="49186" grpId="0"/>
      <p:bldP spid="491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6" name="Rectangle 20">
            <a:extLst>
              <a:ext uri="{FF2B5EF4-FFF2-40B4-BE49-F238E27FC236}">
                <a16:creationId xmlns:a16="http://schemas.microsoft.com/office/drawing/2014/main" id="{8B5B6E23-1527-455D-9A62-6D3F43745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99369"/>
            <a:ext cx="698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solidFill>
                  <a:srgbClr val="6600CC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b="1">
                <a:solidFill>
                  <a:srgbClr val="6600CC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b="1">
                <a:solidFill>
                  <a:srgbClr val="000000"/>
                </a:solidFill>
                <a:latin typeface="宋体" panose="02010600030101010101" pitchFamily="2" charset="-122"/>
              </a:rPr>
              <a:t>与对称矩阵合同的矩阵是</a:t>
            </a:r>
            <a:r>
              <a:rPr kumimoji="1" lang="zh-CN" altLang="en-US" b="1">
                <a:latin typeface="宋体" panose="02010600030101010101" pitchFamily="2" charset="-122"/>
              </a:rPr>
              <a:t>对称矩阵</a:t>
            </a:r>
            <a:r>
              <a:rPr kumimoji="1" lang="en-US" altLang="zh-CN" b="1">
                <a:latin typeface="宋体" panose="02010600030101010101" pitchFamily="2" charset="-122"/>
              </a:rPr>
              <a:t>.</a:t>
            </a:r>
            <a:r>
              <a:rPr kumimoji="1" lang="en-US" altLang="zh-CN" sz="2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0198" name="Rectangle 22">
            <a:extLst>
              <a:ext uri="{FF2B5EF4-FFF2-40B4-BE49-F238E27FC236}">
                <a16:creationId xmlns:a16="http://schemas.microsoft.com/office/drawing/2014/main" id="{C4197F74-41AD-46E5-8F55-B77873D9D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818281"/>
            <a:ext cx="518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solidFill>
                  <a:srgbClr val="6600CC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b="1">
                <a:solidFill>
                  <a:srgbClr val="6600CC"/>
                </a:solidFill>
                <a:latin typeface="宋体" panose="02010600030101010101" pitchFamily="2" charset="-122"/>
              </a:rPr>
              <a:t>）</a:t>
            </a:r>
            <a:r>
              <a:rPr kumimoji="1" lang="zh-CN" altLang="en-US" b="1">
                <a:latin typeface="宋体" panose="02010600030101010101" pitchFamily="2" charset="-122"/>
              </a:rPr>
              <a:t>合同矩阵具有相同的秩</a:t>
            </a:r>
            <a:r>
              <a:rPr kumimoji="1" lang="en-US" altLang="zh-CN" b="1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50190" name="Rectangle 14">
            <a:extLst>
              <a:ext uri="{FF2B5EF4-FFF2-40B4-BE49-F238E27FC236}">
                <a16:creationId xmlns:a16="http://schemas.microsoft.com/office/drawing/2014/main" id="{A7C6662C-42C1-46BB-8009-A7EF8D6A4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483694"/>
            <a:ext cx="8281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kumimoji="1"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、经过非退化线性替换，新二次型矩阵与</a:t>
            </a:r>
            <a:endParaRPr kumimoji="1" lang="zh-CN" altLang="en-US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50208" name="Group 32">
            <a:extLst>
              <a:ext uri="{FF2B5EF4-FFF2-40B4-BE49-F238E27FC236}">
                <a16:creationId xmlns:a16="http://schemas.microsoft.com/office/drawing/2014/main" id="{F825508E-CF29-4F4A-A304-0529C0468CAD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6003056"/>
            <a:ext cx="3313113" cy="522288"/>
            <a:chOff x="521" y="2886"/>
            <a:chExt cx="2087" cy="329"/>
          </a:xfrm>
        </p:grpSpPr>
        <p:graphicFrame>
          <p:nvGraphicFramePr>
            <p:cNvPr id="50193" name="Object 17">
              <a:extLst>
                <a:ext uri="{FF2B5EF4-FFF2-40B4-BE49-F238E27FC236}">
                  <a16:creationId xmlns:a16="http://schemas.microsoft.com/office/drawing/2014/main" id="{C52B50EA-EEB6-487A-849D-7535D7FAD09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1" y="2931"/>
            <a:ext cx="771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43" name="Equation" r:id="rId3" imgW="215640" imgH="152280" progId="Equation.DSMT4">
                    <p:embed/>
                  </p:oleObj>
                </mc:Choice>
                <mc:Fallback>
                  <p:oleObj name="Equation" r:id="rId3" imgW="215640" imgH="15228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2931"/>
                          <a:ext cx="771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194" name="Text Box 18">
              <a:extLst>
                <a:ext uri="{FF2B5EF4-FFF2-40B4-BE49-F238E27FC236}">
                  <a16:creationId xmlns:a16="http://schemas.microsoft.com/office/drawing/2014/main" id="{91E7577C-E66D-4DE0-9641-AE34A4A512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886"/>
              <a:ext cx="17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kumimoji="1" lang="zh-CN" altLang="en-US" b="1">
                  <a:latin typeface="黑体" panose="02010609060101010101" pitchFamily="49" charset="-122"/>
                  <a:ea typeface="黑体" panose="02010609060101010101" pitchFamily="49" charset="-122"/>
                </a:rPr>
                <a:t>与</a:t>
              </a:r>
              <a:r>
                <a:rPr kumimoji="1"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kumimoji="1" lang="zh-CN" altLang="en-US" b="1">
                  <a:latin typeface="黑体" panose="02010609060101010101" pitchFamily="49" charset="-122"/>
                  <a:ea typeface="黑体" panose="02010609060101010101" pitchFamily="49" charset="-122"/>
                </a:rPr>
                <a:t>合同</a:t>
              </a:r>
              <a:r>
                <a:rPr kumimoji="1" lang="en-US" altLang="zh-CN" b="1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sp>
        <p:nvSpPr>
          <p:cNvPr id="50206" name="Rectangle 30">
            <a:extLst>
              <a:ext uri="{FF2B5EF4-FFF2-40B4-BE49-F238E27FC236}">
                <a16:creationId xmlns:a16="http://schemas.microsoft.com/office/drawing/2014/main" id="{B06F6FEA-4B4F-4FC7-9610-7BD6A873D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426794"/>
            <a:ext cx="8856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二次型</a:t>
            </a:r>
            <a:r>
              <a:rPr kumimoji="1"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kumimoji="1" lang="en-US" altLang="zh-CN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´</a:t>
            </a:r>
            <a:r>
              <a:rPr kumimoji="1"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kumimoji="1"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可经非退化线性替换化为二次型</a:t>
            </a:r>
            <a:r>
              <a:rPr kumimoji="1"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Y´BY</a:t>
            </a:r>
          </a:p>
        </p:txBody>
      </p:sp>
      <p:sp>
        <p:nvSpPr>
          <p:cNvPr id="50212" name="Rectangle 36">
            <a:extLst>
              <a:ext uri="{FF2B5EF4-FFF2-40B4-BE49-F238E27FC236}">
                <a16:creationId xmlns:a16="http://schemas.microsoft.com/office/drawing/2014/main" id="{E75E35AF-B459-46AE-B1D6-0AEE88876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779094"/>
            <a:ext cx="475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进而，有</a:t>
            </a:r>
            <a:r>
              <a:rPr kumimoji="1" lang="en-US" altLang="zh-CN" b="1"/>
              <a:t>:  </a:t>
            </a:r>
          </a:p>
        </p:txBody>
      </p:sp>
      <p:sp>
        <p:nvSpPr>
          <p:cNvPr id="50217" name="Rectangle 41">
            <a:extLst>
              <a:ext uri="{FF2B5EF4-FFF2-40B4-BE49-F238E27FC236}">
                <a16:creationId xmlns:a16="http://schemas.microsoft.com/office/drawing/2014/main" id="{AAA93963-48FE-4836-8735-2F0B1EF5B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139456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b="1">
              <a:solidFill>
                <a:schemeClr val="accent2"/>
              </a:solidFill>
            </a:endParaRPr>
          </a:p>
        </p:txBody>
      </p:sp>
      <p:grpSp>
        <p:nvGrpSpPr>
          <p:cNvPr id="50230" name="Group 54">
            <a:extLst>
              <a:ext uri="{FF2B5EF4-FFF2-40B4-BE49-F238E27FC236}">
                <a16:creationId xmlns:a16="http://schemas.microsoft.com/office/drawing/2014/main" id="{5A198F1C-E29B-4DB9-A7BB-1A4B62417465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1394544"/>
            <a:ext cx="5186362" cy="519112"/>
            <a:chOff x="793" y="527"/>
            <a:chExt cx="3267" cy="327"/>
          </a:xfrm>
        </p:grpSpPr>
        <p:sp>
          <p:nvSpPr>
            <p:cNvPr id="50203" name="Text Box 27">
              <a:extLst>
                <a:ext uri="{FF2B5EF4-FFF2-40B4-BE49-F238E27FC236}">
                  <a16:creationId xmlns:a16="http://schemas.microsoft.com/office/drawing/2014/main" id="{310007FD-3F8F-495F-8355-2D4C9812E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527"/>
              <a:ext cx="18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b="1">
                  <a:latin typeface="Times New Roman" panose="02020603050405020304" pitchFamily="18" charset="0"/>
                </a:rPr>
                <a:t>C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可逆</a:t>
              </a:r>
            </a:p>
          </p:txBody>
        </p:sp>
        <p:graphicFrame>
          <p:nvGraphicFramePr>
            <p:cNvPr id="50221" name="Object 45">
              <a:extLst>
                <a:ext uri="{FF2B5EF4-FFF2-40B4-BE49-F238E27FC236}">
                  <a16:creationId xmlns:a16="http://schemas.microsoft.com/office/drawing/2014/main" id="{CEC5084E-57EE-49BE-A356-88E63FFA9E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17" y="572"/>
            <a:ext cx="1543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44" name="Equation" r:id="rId5" imgW="2603160" imgH="419040" progId="Equation.DSMT4">
                    <p:embed/>
                  </p:oleObj>
                </mc:Choice>
                <mc:Fallback>
                  <p:oleObj name="Equation" r:id="rId5" imgW="2603160" imgH="41904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572"/>
                          <a:ext cx="1543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222" name="Object 46">
              <a:extLst>
                <a:ext uri="{FF2B5EF4-FFF2-40B4-BE49-F238E27FC236}">
                  <a16:creationId xmlns:a16="http://schemas.microsoft.com/office/drawing/2014/main" id="{D616374E-68B5-4A73-8134-2D13AFCB48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93" y="572"/>
            <a:ext cx="99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45" name="Equation" r:id="rId7" imgW="1574640" imgH="380880" progId="Equation.DSMT4">
                    <p:embed/>
                  </p:oleObj>
                </mc:Choice>
                <mc:Fallback>
                  <p:oleObj name="Equation" r:id="rId7" imgW="1574640" imgH="38088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572"/>
                          <a:ext cx="99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223" name="Object 47">
            <a:extLst>
              <a:ext uri="{FF2B5EF4-FFF2-40B4-BE49-F238E27FC236}">
                <a16:creationId xmlns:a16="http://schemas.microsoft.com/office/drawing/2014/main" id="{2DBAD4E1-5CA9-4F62-A3F1-9131CA204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437894"/>
              </p:ext>
            </p:extLst>
          </p:nvPr>
        </p:nvGraphicFramePr>
        <p:xfrm>
          <a:off x="1258888" y="2547069"/>
          <a:ext cx="3886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6" name="Equation" r:id="rId9" imgW="3886200" imgH="419040" progId="Equation.DSMT4">
                  <p:embed/>
                </p:oleObj>
              </mc:Choice>
              <mc:Fallback>
                <p:oleObj name="Equation" r:id="rId9" imgW="3886200" imgH="41904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547069"/>
                        <a:ext cx="3886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24" name="Object 48">
            <a:extLst>
              <a:ext uri="{FF2B5EF4-FFF2-40B4-BE49-F238E27FC236}">
                <a16:creationId xmlns:a16="http://schemas.microsoft.com/office/drawing/2014/main" id="{308F6250-DA08-4682-8E22-66299D4E45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295334"/>
              </p:ext>
            </p:extLst>
          </p:nvPr>
        </p:nvGraphicFramePr>
        <p:xfrm>
          <a:off x="1116013" y="3123331"/>
          <a:ext cx="5422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7" name="Equation" r:id="rId11" imgW="5422680" imgH="406080" progId="Equation.DSMT4">
                  <p:embed/>
                </p:oleObj>
              </mc:Choice>
              <mc:Fallback>
                <p:oleObj name="Equation" r:id="rId11" imgW="5422680" imgH="4060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123331"/>
                        <a:ext cx="5422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25" name="Object 49">
            <a:extLst>
              <a:ext uri="{FF2B5EF4-FFF2-40B4-BE49-F238E27FC236}">
                <a16:creationId xmlns:a16="http://schemas.microsoft.com/office/drawing/2014/main" id="{85DC2D53-11F4-4427-9527-BB0220F3C2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6233"/>
              </p:ext>
            </p:extLst>
          </p:nvPr>
        </p:nvGraphicFramePr>
        <p:xfrm>
          <a:off x="2771775" y="4850531"/>
          <a:ext cx="2908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8" name="Equation" r:id="rId13" imgW="2908080" imgH="419040" progId="Equation.DSMT4">
                  <p:embed/>
                </p:oleObj>
              </mc:Choice>
              <mc:Fallback>
                <p:oleObj name="Equation" r:id="rId13" imgW="2908080" imgH="41904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850531"/>
                        <a:ext cx="2908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29" name="Rectangle 53">
            <a:extLst>
              <a:ext uri="{FF2B5EF4-FFF2-40B4-BE49-F238E27FC236}">
                <a16:creationId xmlns:a16="http://schemas.microsoft.com/office/drawing/2014/main" id="{B5D99948-28D5-4135-BC79-51D65A111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31394"/>
            <a:ext cx="4365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原二次型矩阵是合同的</a:t>
            </a:r>
            <a:r>
              <a:rPr kumimoji="1"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6" grpId="0"/>
      <p:bldP spid="50198" grpId="0"/>
      <p:bldP spid="50190" grpId="0"/>
      <p:bldP spid="50206" grpId="0"/>
      <p:bldP spid="50212" grpId="0"/>
      <p:bldP spid="502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>
            <a:extLst>
              <a:ext uri="{FF2B5EF4-FFF2-40B4-BE49-F238E27FC236}">
                <a16:creationId xmlns:a16="http://schemas.microsoft.com/office/drawing/2014/main" id="{CA2B2033-5770-4765-ACE9-2526887BF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027707"/>
            <a:ext cx="6767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例</a:t>
            </a:r>
            <a:r>
              <a:rPr kumimoji="1" lang="en-US" altLang="zh-CN" b="1"/>
              <a:t>2</a:t>
            </a:r>
            <a:r>
              <a:rPr kumimoji="1" lang="zh-CN" altLang="en-US" b="1"/>
              <a:t>　证明：矩阵</a:t>
            </a:r>
            <a:r>
              <a:rPr kumimoji="1" lang="en-US" altLang="zh-CN" b="1">
                <a:latin typeface="Times New Roman" panose="02020603050405020304" pitchFamily="18" charset="0"/>
              </a:rPr>
              <a:t>A</a:t>
            </a:r>
            <a:r>
              <a:rPr kumimoji="1" lang="zh-CN" altLang="en-US" b="1">
                <a:latin typeface="Times New Roman" panose="02020603050405020304" pitchFamily="18" charset="0"/>
              </a:rPr>
              <a:t>与</a:t>
            </a:r>
            <a:r>
              <a:rPr kumimoji="1" lang="en-US" altLang="zh-CN" b="1">
                <a:latin typeface="Times New Roman" panose="02020603050405020304" pitchFamily="18" charset="0"/>
              </a:rPr>
              <a:t>B</a:t>
            </a:r>
            <a:r>
              <a:rPr kumimoji="1" lang="zh-CN" altLang="en-US" b="1">
                <a:latin typeface="Times New Roman" panose="02020603050405020304" pitchFamily="18" charset="0"/>
              </a:rPr>
              <a:t>合同，其中</a:t>
            </a:r>
          </a:p>
        </p:txBody>
      </p:sp>
      <p:graphicFrame>
        <p:nvGraphicFramePr>
          <p:cNvPr id="110628" name="Object 36">
            <a:extLst>
              <a:ext uri="{FF2B5EF4-FFF2-40B4-BE49-F238E27FC236}">
                <a16:creationId xmlns:a16="http://schemas.microsoft.com/office/drawing/2014/main" id="{AFC036F6-0849-4DD9-AB6E-7D1C391367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746898"/>
              </p:ext>
            </p:extLst>
          </p:nvPr>
        </p:nvGraphicFramePr>
        <p:xfrm>
          <a:off x="1042988" y="1964332"/>
          <a:ext cx="64897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3" name="Equation" r:id="rId3" imgW="6489360" imgH="1612800" progId="Equation.DSMT4">
                  <p:embed/>
                </p:oleObj>
              </mc:Choice>
              <mc:Fallback>
                <p:oleObj name="Equation" r:id="rId3" imgW="6489360" imgH="16128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964332"/>
                        <a:ext cx="64897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634" name="Group 42">
            <a:extLst>
              <a:ext uri="{FF2B5EF4-FFF2-40B4-BE49-F238E27FC236}">
                <a16:creationId xmlns:a16="http://schemas.microsoft.com/office/drawing/2014/main" id="{F9B4F583-37CD-4625-92A2-6242A766D82F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124920"/>
            <a:ext cx="7777163" cy="519112"/>
            <a:chOff x="612" y="2296"/>
            <a:chExt cx="4899" cy="327"/>
          </a:xfrm>
        </p:grpSpPr>
        <p:graphicFrame>
          <p:nvGraphicFramePr>
            <p:cNvPr id="110630" name="Object 38">
              <a:extLst>
                <a:ext uri="{FF2B5EF4-FFF2-40B4-BE49-F238E27FC236}">
                  <a16:creationId xmlns:a16="http://schemas.microsoft.com/office/drawing/2014/main" id="{C3D31DEE-194E-46B8-9FDB-26F366F9E3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2" y="2341"/>
            <a:ext cx="211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44" name="Equation" r:id="rId5" imgW="3352680" imgH="431640" progId="Equation.DSMT4">
                    <p:embed/>
                  </p:oleObj>
                </mc:Choice>
                <mc:Fallback>
                  <p:oleObj name="Equation" r:id="rId5" imgW="3352680" imgH="43164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341"/>
                          <a:ext cx="211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0633" name="Rectangle 41">
              <a:extLst>
                <a:ext uri="{FF2B5EF4-FFF2-40B4-BE49-F238E27FC236}">
                  <a16:creationId xmlns:a16="http://schemas.microsoft.com/office/drawing/2014/main" id="{974AF602-6578-4B64-8CCF-64AC59E67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2296"/>
              <a:ext cx="28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>
                  <a:latin typeface="Times New Roman" panose="02020603050405020304" pitchFamily="18" charset="0"/>
                </a:rPr>
                <a:t>一个排列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110635" name="Rectangle 43">
            <a:extLst>
              <a:ext uri="{FF2B5EF4-FFF2-40B4-BE49-F238E27FC236}">
                <a16:creationId xmlns:a16="http://schemas.microsoft.com/office/drawing/2014/main" id="{D460148C-CA45-4EDE-A901-75C8AA471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988520"/>
            <a:ext cx="4048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证：作二次型</a:t>
            </a:r>
          </a:p>
        </p:txBody>
      </p:sp>
      <p:graphicFrame>
        <p:nvGraphicFramePr>
          <p:cNvPr id="110636" name="Object 44">
            <a:extLst>
              <a:ext uri="{FF2B5EF4-FFF2-40B4-BE49-F238E27FC236}">
                <a16:creationId xmlns:a16="http://schemas.microsoft.com/office/drawing/2014/main" id="{8F41041B-703F-4AB5-8527-1E6FDC3395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338165"/>
              </p:ext>
            </p:extLst>
          </p:nvPr>
        </p:nvGraphicFramePr>
        <p:xfrm>
          <a:off x="1155700" y="5826720"/>
          <a:ext cx="7277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5" name="Equation" r:id="rId7" imgW="7277040" imgH="482400" progId="Equation.DSMT4">
                  <p:embed/>
                </p:oleObj>
              </mc:Choice>
              <mc:Fallback>
                <p:oleObj name="Equation" r:id="rId7" imgW="7277040" imgH="4824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5826720"/>
                        <a:ext cx="72771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6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2" name="Rectangle 6">
            <a:extLst>
              <a:ext uri="{FF2B5EF4-FFF2-40B4-BE49-F238E27FC236}">
                <a16:creationId xmlns:a16="http://schemas.microsoft.com/office/drawing/2014/main" id="{144F8879-08C9-4176-BF5A-21C756B69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6006232"/>
            <a:ext cx="4679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latin typeface="宋体" panose="02010600030101010101" pitchFamily="2" charset="-122"/>
              </a:rPr>
              <a:t>故矩阵</a:t>
            </a:r>
            <a:r>
              <a:rPr kumimoji="1" lang="en-US" altLang="zh-CN" b="1">
                <a:latin typeface="Times New Roman" panose="02020603050405020304" pitchFamily="18" charset="0"/>
              </a:rPr>
              <a:t>A</a:t>
            </a:r>
            <a:r>
              <a:rPr kumimoji="1" lang="zh-CN" altLang="en-US" b="1">
                <a:latin typeface="宋体" panose="02010600030101010101" pitchFamily="2" charset="-122"/>
              </a:rPr>
              <a:t>与</a:t>
            </a:r>
            <a:r>
              <a:rPr kumimoji="1" lang="en-US" altLang="zh-CN" b="1">
                <a:latin typeface="Times New Roman" panose="02020603050405020304" pitchFamily="18" charset="0"/>
              </a:rPr>
              <a:t>B</a:t>
            </a:r>
            <a:r>
              <a:rPr kumimoji="1" lang="zh-CN" altLang="en-US" b="1">
                <a:latin typeface="宋体" panose="02010600030101010101" pitchFamily="2" charset="-122"/>
              </a:rPr>
              <a:t>合同</a:t>
            </a:r>
            <a:r>
              <a:rPr kumimoji="1" lang="en-US" altLang="zh-CN" b="1"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132110" name="Object 14">
            <a:extLst>
              <a:ext uri="{FF2B5EF4-FFF2-40B4-BE49-F238E27FC236}">
                <a16:creationId xmlns:a16="http://schemas.microsoft.com/office/drawing/2014/main" id="{CD30A615-8464-41EF-B6A8-ED3B296AF0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966140"/>
              </p:ext>
            </p:extLst>
          </p:nvPr>
        </p:nvGraphicFramePr>
        <p:xfrm>
          <a:off x="1265610" y="1893019"/>
          <a:ext cx="14224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0" name="Equation" r:id="rId3" imgW="1422360" imgH="1765080" progId="Equation.DSMT4">
                  <p:embed/>
                </p:oleObj>
              </mc:Choice>
              <mc:Fallback>
                <p:oleObj name="Equation" r:id="rId3" imgW="1422360" imgH="17650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610" y="1893019"/>
                        <a:ext cx="1422400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2116" name="Group 20">
            <a:extLst>
              <a:ext uri="{FF2B5EF4-FFF2-40B4-BE49-F238E27FC236}">
                <a16:creationId xmlns:a16="http://schemas.microsoft.com/office/drawing/2014/main" id="{B640FCA6-4F8C-4ABA-8C49-7A12C0B47308}"/>
              </a:ext>
            </a:extLst>
          </p:cNvPr>
          <p:cNvGrpSpPr>
            <a:grpSpLocks/>
          </p:cNvGrpSpPr>
          <p:nvPr/>
        </p:nvGrpSpPr>
        <p:grpSpPr bwMode="auto">
          <a:xfrm>
            <a:off x="682998" y="1037357"/>
            <a:ext cx="7993062" cy="519112"/>
            <a:chOff x="521" y="255"/>
            <a:chExt cx="5035" cy="327"/>
          </a:xfrm>
        </p:grpSpPr>
        <p:sp>
          <p:nvSpPr>
            <p:cNvPr id="132101" name="Rectangle 5">
              <a:extLst>
                <a:ext uri="{FF2B5EF4-FFF2-40B4-BE49-F238E27FC236}">
                  <a16:creationId xmlns:a16="http://schemas.microsoft.com/office/drawing/2014/main" id="{1EC22950-597E-466F-8DE5-B1440D5B4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55"/>
              <a:ext cx="50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对　　　　　　　作非退化线性替换</a:t>
              </a:r>
            </a:p>
          </p:txBody>
        </p:sp>
        <p:graphicFrame>
          <p:nvGraphicFramePr>
            <p:cNvPr id="132112" name="Object 16">
              <a:extLst>
                <a:ext uri="{FF2B5EF4-FFF2-40B4-BE49-F238E27FC236}">
                  <a16:creationId xmlns:a16="http://schemas.microsoft.com/office/drawing/2014/main" id="{ABCEA0BC-B8FB-48F9-B7E0-6694C04714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300"/>
            <a:ext cx="14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131" name="Equation" r:id="rId5" imgW="2323800" imgH="431640" progId="Equation.DSMT4">
                    <p:embed/>
                  </p:oleObj>
                </mc:Choice>
                <mc:Fallback>
                  <p:oleObj name="Equation" r:id="rId5" imgW="2323800" imgH="4316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300"/>
                          <a:ext cx="14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2113" name="Object 17">
            <a:extLst>
              <a:ext uri="{FF2B5EF4-FFF2-40B4-BE49-F238E27FC236}">
                <a16:creationId xmlns:a16="http://schemas.microsoft.com/office/drawing/2014/main" id="{9408E337-7C70-47DA-BDBA-6946AD8B75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835982"/>
              </p:ext>
            </p:extLst>
          </p:nvPr>
        </p:nvGraphicFramePr>
        <p:xfrm>
          <a:off x="794123" y="4606057"/>
          <a:ext cx="7353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2" name="Equation" r:id="rId7" imgW="7353000" imgH="495000" progId="Equation.DSMT4">
                  <p:embed/>
                </p:oleObj>
              </mc:Choice>
              <mc:Fallback>
                <p:oleObj name="Equation" r:id="rId7" imgW="7353000" imgH="495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123" y="4606057"/>
                        <a:ext cx="7353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2117" name="Group 21">
            <a:extLst>
              <a:ext uri="{FF2B5EF4-FFF2-40B4-BE49-F238E27FC236}">
                <a16:creationId xmlns:a16="http://schemas.microsoft.com/office/drawing/2014/main" id="{B5479986-5E6F-4684-BCA0-AC79B80A246C}"/>
              </a:ext>
            </a:extLst>
          </p:cNvPr>
          <p:cNvGrpSpPr>
            <a:grpSpLocks/>
          </p:cNvGrpSpPr>
          <p:nvPr/>
        </p:nvGrpSpPr>
        <p:grpSpPr bwMode="auto">
          <a:xfrm>
            <a:off x="682998" y="3755157"/>
            <a:ext cx="7416800" cy="592137"/>
            <a:chOff x="521" y="1967"/>
            <a:chExt cx="4672" cy="373"/>
          </a:xfrm>
        </p:grpSpPr>
        <p:sp>
          <p:nvSpPr>
            <p:cNvPr id="132106" name="Rectangle 10">
              <a:extLst>
                <a:ext uri="{FF2B5EF4-FFF2-40B4-BE49-F238E27FC236}">
                  <a16:creationId xmlns:a16="http://schemas.microsoft.com/office/drawing/2014/main" id="{63020C37-13AD-4AB5-B0CF-5A7D28FA6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978"/>
              <a:ext cx="4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则二次型化为（注意 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 　</a:t>
              </a:r>
              <a:r>
                <a:rPr kumimoji="1" lang="zh-CN" altLang="en-US" b="1"/>
                <a:t>的系数为 　）</a:t>
              </a:r>
            </a:p>
          </p:txBody>
        </p:sp>
        <p:graphicFrame>
          <p:nvGraphicFramePr>
            <p:cNvPr id="132111" name="Object 15">
              <a:extLst>
                <a:ext uri="{FF2B5EF4-FFF2-40B4-BE49-F238E27FC236}">
                  <a16:creationId xmlns:a16="http://schemas.microsoft.com/office/drawing/2014/main" id="{E96B28FE-5513-4E0D-9ABE-572360FA692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5" y="1967"/>
            <a:ext cx="25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133" name="Equation" r:id="rId9" imgW="406080" imgH="520560" progId="Equation.DSMT4">
                    <p:embed/>
                  </p:oleObj>
                </mc:Choice>
                <mc:Fallback>
                  <p:oleObj name="Equation" r:id="rId9" imgW="406080" imgH="52056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5" y="1967"/>
                          <a:ext cx="256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2114" name="Object 18">
              <a:extLst>
                <a:ext uri="{FF2B5EF4-FFF2-40B4-BE49-F238E27FC236}">
                  <a16:creationId xmlns:a16="http://schemas.microsoft.com/office/drawing/2014/main" id="{35FD90B5-C479-41D3-AF2D-B26CD12FE2E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70" y="2012"/>
            <a:ext cx="248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134" name="Equation" r:id="rId11" imgW="393480" imgH="520560" progId="Equation.DSMT4">
                    <p:embed/>
                  </p:oleObj>
                </mc:Choice>
                <mc:Fallback>
                  <p:oleObj name="Equation" r:id="rId11" imgW="393480" imgH="52056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0" y="2012"/>
                          <a:ext cx="248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2115" name="Object 19">
            <a:extLst>
              <a:ext uri="{FF2B5EF4-FFF2-40B4-BE49-F238E27FC236}">
                <a16:creationId xmlns:a16="http://schemas.microsoft.com/office/drawing/2014/main" id="{53F17210-3926-4FD3-BE91-715AEEEA51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188440"/>
              </p:ext>
            </p:extLst>
          </p:nvPr>
        </p:nvGraphicFramePr>
        <p:xfrm>
          <a:off x="3132510" y="5429969"/>
          <a:ext cx="1104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5" name="Equation" r:id="rId13" imgW="1104840" imgH="317160" progId="Equation.DSMT4">
                  <p:embed/>
                </p:oleObj>
              </mc:Choice>
              <mc:Fallback>
                <p:oleObj name="Equation" r:id="rId13" imgW="1104840" imgH="3171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510" y="5429969"/>
                        <a:ext cx="11049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3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8" name="Rectangle 22">
            <a:extLst>
              <a:ext uri="{FF2B5EF4-FFF2-40B4-BE49-F238E27FC236}">
                <a16:creationId xmlns:a16="http://schemas.microsoft.com/office/drawing/2014/main" id="{558ECCB1-D9C9-4635-BE25-7A57E22EBC7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7632"/>
            <a:ext cx="3325813" cy="720725"/>
          </a:xfrm>
        </p:spPr>
        <p:txBody>
          <a:bodyPr/>
          <a:lstStyle/>
          <a:p>
            <a:r>
              <a:rPr lang="zh-CN" altLang="en-US" sz="33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问题的引入</a:t>
            </a:r>
            <a:r>
              <a:rPr lang="en-US" altLang="zh-CN" sz="33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4775762-EFE5-4D18-8C04-A3BBEFFCD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532657"/>
            <a:ext cx="2881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b="1">
                <a:latin typeface="Times New Roman" panose="02020603050405020304" pitchFamily="18" charset="0"/>
              </a:rPr>
              <a:t>解析几何中</a:t>
            </a:r>
            <a:endParaRPr kumimoji="1" lang="zh-CN" altLang="en-US" sz="1400">
              <a:latin typeface="Times New Roman" panose="02020603050405020304" pitchFamily="18" charset="0"/>
            </a:endParaRP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3A667E98-FC80-4B79-8D20-CDF4A9AEB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836119"/>
            <a:ext cx="23034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选择适当角度</a:t>
            </a:r>
            <a:r>
              <a:rPr kumimoji="1" lang="en-US" altLang="zh-CN" sz="2400" b="1">
                <a:latin typeface="宋体" panose="02010600030101010101" pitchFamily="2" charset="-122"/>
              </a:rPr>
              <a:t>θ,</a:t>
            </a:r>
            <a:r>
              <a:rPr kumimoji="1" lang="zh-CN" altLang="en-US" sz="2400" b="1">
                <a:latin typeface="宋体" panose="02010600030101010101" pitchFamily="2" charset="-122"/>
              </a:rPr>
              <a:t>逆时针旋转坐标轴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EBD20041-E6A7-498F-841E-1354E6039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6068144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(</a:t>
            </a:r>
            <a:r>
              <a:rPr kumimoji="1" lang="zh-CN" altLang="en-US" sz="2400" b="1">
                <a:latin typeface="Times New Roman" panose="02020603050405020304" pitchFamily="18" charset="0"/>
              </a:rPr>
              <a:t>标准方程</a:t>
            </a:r>
            <a:r>
              <a:rPr kumimoji="1" lang="en-US" altLang="zh-CN" sz="24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5C04420-F243-4D3C-89C3-4172852B7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251794"/>
            <a:ext cx="6481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latin typeface="Times New Roman" panose="02020603050405020304" pitchFamily="18" charset="0"/>
              </a:rPr>
              <a:t>中心与坐标原点重合的有心二次曲线</a:t>
            </a:r>
            <a:r>
              <a:rPr kumimoji="1" lang="zh-CN" altLang="en-US" sz="1400" b="1">
                <a:latin typeface="Times New Roman" panose="02020603050405020304" pitchFamily="18" charset="0"/>
              </a:rPr>
              <a:t> </a:t>
            </a:r>
            <a:endParaRPr kumimoji="1" lang="zh-CN" altLang="en-US" sz="1400">
              <a:latin typeface="Times New Roman" panose="02020603050405020304" pitchFamily="18" charset="0"/>
            </a:endParaRPr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BD281367-A02C-49BB-9931-D17997C36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3475757"/>
            <a:ext cx="0" cy="1944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119" name="Object 23">
            <a:extLst>
              <a:ext uri="{FF2B5EF4-FFF2-40B4-BE49-F238E27FC236}">
                <a16:creationId xmlns:a16="http://schemas.microsoft.com/office/drawing/2014/main" id="{FA1BD9EA-1E8F-4A41-9109-3DC45C6804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154455"/>
              </p:ext>
            </p:extLst>
          </p:nvPr>
        </p:nvGraphicFramePr>
        <p:xfrm>
          <a:off x="2271713" y="2899494"/>
          <a:ext cx="3009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3009600" imgH="469800" progId="Equation.DSMT4">
                  <p:embed/>
                </p:oleObj>
              </mc:Choice>
              <mc:Fallback>
                <p:oleObj name="Equation" r:id="rId3" imgW="3009600" imgH="469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899494"/>
                        <a:ext cx="30099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1" name="Object 25">
            <a:extLst>
              <a:ext uri="{FF2B5EF4-FFF2-40B4-BE49-F238E27FC236}">
                <a16:creationId xmlns:a16="http://schemas.microsoft.com/office/drawing/2014/main" id="{32B06D9B-6C46-4FD2-9EF5-6355060136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053279"/>
              </p:ext>
            </p:extLst>
          </p:nvPr>
        </p:nvGraphicFramePr>
        <p:xfrm>
          <a:off x="3924300" y="3907557"/>
          <a:ext cx="3162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" imgW="3162240" imgH="850680" progId="Equation.DSMT4">
                  <p:embed/>
                </p:oleObj>
              </mc:Choice>
              <mc:Fallback>
                <p:oleObj name="Equation" r:id="rId5" imgW="3162240" imgH="8506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907557"/>
                        <a:ext cx="31623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7">
            <a:extLst>
              <a:ext uri="{FF2B5EF4-FFF2-40B4-BE49-F238E27FC236}">
                <a16:creationId xmlns:a16="http://schemas.microsoft.com/office/drawing/2014/main" id="{750102D6-E4E4-469B-8041-139648A890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264871"/>
              </p:ext>
            </p:extLst>
          </p:nvPr>
        </p:nvGraphicFramePr>
        <p:xfrm>
          <a:off x="2555875" y="5491882"/>
          <a:ext cx="2311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7" imgW="2311200" imgH="469800" progId="Equation.DSMT4">
                  <p:embed/>
                </p:oleObj>
              </mc:Choice>
              <mc:Fallback>
                <p:oleObj name="Equation" r:id="rId7" imgW="2311200" imgH="469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491882"/>
                        <a:ext cx="23114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/>
      <p:bldP spid="4099" grpId="0"/>
      <p:bldP spid="4100" grpId="0"/>
      <p:bldP spid="4101" grpId="0"/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4E49689-1895-41DC-8DAB-202E98F169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48754"/>
            <a:ext cx="6121400" cy="865188"/>
          </a:xfrm>
          <a:noFill/>
        </p:spPr>
        <p:txBody>
          <a:bodyPr/>
          <a:lstStyle/>
          <a:p>
            <a:r>
              <a:rPr lang="zh-CN" altLang="en-US" sz="29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练习</a:t>
            </a:r>
            <a:r>
              <a:rPr lang="zh-CN" altLang="en-US" sz="29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zh-CN" altLang="en-US" sz="2900" b="1"/>
              <a:t> 写出下列二次型的矩阵</a:t>
            </a:r>
          </a:p>
        </p:txBody>
      </p:sp>
      <p:graphicFrame>
        <p:nvGraphicFramePr>
          <p:cNvPr id="51210" name="Object 10">
            <a:extLst>
              <a:ext uri="{FF2B5EF4-FFF2-40B4-BE49-F238E27FC236}">
                <a16:creationId xmlns:a16="http://schemas.microsoft.com/office/drawing/2014/main" id="{6A583451-904C-46B3-9E15-72891D527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359113"/>
              </p:ext>
            </p:extLst>
          </p:nvPr>
        </p:nvGraphicFramePr>
        <p:xfrm>
          <a:off x="971550" y="1683792"/>
          <a:ext cx="4000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6" name="Equation" r:id="rId3" imgW="4000320" imgH="431640" progId="Equation.DSMT4">
                  <p:embed/>
                </p:oleObj>
              </mc:Choice>
              <mc:Fallback>
                <p:oleObj name="Equation" r:id="rId3" imgW="400032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83792"/>
                        <a:ext cx="4000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1" name="Object 11">
            <a:extLst>
              <a:ext uri="{FF2B5EF4-FFF2-40B4-BE49-F238E27FC236}">
                <a16:creationId xmlns:a16="http://schemas.microsoft.com/office/drawing/2014/main" id="{985D75A3-B687-449D-923D-B5F18AD1E3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523084"/>
              </p:ext>
            </p:extLst>
          </p:nvPr>
        </p:nvGraphicFramePr>
        <p:xfrm>
          <a:off x="971550" y="2404517"/>
          <a:ext cx="41275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7" name="Equation" r:id="rId5" imgW="4127400" imgH="1257120" progId="Equation.DSMT4">
                  <p:embed/>
                </p:oleObj>
              </mc:Choice>
              <mc:Fallback>
                <p:oleObj name="Equation" r:id="rId5" imgW="4127400" imgH="1257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04517"/>
                        <a:ext cx="41275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2" name="Object 12">
            <a:extLst>
              <a:ext uri="{FF2B5EF4-FFF2-40B4-BE49-F238E27FC236}">
                <a16:creationId xmlns:a16="http://schemas.microsoft.com/office/drawing/2014/main" id="{57C89D6A-7981-4BDD-BA0F-930BD3DCD5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320860"/>
              </p:ext>
            </p:extLst>
          </p:nvPr>
        </p:nvGraphicFramePr>
        <p:xfrm>
          <a:off x="971550" y="3915817"/>
          <a:ext cx="314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8" name="Equation" r:id="rId7" imgW="3149280" imgH="990360" progId="Equation.DSMT4">
                  <p:embed/>
                </p:oleObj>
              </mc:Choice>
              <mc:Fallback>
                <p:oleObj name="Equation" r:id="rId7" imgW="3149280" imgH="990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915817"/>
                        <a:ext cx="3149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15" name="Group 15">
            <a:extLst>
              <a:ext uri="{FF2B5EF4-FFF2-40B4-BE49-F238E27FC236}">
                <a16:creationId xmlns:a16="http://schemas.microsoft.com/office/drawing/2014/main" id="{D6FF49F2-1DBD-4ED2-9AA7-D715634DD8DF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5212804"/>
            <a:ext cx="5686425" cy="952500"/>
            <a:chOff x="567" y="3022"/>
            <a:chExt cx="3582" cy="600"/>
          </a:xfrm>
        </p:grpSpPr>
        <p:sp>
          <p:nvSpPr>
            <p:cNvPr id="51207" name="Text Box 7">
              <a:extLst>
                <a:ext uri="{FF2B5EF4-FFF2-40B4-BE49-F238E27FC236}">
                  <a16:creationId xmlns:a16="http://schemas.microsoft.com/office/drawing/2014/main" id="{4B10F1B3-32BC-49AC-B41B-609D1F5C49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3158"/>
              <a:ext cx="19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latin typeface="Times New Roman" panose="02020603050405020304" pitchFamily="18" charset="0"/>
                </a:rPr>
                <a:t>其中</a:t>
              </a:r>
            </a:p>
          </p:txBody>
        </p:sp>
        <p:graphicFrame>
          <p:nvGraphicFramePr>
            <p:cNvPr id="51213" name="Object 13">
              <a:extLst>
                <a:ext uri="{FF2B5EF4-FFF2-40B4-BE49-F238E27FC236}">
                  <a16:creationId xmlns:a16="http://schemas.microsoft.com/office/drawing/2014/main" id="{693F33F7-5AD7-4085-AAE0-54E2F92E39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67" y="3022"/>
            <a:ext cx="1456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9" name="Equation" r:id="rId9" imgW="2311200" imgH="952200" progId="Equation.DSMT4">
                    <p:embed/>
                  </p:oleObj>
                </mc:Choice>
                <mc:Fallback>
                  <p:oleObj name="Equation" r:id="rId9" imgW="2311200" imgH="9522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3022"/>
                          <a:ext cx="1456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14" name="Object 14">
              <a:extLst>
                <a:ext uri="{FF2B5EF4-FFF2-40B4-BE49-F238E27FC236}">
                  <a16:creationId xmlns:a16="http://schemas.microsoft.com/office/drawing/2014/main" id="{C2A274D5-7720-434F-A5E0-2A2CA7A16A3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16" y="3022"/>
            <a:ext cx="1104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0" name="Equation" r:id="rId11" imgW="1752480" imgH="952200" progId="Equation.DSMT4">
                    <p:embed/>
                  </p:oleObj>
                </mc:Choice>
                <mc:Fallback>
                  <p:oleObj name="Equation" r:id="rId11" imgW="1752480" imgH="9522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6" y="3022"/>
                          <a:ext cx="1104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BBC4D040-54F6-4738-AE7D-A00733C6D78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883319"/>
            <a:ext cx="2592388" cy="990600"/>
          </a:xfrm>
        </p:spPr>
        <p:txBody>
          <a:bodyPr/>
          <a:lstStyle/>
          <a:p>
            <a:r>
              <a:rPr lang="zh-CN" altLang="en-US" sz="29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答案</a:t>
            </a:r>
          </a:p>
        </p:txBody>
      </p:sp>
      <p:graphicFrame>
        <p:nvGraphicFramePr>
          <p:cNvPr id="52231" name="Object 7">
            <a:extLst>
              <a:ext uri="{FF2B5EF4-FFF2-40B4-BE49-F238E27FC236}">
                <a16:creationId xmlns:a16="http://schemas.microsoft.com/office/drawing/2014/main" id="{1009A931-F27F-4BE1-AAA4-85B9BF5B8D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24970"/>
              </p:ext>
            </p:extLst>
          </p:nvPr>
        </p:nvGraphicFramePr>
        <p:xfrm>
          <a:off x="1116013" y="2035844"/>
          <a:ext cx="19812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3" imgW="1981080" imgH="1206360" progId="Equation.DSMT4">
                  <p:embed/>
                </p:oleObj>
              </mc:Choice>
              <mc:Fallback>
                <p:oleObj name="Equation" r:id="rId3" imgW="1981080" imgH="1206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035844"/>
                        <a:ext cx="19812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8">
            <a:extLst>
              <a:ext uri="{FF2B5EF4-FFF2-40B4-BE49-F238E27FC236}">
                <a16:creationId xmlns:a16="http://schemas.microsoft.com/office/drawing/2014/main" id="{0735C829-2A32-4F91-98CC-B28B6BE6D4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500328"/>
              </p:ext>
            </p:extLst>
          </p:nvPr>
        </p:nvGraphicFramePr>
        <p:xfrm>
          <a:off x="4500563" y="3836069"/>
          <a:ext cx="36957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Equation" r:id="rId5" imgW="3695400" imgH="1536480" progId="Equation.DSMT4">
                  <p:embed/>
                </p:oleObj>
              </mc:Choice>
              <mc:Fallback>
                <p:oleObj name="Equation" r:id="rId5" imgW="3695400" imgH="1536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836069"/>
                        <a:ext cx="36957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9">
            <a:extLst>
              <a:ext uri="{FF2B5EF4-FFF2-40B4-BE49-F238E27FC236}">
                <a16:creationId xmlns:a16="http://schemas.microsoft.com/office/drawing/2014/main" id="{B67F122C-ADD7-448A-A596-1BB8F7A22A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20255"/>
              </p:ext>
            </p:extLst>
          </p:nvPr>
        </p:nvGraphicFramePr>
        <p:xfrm>
          <a:off x="4572000" y="1964407"/>
          <a:ext cx="1816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Equation" r:id="rId7" imgW="1815840" imgH="1180800" progId="Equation.DSMT4">
                  <p:embed/>
                </p:oleObj>
              </mc:Choice>
              <mc:Fallback>
                <p:oleObj name="Equation" r:id="rId7" imgW="1815840" imgH="1180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64407"/>
                        <a:ext cx="18161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4" name="Object 10">
            <a:extLst>
              <a:ext uri="{FF2B5EF4-FFF2-40B4-BE49-F238E27FC236}">
                <a16:creationId xmlns:a16="http://schemas.microsoft.com/office/drawing/2014/main" id="{A2042D7B-9755-4E28-A6C4-8F6E698360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388782"/>
              </p:ext>
            </p:extLst>
          </p:nvPr>
        </p:nvGraphicFramePr>
        <p:xfrm>
          <a:off x="900113" y="3980532"/>
          <a:ext cx="31877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Equation" r:id="rId9" imgW="3187440" imgH="1536480" progId="Equation.DSMT4">
                  <p:embed/>
                </p:oleObj>
              </mc:Choice>
              <mc:Fallback>
                <p:oleObj name="Equation" r:id="rId9" imgW="3187440" imgH="1536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980532"/>
                        <a:ext cx="31877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C3C5EA5-7284-4602-8038-25E857069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3486174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>
                <a:latin typeface="宋体" panose="02010600030101010101" pitchFamily="2" charset="-122"/>
              </a:rPr>
              <a:t>-</a:t>
            </a:r>
            <a:r>
              <a:rPr kumimoji="1" lang="en-US" altLang="zh-CN" sz="1400">
                <a:latin typeface="Times New Roman" panose="02020603050405020304" pitchFamily="18" charset="0"/>
              </a:rPr>
              <a:t> 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C714223-EA1B-4BA2-961C-288797D8A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3486174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>
                <a:latin typeface="宋体" panose="02010600030101010101" pitchFamily="2" charset="-122"/>
              </a:rPr>
              <a:t>-</a:t>
            </a:r>
            <a:r>
              <a:rPr kumimoji="1" lang="en-US" altLang="zh-CN" sz="1400">
                <a:latin typeface="Times New Roman" panose="02020603050405020304" pitchFamily="18" charset="0"/>
              </a:rPr>
              <a:t> 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5128B956-5BA2-4C10-91F6-A0D1B2332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52" y="927124"/>
            <a:ext cx="3097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latin typeface="Times New Roman" panose="02020603050405020304" pitchFamily="18" charset="0"/>
              </a:rPr>
              <a:t>4.</a:t>
            </a:r>
            <a:r>
              <a:rPr kumimoji="1" lang="en-US" altLang="zh-CN" b="1"/>
              <a:t> </a:t>
            </a:r>
            <a:r>
              <a:rPr kumimoji="1" lang="zh-CN" altLang="en-US" b="1"/>
              <a:t>解：</a:t>
            </a:r>
          </a:p>
        </p:txBody>
      </p:sp>
      <p:graphicFrame>
        <p:nvGraphicFramePr>
          <p:cNvPr id="53259" name="Object 11">
            <a:extLst>
              <a:ext uri="{FF2B5EF4-FFF2-40B4-BE49-F238E27FC236}">
                <a16:creationId xmlns:a16="http://schemas.microsoft.com/office/drawing/2014/main" id="{778ED4FC-9079-47AB-A79D-CD440331CB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836378"/>
              </p:ext>
            </p:extLst>
          </p:nvPr>
        </p:nvGraphicFramePr>
        <p:xfrm>
          <a:off x="1439739" y="711224"/>
          <a:ext cx="5245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4" name="Equation" r:id="rId3" imgW="5244840" imgH="952200" progId="Equation.DSMT4">
                  <p:embed/>
                </p:oleObj>
              </mc:Choice>
              <mc:Fallback>
                <p:oleObj name="Equation" r:id="rId3" imgW="5244840" imgH="952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739" y="711224"/>
                        <a:ext cx="52451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0" name="Object 12">
            <a:extLst>
              <a:ext uri="{FF2B5EF4-FFF2-40B4-BE49-F238E27FC236}">
                <a16:creationId xmlns:a16="http://schemas.microsoft.com/office/drawing/2014/main" id="{3B74DB56-C65F-41A1-BB19-FE435C37B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473261"/>
              </p:ext>
            </p:extLst>
          </p:nvPr>
        </p:nvGraphicFramePr>
        <p:xfrm>
          <a:off x="2735139" y="1719287"/>
          <a:ext cx="4483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5" name="Equation" r:id="rId5" imgW="4483080" imgH="952200" progId="Equation.DSMT4">
                  <p:embed/>
                </p:oleObj>
              </mc:Choice>
              <mc:Fallback>
                <p:oleObj name="Equation" r:id="rId5" imgW="4483080" imgH="952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139" y="1719287"/>
                        <a:ext cx="44831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1" name="Object 13">
            <a:extLst>
              <a:ext uri="{FF2B5EF4-FFF2-40B4-BE49-F238E27FC236}">
                <a16:creationId xmlns:a16="http://schemas.microsoft.com/office/drawing/2014/main" id="{89E182C4-8DE1-48A2-81FC-4BC8CEE27F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030240"/>
              </p:ext>
            </p:extLst>
          </p:nvPr>
        </p:nvGraphicFramePr>
        <p:xfrm>
          <a:off x="2303339" y="2870224"/>
          <a:ext cx="2781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6" name="Equation" r:id="rId7" imgW="2781000" imgH="952200" progId="Equation.DSMT4">
                  <p:embed/>
                </p:oleObj>
              </mc:Choice>
              <mc:Fallback>
                <p:oleObj name="Equation" r:id="rId7" imgW="2781000" imgH="952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339" y="2870224"/>
                        <a:ext cx="27813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2" name="Object 14">
            <a:extLst>
              <a:ext uri="{FF2B5EF4-FFF2-40B4-BE49-F238E27FC236}">
                <a16:creationId xmlns:a16="http://schemas.microsoft.com/office/drawing/2014/main" id="{03AD1F71-7D82-4F09-9EDA-B6B4A3D393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368706"/>
              </p:ext>
            </p:extLst>
          </p:nvPr>
        </p:nvGraphicFramePr>
        <p:xfrm>
          <a:off x="2158877" y="4094187"/>
          <a:ext cx="4724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7" name="Equation" r:id="rId9" imgW="4724280" imgH="990360" progId="Equation.DSMT4">
                  <p:embed/>
                </p:oleObj>
              </mc:Choice>
              <mc:Fallback>
                <p:oleObj name="Equation" r:id="rId9" imgW="4724280" imgH="9903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877" y="4094187"/>
                        <a:ext cx="4724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3" name="Object 15">
            <a:extLst>
              <a:ext uri="{FF2B5EF4-FFF2-40B4-BE49-F238E27FC236}">
                <a16:creationId xmlns:a16="http://schemas.microsoft.com/office/drawing/2014/main" id="{3CE96F66-C608-4BF2-9B18-E9282E6EB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47265"/>
              </p:ext>
            </p:extLst>
          </p:nvPr>
        </p:nvGraphicFramePr>
        <p:xfrm>
          <a:off x="1727077" y="5246712"/>
          <a:ext cx="3619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8" name="Equation" r:id="rId11" imgW="3619440" imgH="990360" progId="Equation.DSMT4">
                  <p:embed/>
                </p:oleObj>
              </mc:Choice>
              <mc:Fallback>
                <p:oleObj name="Equation" r:id="rId11" imgW="3619440" imgH="9903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077" y="5246712"/>
                        <a:ext cx="36195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5" name="Rectangle 9">
            <a:extLst>
              <a:ext uri="{FF2B5EF4-FFF2-40B4-BE49-F238E27FC236}">
                <a16:creationId xmlns:a16="http://schemas.microsoft.com/office/drawing/2014/main" id="{F41D8145-69B3-485B-A4BC-F25F38F087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-109132" y="510431"/>
            <a:ext cx="3657600" cy="1143000"/>
          </a:xfrm>
          <a:noFill/>
          <a:ln/>
        </p:spPr>
        <p:txBody>
          <a:bodyPr/>
          <a:lstStyle/>
          <a:p>
            <a:r>
              <a:rPr lang="zh-CN" altLang="en-US" sz="38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四、 小结</a:t>
            </a:r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id="{05C0BC69-A14B-4DD8-96C8-F36EFEF08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147143"/>
            <a:ext cx="2808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CN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元二次型</a:t>
            </a:r>
            <a:r>
              <a:rPr kumimoji="1" lang="zh-CN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73EA16A7-A69A-40B5-842E-77A247E95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515568"/>
            <a:ext cx="4068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非退化线性替换：</a:t>
            </a:r>
          </a:p>
        </p:txBody>
      </p:sp>
      <p:sp>
        <p:nvSpPr>
          <p:cNvPr id="96276" name="Rectangle 20">
            <a:extLst>
              <a:ext uri="{FF2B5EF4-FFF2-40B4-BE49-F238E27FC236}">
                <a16:creationId xmlns:a16="http://schemas.microsoft.com/office/drawing/2014/main" id="{51A8AA46-649C-4203-8B82-1A2A89E95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739531"/>
            <a:ext cx="3529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>
                <a:latin typeface="Times New Roman" panose="02020603050405020304" pitchFamily="18" charset="0"/>
              </a:rPr>
              <a:t>，或</a:t>
            </a:r>
            <a:r>
              <a:rPr kumimoji="1" lang="en-US" altLang="zh-CN" b="1">
                <a:latin typeface="Times New Roman" panose="02020603050405020304" pitchFamily="18" charset="0"/>
              </a:rPr>
              <a:t>X=CY</a:t>
            </a:r>
            <a:r>
              <a:rPr kumimoji="1" lang="zh-CN" altLang="en-US" b="1">
                <a:latin typeface="Times New Roman" panose="02020603050405020304" pitchFamily="18" charset="0"/>
              </a:rPr>
              <a:t>， </a:t>
            </a:r>
            <a:r>
              <a:rPr kumimoji="1" lang="en-US" altLang="zh-CN" b="1"/>
              <a:t>|</a:t>
            </a:r>
            <a:r>
              <a:rPr kumimoji="1" lang="en-US" altLang="zh-CN" b="1">
                <a:latin typeface="Times New Roman" panose="02020603050405020304" pitchFamily="18" charset="0"/>
              </a:rPr>
              <a:t>C</a:t>
            </a:r>
            <a:r>
              <a:rPr kumimoji="1" lang="en-US" altLang="zh-CN" b="1"/>
              <a:t>| </a:t>
            </a:r>
            <a:r>
              <a:rPr kumimoji="1" lang="en-US" altLang="zh-CN" b="1">
                <a:solidFill>
                  <a:srgbClr val="000000"/>
                </a:solidFill>
              </a:rPr>
              <a:t>≠0.</a:t>
            </a:r>
          </a:p>
        </p:txBody>
      </p:sp>
      <p:sp>
        <p:nvSpPr>
          <p:cNvPr id="96277" name="Rectangle 21">
            <a:extLst>
              <a:ext uri="{FF2B5EF4-FFF2-40B4-BE49-F238E27FC236}">
                <a16:creationId xmlns:a16="http://schemas.microsoft.com/office/drawing/2014/main" id="{2534904B-9598-459A-92D2-2AABA23EB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499443"/>
            <a:ext cx="3744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基本概念</a:t>
            </a:r>
          </a:p>
        </p:txBody>
      </p:sp>
      <p:grpSp>
        <p:nvGrpSpPr>
          <p:cNvPr id="96286" name="Group 30">
            <a:extLst>
              <a:ext uri="{FF2B5EF4-FFF2-40B4-BE49-F238E27FC236}">
                <a16:creationId xmlns:a16="http://schemas.microsoft.com/office/drawing/2014/main" id="{A6198480-80C6-45F3-BC48-62852F97047E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6107956"/>
            <a:ext cx="6264275" cy="633412"/>
            <a:chOff x="431" y="3521"/>
            <a:chExt cx="3946" cy="399"/>
          </a:xfrm>
        </p:grpSpPr>
        <p:sp>
          <p:nvSpPr>
            <p:cNvPr id="96282" name="Text Box 26">
              <a:extLst>
                <a:ext uri="{FF2B5EF4-FFF2-40B4-BE49-F238E27FC236}">
                  <a16:creationId xmlns:a16="http://schemas.microsoft.com/office/drawing/2014/main" id="{7F3FB5AD-69D6-462D-9772-760A9FDCB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3521"/>
              <a:ext cx="176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矩阵的合同：</a:t>
              </a:r>
            </a:p>
          </p:txBody>
        </p:sp>
        <p:graphicFrame>
          <p:nvGraphicFramePr>
            <p:cNvPr id="96283" name="Object 27">
              <a:extLst>
                <a:ext uri="{FF2B5EF4-FFF2-40B4-BE49-F238E27FC236}">
                  <a16:creationId xmlns:a16="http://schemas.microsoft.com/office/drawing/2014/main" id="{11CFEB37-0D3C-4DB5-992F-C581D73210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3521"/>
            <a:ext cx="2586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98" name="Equation" r:id="rId3" imgW="1612800" imgH="241200" progId="Equation.DSMT4">
                    <p:embed/>
                  </p:oleObj>
                </mc:Choice>
                <mc:Fallback>
                  <p:oleObj name="Equation" r:id="rId3" imgW="1612800" imgH="2412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3521"/>
                          <a:ext cx="2586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6287" name="Object 31">
            <a:extLst>
              <a:ext uri="{FF2B5EF4-FFF2-40B4-BE49-F238E27FC236}">
                <a16:creationId xmlns:a16="http://schemas.microsoft.com/office/drawing/2014/main" id="{D948BE5E-6DCB-4B78-BD3F-8195FE726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886588"/>
              </p:ext>
            </p:extLst>
          </p:nvPr>
        </p:nvGraphicFramePr>
        <p:xfrm>
          <a:off x="2555875" y="1931243"/>
          <a:ext cx="5753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9" name="Equation" r:id="rId5" imgW="5752800" imgH="990360" progId="Equation.DSMT4">
                  <p:embed/>
                </p:oleObj>
              </mc:Choice>
              <mc:Fallback>
                <p:oleObj name="Equation" r:id="rId5" imgW="5752800" imgH="99036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931243"/>
                        <a:ext cx="5753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8" name="Object 32">
            <a:extLst>
              <a:ext uri="{FF2B5EF4-FFF2-40B4-BE49-F238E27FC236}">
                <a16:creationId xmlns:a16="http://schemas.microsoft.com/office/drawing/2014/main" id="{D91CD519-432D-4B01-BE5F-CF3DE3DE81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71321"/>
              </p:ext>
            </p:extLst>
          </p:nvPr>
        </p:nvGraphicFramePr>
        <p:xfrm>
          <a:off x="3563938" y="3083768"/>
          <a:ext cx="2946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0" name="Equation" r:id="rId7" imgW="2946240" imgH="482400" progId="Equation.DSMT4">
                  <p:embed/>
                </p:oleObj>
              </mc:Choice>
              <mc:Fallback>
                <p:oleObj name="Equation" r:id="rId7" imgW="2946240" imgH="482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083768"/>
                        <a:ext cx="29464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9" name="Object 33">
            <a:extLst>
              <a:ext uri="{FF2B5EF4-FFF2-40B4-BE49-F238E27FC236}">
                <a16:creationId xmlns:a16="http://schemas.microsoft.com/office/drawing/2014/main" id="{8130B400-3750-4C5D-8FBE-7332EFD7A7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596662"/>
              </p:ext>
            </p:extLst>
          </p:nvPr>
        </p:nvGraphicFramePr>
        <p:xfrm>
          <a:off x="611188" y="4234706"/>
          <a:ext cx="45339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1" name="Equation" r:id="rId9" imgW="4533840" imgH="1612800" progId="Equation.DSMT4">
                  <p:embed/>
                </p:oleObj>
              </mc:Choice>
              <mc:Fallback>
                <p:oleObj name="Equation" r:id="rId9" imgW="4533840" imgH="1612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234706"/>
                        <a:ext cx="45339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9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/>
      <p:bldP spid="96262" grpId="0"/>
      <p:bldP spid="96260" grpId="0"/>
      <p:bldP spid="96276" grpId="0"/>
      <p:bldP spid="9627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>
            <a:extLst>
              <a:ext uri="{FF2B5EF4-FFF2-40B4-BE49-F238E27FC236}">
                <a16:creationId xmlns:a16="http://schemas.microsoft.com/office/drawing/2014/main" id="{CDC98792-98B6-4F6E-87C0-248BED579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046139"/>
            <a:ext cx="7991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zh-CN" altLang="en-US" sz="3200" b="1"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99340" name="Rectangle 12">
            <a:extLst>
              <a:ext uri="{FF2B5EF4-FFF2-40B4-BE49-F238E27FC236}">
                <a16:creationId xmlns:a16="http://schemas.microsoft.com/office/drawing/2014/main" id="{00F0B597-10AD-49BA-9A1B-C70F522AF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255564"/>
            <a:ext cx="4105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基本结论</a:t>
            </a:r>
          </a:p>
        </p:txBody>
      </p:sp>
      <p:sp>
        <p:nvSpPr>
          <p:cNvPr id="99341" name="Rectangle 13">
            <a:extLst>
              <a:ext uri="{FF2B5EF4-FFF2-40B4-BE49-F238E27FC236}">
                <a16:creationId xmlns:a16="http://schemas.microsoft.com/office/drawing/2014/main" id="{4C775A3E-0626-4165-8DD9-C142BE5B2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119164"/>
            <a:ext cx="688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b="1">
                <a:latin typeface="Times New Roman" panose="02020603050405020304" pitchFamily="18" charset="0"/>
              </a:rPr>
              <a:t>1</a:t>
            </a:r>
            <a:r>
              <a:rPr kumimoji="1" lang="zh-CN" altLang="en-US" b="1">
                <a:latin typeface="Times New Roman" panose="02020603050405020304" pitchFamily="18" charset="0"/>
              </a:rPr>
              <a:t>、二次型经过非退化线性替换仍为二次型</a:t>
            </a:r>
            <a:r>
              <a:rPr kumimoji="1" lang="en-US" altLang="zh-CN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9348" name="Rectangle 20">
            <a:extLst>
              <a:ext uri="{FF2B5EF4-FFF2-40B4-BE49-F238E27FC236}">
                <a16:creationId xmlns:a16="http://schemas.microsoft.com/office/drawing/2014/main" id="{E266951A-F301-4AA2-B915-595C079C6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8" y="3752701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b="1">
              <a:solidFill>
                <a:schemeClr val="accent2"/>
              </a:solidFill>
            </a:endParaRPr>
          </a:p>
        </p:txBody>
      </p:sp>
      <p:sp>
        <p:nvSpPr>
          <p:cNvPr id="99351" name="Text Box 23">
            <a:extLst>
              <a:ext uri="{FF2B5EF4-FFF2-40B4-BE49-F238E27FC236}">
                <a16:creationId xmlns:a16="http://schemas.microsoft.com/office/drawing/2014/main" id="{8BB5623F-558E-4205-BDF6-7252D6456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494064"/>
            <a:ext cx="8604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3</a:t>
            </a:r>
            <a:r>
              <a:rPr kumimoji="1" lang="zh-CN" altLang="en-US" b="1">
                <a:latin typeface="Times New Roman" panose="02020603050405020304" pitchFamily="18" charset="0"/>
              </a:rPr>
              <a:t>、矩阵的合同关系具有反身性、对称性、传递性</a:t>
            </a:r>
            <a:r>
              <a:rPr kumimoji="1" lang="en-US" altLang="zh-CN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9342" name="Rectangle 14">
            <a:extLst>
              <a:ext uri="{FF2B5EF4-FFF2-40B4-BE49-F238E27FC236}">
                <a16:creationId xmlns:a16="http://schemas.microsoft.com/office/drawing/2014/main" id="{C25B0DD8-8C7C-4D0D-BDF0-4280FC798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909739"/>
            <a:ext cx="8675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latin typeface="Times New Roman" panose="02020603050405020304" pitchFamily="18" charset="0"/>
              </a:rPr>
              <a:t>2</a:t>
            </a:r>
            <a:r>
              <a:rPr kumimoji="1" lang="zh-CN" altLang="en-US" b="1">
                <a:latin typeface="Times New Roman" panose="02020603050405020304" pitchFamily="18" charset="0"/>
              </a:rPr>
              <a:t>、</a:t>
            </a:r>
            <a:r>
              <a:rPr kumimoji="1" lang="zh-CN" altLang="en-US" b="1"/>
              <a:t>二次型</a:t>
            </a:r>
            <a:r>
              <a:rPr kumimoji="1" lang="en-US" altLang="zh-CN" b="1">
                <a:latin typeface="Times New Roman" panose="02020603050405020304" pitchFamily="18" charset="0"/>
              </a:rPr>
              <a:t>X</a:t>
            </a:r>
            <a:r>
              <a:rPr kumimoji="1"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´</a:t>
            </a:r>
            <a:r>
              <a:rPr kumimoji="1" lang="en-US" altLang="zh-CN" b="1">
                <a:latin typeface="Times New Roman" panose="02020603050405020304" pitchFamily="18" charset="0"/>
              </a:rPr>
              <a:t>AX</a:t>
            </a:r>
            <a:r>
              <a:rPr kumimoji="1" lang="zh-CN" altLang="en-US" b="1"/>
              <a:t>可经非退化线性替换化为二型</a:t>
            </a:r>
            <a:r>
              <a:rPr kumimoji="1" lang="en-US" altLang="zh-CN" b="1">
                <a:latin typeface="Times New Roman" panose="02020603050405020304" pitchFamily="18" charset="0"/>
              </a:rPr>
              <a:t>Y</a:t>
            </a:r>
            <a:r>
              <a:rPr kumimoji="1"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´</a:t>
            </a:r>
            <a:r>
              <a:rPr kumimoji="1" lang="en-US" altLang="zh-CN" b="1">
                <a:latin typeface="Times New Roman" panose="02020603050405020304" pitchFamily="18" charset="0"/>
              </a:rPr>
              <a:t>BY</a:t>
            </a:r>
          </a:p>
        </p:txBody>
      </p:sp>
      <p:grpSp>
        <p:nvGrpSpPr>
          <p:cNvPr id="99365" name="Group 37">
            <a:extLst>
              <a:ext uri="{FF2B5EF4-FFF2-40B4-BE49-F238E27FC236}">
                <a16:creationId xmlns:a16="http://schemas.microsoft.com/office/drawing/2014/main" id="{51384FD6-9289-4C88-8055-7E74D3E57916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701901"/>
            <a:ext cx="7564437" cy="482600"/>
            <a:chOff x="593" y="1752"/>
            <a:chExt cx="4765" cy="304"/>
          </a:xfrm>
        </p:grpSpPr>
        <p:graphicFrame>
          <p:nvGraphicFramePr>
            <p:cNvPr id="99362" name="Object 34">
              <a:extLst>
                <a:ext uri="{FF2B5EF4-FFF2-40B4-BE49-F238E27FC236}">
                  <a16:creationId xmlns:a16="http://schemas.microsoft.com/office/drawing/2014/main" id="{03A1E6E7-0372-4F03-8FC1-A9B9D58549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22" y="1797"/>
            <a:ext cx="936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70" name="Equation" r:id="rId3" imgW="1485720" imgH="330120" progId="Equation.DSMT4">
                    <p:embed/>
                  </p:oleObj>
                </mc:Choice>
                <mc:Fallback>
                  <p:oleObj name="Equation" r:id="rId3" imgW="1485720" imgH="33012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1797"/>
                          <a:ext cx="936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363" name="Object 35">
              <a:extLst>
                <a:ext uri="{FF2B5EF4-FFF2-40B4-BE49-F238E27FC236}">
                  <a16:creationId xmlns:a16="http://schemas.microsoft.com/office/drawing/2014/main" id="{1281A85E-A2DC-4AF8-A2E0-A1DB00D33A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93" y="1752"/>
            <a:ext cx="374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71" name="Equation" r:id="rId5" imgW="5943600" imgH="482400" progId="Equation.DSMT4">
                    <p:embed/>
                  </p:oleObj>
                </mc:Choice>
                <mc:Fallback>
                  <p:oleObj name="Equation" r:id="rId5" imgW="5943600" imgH="4824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3" y="1752"/>
                          <a:ext cx="374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9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0" grpId="0"/>
      <p:bldP spid="99341" grpId="0" autoUpdateAnimBg="0"/>
      <p:bldP spid="99351" grpId="0"/>
      <p:bldP spid="993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0AD1F4C-93B4-4D66-BD42-3B4833E3C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1100286"/>
            <a:ext cx="34559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b="1">
                <a:latin typeface="Times New Roman" panose="02020603050405020304" pitchFamily="18" charset="0"/>
              </a:rPr>
              <a:t>代数观点下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EEF0ED5C-52C7-483B-9459-4FAF6D416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619649"/>
            <a:ext cx="1439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anose="02020603050405020304" pitchFamily="18" charset="0"/>
              </a:rPr>
              <a:t>作适当的非退化线性替换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63ECDF99-AACA-4132-B2DD-038AF66D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419874"/>
            <a:ext cx="3671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latin typeface="Times New Roman" panose="02020603050405020304" pitchFamily="18" charset="0"/>
              </a:rPr>
              <a:t> </a:t>
            </a:r>
            <a:r>
              <a:rPr kumimoji="1" lang="zh-CN" altLang="en-US" b="1">
                <a:latin typeface="Times New Roman" panose="02020603050405020304" pitchFamily="18" charset="0"/>
              </a:rPr>
              <a:t>只含平方项的多项式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FDE0FCD8-7E44-4EB1-A5C2-AA3DACFE7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819424"/>
            <a:ext cx="4248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latin typeface="Times New Roman" panose="02020603050405020304" pitchFamily="18" charset="0"/>
              </a:rPr>
              <a:t>二次齐次多项式</a:t>
            </a:r>
          </a:p>
        </p:txBody>
      </p:sp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8D7FA219-B882-43BE-A853-A0F7EB0E07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346803"/>
              </p:ext>
            </p:extLst>
          </p:nvPr>
        </p:nvGraphicFramePr>
        <p:xfrm>
          <a:off x="3779838" y="3187849"/>
          <a:ext cx="4579937" cy="220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" imgW="1955520" imgH="939600" progId="Equation.DSMT4">
                  <p:embed/>
                </p:oleObj>
              </mc:Choice>
              <mc:Fallback>
                <p:oleObj name="Equation" r:id="rId3" imgW="1955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187849"/>
                        <a:ext cx="4579937" cy="220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Line 8">
            <a:extLst>
              <a:ext uri="{FF2B5EF4-FFF2-40B4-BE49-F238E27FC236}">
                <a16:creationId xmlns:a16="http://schemas.microsoft.com/office/drawing/2014/main" id="{32D4FA8B-15D8-4784-9C9D-82DF4742F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3330724"/>
            <a:ext cx="0" cy="2089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53E17401-BE5A-4DFA-9B76-C9EA49460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996136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>
                <a:latin typeface="Times New Roman" panose="02020603050405020304" pitchFamily="18" charset="0"/>
              </a:rPr>
              <a:t>(</a:t>
            </a:r>
            <a:r>
              <a:rPr kumimoji="1" lang="zh-CN" altLang="en-US" sz="2400" b="1">
                <a:latin typeface="Times New Roman" panose="02020603050405020304" pitchFamily="18" charset="0"/>
              </a:rPr>
              <a:t>标准形</a:t>
            </a:r>
            <a:r>
              <a:rPr kumimoji="1" lang="en-US" altLang="zh-CN" sz="2400" b="1"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5130" name="Object 10">
            <a:extLst>
              <a:ext uri="{FF2B5EF4-FFF2-40B4-BE49-F238E27FC236}">
                <a16:creationId xmlns:a16="http://schemas.microsoft.com/office/drawing/2014/main" id="{A089AF2A-8B9C-4016-8DED-320FA904BC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188280"/>
              </p:ext>
            </p:extLst>
          </p:nvPr>
        </p:nvGraphicFramePr>
        <p:xfrm>
          <a:off x="2555875" y="2540149"/>
          <a:ext cx="2324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5" imgW="2323800" imgH="431640" progId="Equation.DSMT4">
                  <p:embed/>
                </p:oleObj>
              </mc:Choice>
              <mc:Fallback>
                <p:oleObj name="Equation" r:id="rId5" imgW="232380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540149"/>
                        <a:ext cx="2324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  <p:bldP spid="5126" grpId="0"/>
      <p:bldP spid="5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A378FBA-978D-42F5-91EC-9F72AA78E1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8254" y="873098"/>
            <a:ext cx="6264275" cy="850900"/>
          </a:xfrm>
        </p:spPr>
        <p:txBody>
          <a:bodyPr/>
          <a:lstStyle/>
          <a:p>
            <a:pPr algn="l"/>
            <a:r>
              <a:rPr lang="zh-CN" altLang="en-US" sz="3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lang="en-US" altLang="zh-CN" sz="3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n</a:t>
            </a:r>
            <a:r>
              <a:rPr lang="zh-CN" altLang="en-US" sz="38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元二次型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F8FC051-70B3-48E6-935C-243EF7DFE46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44762"/>
            <a:ext cx="4105275" cy="5032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、定义</a:t>
            </a:r>
            <a:r>
              <a:rPr lang="zh-CN" altLang="en-US" b="1"/>
              <a:t>：</a:t>
            </a:r>
            <a:r>
              <a:rPr lang="zh-CN" altLang="en-US" sz="2400" b="1"/>
              <a:t>设</a:t>
            </a:r>
            <a:r>
              <a:rPr lang="en-US" altLang="zh-CN" sz="2400" b="1">
                <a:latin typeface="Times New Roman" panose="02020603050405020304" pitchFamily="18" charset="0"/>
              </a:rPr>
              <a:t>P</a:t>
            </a:r>
            <a:r>
              <a:rPr lang="zh-CN" altLang="en-US" sz="2400" b="1"/>
              <a:t>为数域，</a:t>
            </a:r>
          </a:p>
        </p:txBody>
      </p:sp>
      <p:sp>
        <p:nvSpPr>
          <p:cNvPr id="20506" name="Rectangle 26">
            <a:extLst>
              <a:ext uri="{FF2B5EF4-FFF2-40B4-BE49-F238E27FC236}">
                <a16:creationId xmlns:a16="http://schemas.microsoft.com/office/drawing/2014/main" id="{05ABB67D-81C0-4DA6-8E52-7CE6233AB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6165950"/>
            <a:ext cx="69119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b="1"/>
              <a:t>称为数域</a:t>
            </a:r>
            <a:r>
              <a:rPr lang="en-US" altLang="zh-CN" b="1">
                <a:latin typeface="Times New Roman" panose="02020603050405020304" pitchFamily="18" charset="0"/>
              </a:rPr>
              <a:t>P</a:t>
            </a:r>
            <a:r>
              <a:rPr lang="zh-CN" altLang="en-US" b="1">
                <a:latin typeface="Times New Roman" panose="02020603050405020304" pitchFamily="18" charset="0"/>
              </a:rPr>
              <a:t>上的一个</a:t>
            </a:r>
            <a:r>
              <a:rPr lang="en-US" altLang="zh-CN" b="1" i="1">
                <a:solidFill>
                  <a:srgbClr val="CC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元二次型</a:t>
            </a:r>
            <a:r>
              <a:rPr lang="zh-CN" altLang="en-US" b="1"/>
              <a:t>．</a:t>
            </a:r>
          </a:p>
        </p:txBody>
      </p:sp>
      <p:sp>
        <p:nvSpPr>
          <p:cNvPr id="20513" name="Rectangle 33">
            <a:extLst>
              <a:ext uri="{FF2B5EF4-FFF2-40B4-BE49-F238E27FC236}">
                <a16:creationId xmlns:a16="http://schemas.microsoft.com/office/drawing/2014/main" id="{D479324D-E833-424F-9429-92BAB6FEA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13" y="4337150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①</a:t>
            </a:r>
          </a:p>
        </p:txBody>
      </p:sp>
      <p:graphicFrame>
        <p:nvGraphicFramePr>
          <p:cNvPr id="20541" name="Object 61">
            <a:extLst>
              <a:ext uri="{FF2B5EF4-FFF2-40B4-BE49-F238E27FC236}">
                <a16:creationId xmlns:a16="http://schemas.microsoft.com/office/drawing/2014/main" id="{B3244DD6-C65F-470B-BE64-2006A3C18B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243316"/>
              </p:ext>
            </p:extLst>
          </p:nvPr>
        </p:nvGraphicFramePr>
        <p:xfrm>
          <a:off x="539750" y="3113187"/>
          <a:ext cx="7251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Equation" r:id="rId3" imgW="7251480" imgH="482400" progId="Equation.DSMT4">
                  <p:embed/>
                </p:oleObj>
              </mc:Choice>
              <mc:Fallback>
                <p:oleObj name="Equation" r:id="rId3" imgW="7251480" imgH="48240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113187"/>
                        <a:ext cx="7251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52" name="Group 72">
            <a:extLst>
              <a:ext uri="{FF2B5EF4-FFF2-40B4-BE49-F238E27FC236}">
                <a16:creationId xmlns:a16="http://schemas.microsoft.com/office/drawing/2014/main" id="{BC0C6ACE-322E-4DC3-BCD0-D488BAEC32B5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430562"/>
            <a:ext cx="8353425" cy="495300"/>
            <a:chOff x="340" y="1004"/>
            <a:chExt cx="5262" cy="312"/>
          </a:xfrm>
        </p:grpSpPr>
        <p:sp>
          <p:nvSpPr>
            <p:cNvPr id="20485" name="Rectangle 5">
              <a:extLst>
                <a:ext uri="{FF2B5EF4-FFF2-40B4-BE49-F238E27FC236}">
                  <a16:creationId xmlns:a16="http://schemas.microsoft.com/office/drawing/2014/main" id="{FB40A9DF-1915-40FB-9C05-F27D01E98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026"/>
              <a:ext cx="5262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80000"/>
                </a:lnSpc>
                <a:buFont typeface="Wingdings" panose="05000000000000000000" pitchFamily="2" charset="2"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n</a:t>
              </a:r>
              <a:r>
                <a:rPr lang="zh-CN" altLang="en-US" sz="2400" b="1" dirty="0"/>
                <a:t>个文字                       的二次齐次多项式</a:t>
              </a:r>
            </a:p>
          </p:txBody>
        </p:sp>
        <p:graphicFrame>
          <p:nvGraphicFramePr>
            <p:cNvPr id="20542" name="Object 62">
              <a:extLst>
                <a:ext uri="{FF2B5EF4-FFF2-40B4-BE49-F238E27FC236}">
                  <a16:creationId xmlns:a16="http://schemas.microsoft.com/office/drawing/2014/main" id="{9EABB0B9-5457-4F1E-9ECB-52C57FED7AB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8136232"/>
                </p:ext>
              </p:extLst>
            </p:nvPr>
          </p:nvGraphicFramePr>
          <p:xfrm>
            <a:off x="1120" y="1004"/>
            <a:ext cx="111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8" name="Equation" r:id="rId5" imgW="1765080" imgH="431640" progId="Equation.DSMT4">
                    <p:embed/>
                  </p:oleObj>
                </mc:Choice>
                <mc:Fallback>
                  <p:oleObj name="Equation" r:id="rId5" imgW="1765080" imgH="431640" progId="Equation.DSMT4">
                    <p:embed/>
                    <p:pic>
                      <p:nvPicPr>
                        <p:cNvPr id="0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0" y="1004"/>
                          <a:ext cx="111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43" name="Object 63">
            <a:extLst>
              <a:ext uri="{FF2B5EF4-FFF2-40B4-BE49-F238E27FC236}">
                <a16:creationId xmlns:a16="http://schemas.microsoft.com/office/drawing/2014/main" id="{3D6A77A3-11F6-4DC2-86EC-54550B7D24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90317"/>
              </p:ext>
            </p:extLst>
          </p:nvPr>
        </p:nvGraphicFramePr>
        <p:xfrm>
          <a:off x="4716463" y="1744762"/>
          <a:ext cx="3225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9" name="Equation" r:id="rId7" imgW="3225600" imgH="482400" progId="Equation.DSMT4">
                  <p:embed/>
                </p:oleObj>
              </mc:Choice>
              <mc:Fallback>
                <p:oleObj name="Equation" r:id="rId7" imgW="3225600" imgH="48240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744762"/>
                        <a:ext cx="3225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5" name="Object 65">
            <a:extLst>
              <a:ext uri="{FF2B5EF4-FFF2-40B4-BE49-F238E27FC236}">
                <a16:creationId xmlns:a16="http://schemas.microsoft.com/office/drawing/2014/main" id="{FBA419F3-BFBE-4FB0-AB30-132B7266A3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344119"/>
              </p:ext>
            </p:extLst>
          </p:nvPr>
        </p:nvGraphicFramePr>
        <p:xfrm>
          <a:off x="3492500" y="3833912"/>
          <a:ext cx="3987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Equation" r:id="rId9" imgW="3987720" imgH="482400" progId="Equation.DSMT4">
                  <p:embed/>
                </p:oleObj>
              </mc:Choice>
              <mc:Fallback>
                <p:oleObj name="Equation" r:id="rId9" imgW="3987720" imgH="48240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833912"/>
                        <a:ext cx="3987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6" name="Object 66">
            <a:extLst>
              <a:ext uri="{FF2B5EF4-FFF2-40B4-BE49-F238E27FC236}">
                <a16:creationId xmlns:a16="http://schemas.microsoft.com/office/drawing/2014/main" id="{3B25371D-7346-463C-A36A-6DE2509DD7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213735"/>
              </p:ext>
            </p:extLst>
          </p:nvPr>
        </p:nvGraphicFramePr>
        <p:xfrm>
          <a:off x="4140200" y="4553050"/>
          <a:ext cx="3454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1" name="Equation" r:id="rId11" imgW="3454200" imgH="482400" progId="Equation.DSMT4">
                  <p:embed/>
                </p:oleObj>
              </mc:Choice>
              <mc:Fallback>
                <p:oleObj name="Equation" r:id="rId11" imgW="3454200" imgH="48240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4553050"/>
                        <a:ext cx="34544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7" name="Object 67">
            <a:extLst>
              <a:ext uri="{FF2B5EF4-FFF2-40B4-BE49-F238E27FC236}">
                <a16:creationId xmlns:a16="http://schemas.microsoft.com/office/drawing/2014/main" id="{1CB73C6C-E5AF-48E7-BBA3-2011C37911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902224"/>
              </p:ext>
            </p:extLst>
          </p:nvPr>
        </p:nvGraphicFramePr>
        <p:xfrm>
          <a:off x="5437188" y="5202337"/>
          <a:ext cx="20875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2" name="Equation" r:id="rId13" imgW="1612800" imgH="241200" progId="Equation.DSMT4">
                  <p:embed/>
                </p:oleObj>
              </mc:Choice>
              <mc:Fallback>
                <p:oleObj name="Equation" r:id="rId13" imgW="1612800" imgH="24120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5202337"/>
                        <a:ext cx="2087562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1" name="Object 71">
            <a:extLst>
              <a:ext uri="{FF2B5EF4-FFF2-40B4-BE49-F238E27FC236}">
                <a16:creationId xmlns:a16="http://schemas.microsoft.com/office/drawing/2014/main" id="{1AE8F936-AC8C-407D-92EC-0FA5563DD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058611"/>
              </p:ext>
            </p:extLst>
          </p:nvPr>
        </p:nvGraphicFramePr>
        <p:xfrm>
          <a:off x="6516688" y="5705575"/>
          <a:ext cx="1092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Equation" r:id="rId15" imgW="1091880" imgH="482400" progId="Equation.DSMT4">
                  <p:embed/>
                </p:oleObj>
              </mc:Choice>
              <mc:Fallback>
                <p:oleObj name="Equation" r:id="rId15" imgW="1091880" imgH="48240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5705575"/>
                        <a:ext cx="1092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506" grpId="0"/>
      <p:bldP spid="205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5">
            <a:extLst>
              <a:ext uri="{FF2B5EF4-FFF2-40B4-BE49-F238E27FC236}">
                <a16:creationId xmlns:a16="http://schemas.microsoft.com/office/drawing/2014/main" id="{A966EC3F-7A72-4654-A281-0C71814A5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071413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6600CC"/>
                </a:solidFill>
                <a:ea typeface="黑体" panose="02010609060101010101" pitchFamily="49" charset="-122"/>
              </a:rPr>
              <a:t>注意</a:t>
            </a:r>
          </a:p>
        </p:txBody>
      </p:sp>
      <p:sp>
        <p:nvSpPr>
          <p:cNvPr id="129030" name="Rectangle 6">
            <a:extLst>
              <a:ext uri="{FF2B5EF4-FFF2-40B4-BE49-F238E27FC236}">
                <a16:creationId xmlns:a16="http://schemas.microsoft.com/office/drawing/2014/main" id="{CDBC6C3F-5B3A-48CF-AEE3-66E270F6A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374876"/>
            <a:ext cx="2820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latin typeface="Times New Roman" panose="02020603050405020304" pitchFamily="18" charset="0"/>
              </a:rPr>
              <a:t>2)</a:t>
            </a:r>
            <a:r>
              <a:rPr lang="en-US" altLang="zh-CN" b="1"/>
              <a:t> </a:t>
            </a:r>
            <a:r>
              <a:rPr lang="zh-CN" altLang="en-US" b="1"/>
              <a:t>式① 也可写成</a:t>
            </a:r>
          </a:p>
        </p:txBody>
      </p:sp>
      <p:graphicFrame>
        <p:nvGraphicFramePr>
          <p:cNvPr id="129031" name="Object 7">
            <a:extLst>
              <a:ext uri="{FF2B5EF4-FFF2-40B4-BE49-F238E27FC236}">
                <a16:creationId xmlns:a16="http://schemas.microsoft.com/office/drawing/2014/main" id="{27A49654-A0BD-458C-A7E2-FF4404FA23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022867"/>
              </p:ext>
            </p:extLst>
          </p:nvPr>
        </p:nvGraphicFramePr>
        <p:xfrm>
          <a:off x="1116013" y="4022576"/>
          <a:ext cx="614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3" name="Equation" r:id="rId3" imgW="6146640" imgH="990360" progId="Equation.DSMT4">
                  <p:embed/>
                </p:oleObj>
              </mc:Choice>
              <mc:Fallback>
                <p:oleObj name="Equation" r:id="rId3" imgW="6146640" imgH="990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022576"/>
                        <a:ext cx="6146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9036" name="Group 12">
            <a:extLst>
              <a:ext uri="{FF2B5EF4-FFF2-40B4-BE49-F238E27FC236}">
                <a16:creationId xmlns:a16="http://schemas.microsoft.com/office/drawing/2014/main" id="{87F20D37-8FE4-4CD0-9D52-A0107F761376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790551"/>
            <a:ext cx="8243887" cy="555625"/>
            <a:chOff x="567" y="663"/>
            <a:chExt cx="5193" cy="350"/>
          </a:xfrm>
        </p:grpSpPr>
        <p:sp>
          <p:nvSpPr>
            <p:cNvPr id="129028" name="Rectangle 4">
              <a:extLst>
                <a:ext uri="{FF2B5EF4-FFF2-40B4-BE49-F238E27FC236}">
                  <a16:creationId xmlns:a16="http://schemas.microsoft.com/office/drawing/2014/main" id="{6D37E1BE-7573-4E9E-BEAA-EBE12CDE7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663"/>
              <a:ext cx="519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b="1">
                  <a:latin typeface="Times New Roman" panose="02020603050405020304" pitchFamily="18" charset="0"/>
                </a:rPr>
                <a:t>1) </a:t>
              </a:r>
              <a:r>
                <a:rPr lang="zh-CN" altLang="en-US" b="1"/>
                <a:t>为了计算和讨论的方便</a:t>
              </a:r>
              <a:r>
                <a:rPr lang="en-US" altLang="zh-CN" b="1"/>
                <a:t>,</a:t>
              </a:r>
              <a:r>
                <a:rPr lang="zh-CN" altLang="en-US" b="1"/>
                <a:t>式①中 　　       的系数</a:t>
              </a:r>
            </a:p>
          </p:txBody>
        </p:sp>
        <p:graphicFrame>
          <p:nvGraphicFramePr>
            <p:cNvPr id="129032" name="Object 8">
              <a:extLst>
                <a:ext uri="{FF2B5EF4-FFF2-40B4-BE49-F238E27FC236}">
                  <a16:creationId xmlns:a16="http://schemas.microsoft.com/office/drawing/2014/main" id="{1CEBF01D-932C-498A-9694-30059FF38C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78" y="709"/>
            <a:ext cx="8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4" name="Equation" r:id="rId5" imgW="1320480" imgH="482400" progId="Equation.DSMT4">
                    <p:embed/>
                  </p:oleObj>
                </mc:Choice>
                <mc:Fallback>
                  <p:oleObj name="Equation" r:id="rId5" imgW="1320480" imgH="4824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709"/>
                          <a:ext cx="83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9035" name="Group 11">
            <a:extLst>
              <a:ext uri="{FF2B5EF4-FFF2-40B4-BE49-F238E27FC236}">
                <a16:creationId xmlns:a16="http://schemas.microsoft.com/office/drawing/2014/main" id="{4A9A3E7D-877B-44E4-B0CE-927CABA4EB33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582713"/>
            <a:ext cx="3455987" cy="554038"/>
            <a:chOff x="431" y="1162"/>
            <a:chExt cx="2177" cy="349"/>
          </a:xfrm>
        </p:grpSpPr>
        <p:sp>
          <p:nvSpPr>
            <p:cNvPr id="129034" name="Rectangle 10">
              <a:extLst>
                <a:ext uri="{FF2B5EF4-FFF2-40B4-BE49-F238E27FC236}">
                  <a16:creationId xmlns:a16="http://schemas.microsoft.com/office/drawing/2014/main" id="{B3D4AB04-CA7C-4C26-8026-152EB73D32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162"/>
              <a:ext cx="21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b="1"/>
                <a:t>写成 　　</a:t>
              </a:r>
            </a:p>
          </p:txBody>
        </p:sp>
        <p:graphicFrame>
          <p:nvGraphicFramePr>
            <p:cNvPr id="129033" name="Object 9">
              <a:extLst>
                <a:ext uri="{FF2B5EF4-FFF2-40B4-BE49-F238E27FC236}">
                  <a16:creationId xmlns:a16="http://schemas.microsoft.com/office/drawing/2014/main" id="{E23B5046-5897-458E-8C13-E3E6465E900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1207"/>
            <a:ext cx="408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5" name="Equation" r:id="rId7" imgW="647640" imgH="482400" progId="Equation.DSMT4">
                    <p:embed/>
                  </p:oleObj>
                </mc:Choice>
                <mc:Fallback>
                  <p:oleObj name="Equation" r:id="rId7" imgW="647640" imgH="4824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1207"/>
                          <a:ext cx="408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/>
      <p:bldP spid="1290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923ED8ED-800F-493F-A5E2-FEBDDE5727B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39863" y="1717129"/>
            <a:ext cx="7704137" cy="5762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400" b="1"/>
              <a:t> 约定①中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 i="1" baseline="-25000">
                <a:latin typeface="Times New Roman" panose="02020603050405020304" pitchFamily="18" charset="0"/>
              </a:rPr>
              <a:t>ij</a:t>
            </a:r>
            <a:r>
              <a:rPr lang="en-US" altLang="zh-CN" sz="2400" b="1">
                <a:latin typeface="宋体" panose="02010600030101010101" pitchFamily="2" charset="-122"/>
              </a:rPr>
              <a:t>=</a:t>
            </a: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  <a:r>
              <a:rPr lang="en-US" altLang="zh-CN" sz="2400" b="1" i="1" baseline="-25000">
                <a:latin typeface="Times New Roman" panose="02020603050405020304" pitchFamily="18" charset="0"/>
              </a:rPr>
              <a:t>ji</a:t>
            </a:r>
            <a:r>
              <a:rPr lang="zh-CN" altLang="en-US" sz="2400" b="1" i="1">
                <a:latin typeface="Times New Roman" panose="02020603050405020304" pitchFamily="18" charset="0"/>
              </a:rPr>
              <a:t>，</a:t>
            </a:r>
            <a:r>
              <a:rPr lang="en-US" altLang="zh-CN" sz="2400" b="1" i="1">
                <a:latin typeface="Times New Roman" panose="02020603050405020304" pitchFamily="18" charset="0"/>
              </a:rPr>
              <a:t>i&lt;j </a:t>
            </a:r>
            <a:r>
              <a:rPr lang="zh-CN" altLang="en-US" sz="2400" b="1">
                <a:latin typeface="Times New Roman" panose="02020603050405020304" pitchFamily="18" charset="0"/>
              </a:rPr>
              <a:t>，由 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 i="1" baseline="-25000">
                <a:latin typeface="Times New Roman" panose="02020603050405020304" pitchFamily="18" charset="0"/>
              </a:rPr>
              <a:t>i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 i="1" baseline="-25000">
                <a:latin typeface="Times New Roman" panose="02020603050405020304" pitchFamily="18" charset="0"/>
              </a:rPr>
              <a:t>j</a:t>
            </a:r>
            <a:r>
              <a:rPr lang="zh-CN" altLang="en-US" sz="2400" b="1">
                <a:latin typeface="Times New Roman" panose="02020603050405020304" pitchFamily="18" charset="0"/>
              </a:rPr>
              <a:t>＝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 i="1" baseline="-25000">
                <a:latin typeface="Times New Roman" panose="02020603050405020304" pitchFamily="18" charset="0"/>
              </a:rPr>
              <a:t>j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en-US" altLang="zh-CN" sz="2400" b="1" i="1" baseline="-25000">
                <a:latin typeface="Times New Roman" panose="02020603050405020304" pitchFamily="18" charset="0"/>
              </a:rPr>
              <a:t>i</a:t>
            </a:r>
            <a:r>
              <a:rPr lang="zh-CN" altLang="en-US" sz="2400" b="1" baseline="-25000">
                <a:latin typeface="Times New Roman" panose="02020603050405020304" pitchFamily="18" charset="0"/>
              </a:rPr>
              <a:t>，</a:t>
            </a:r>
            <a:r>
              <a:rPr lang="zh-CN" altLang="en-US" sz="2400" b="1">
                <a:latin typeface="Times New Roman" panose="02020603050405020304" pitchFamily="18" charset="0"/>
              </a:rPr>
              <a:t>有</a:t>
            </a:r>
            <a:endParaRPr lang="zh-CN" altLang="en-US" sz="180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E8747BF4-FE0F-45C4-8BFC-D51CC47D3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546204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b="1"/>
              <a:t>②</a:t>
            </a:r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D413B224-8F3E-45E5-A0B3-AA9878CF2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690641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42023" name="Rectangle 39">
            <a:extLst>
              <a:ext uri="{FF2B5EF4-FFF2-40B4-BE49-F238E27FC236}">
                <a16:creationId xmlns:a16="http://schemas.microsoft.com/office/drawing/2014/main" id="{483A9C6D-BB8F-40DA-B253-7F4A05B94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845591"/>
            <a:ext cx="4608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、二次型的矩阵表示</a:t>
            </a:r>
            <a:endParaRPr lang="zh-CN" altLang="en-US" sz="3200" b="1">
              <a:effectLst>
                <a:outerShdw blurRad="38100" dist="38100" dir="2700000" algn="tl">
                  <a:srgbClr val="FFFFFF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2027" name="Object 43">
            <a:extLst>
              <a:ext uri="{FF2B5EF4-FFF2-40B4-BE49-F238E27FC236}">
                <a16:creationId xmlns:a16="http://schemas.microsoft.com/office/drawing/2014/main" id="{88796AD8-CEB1-471E-9E60-AF40548EC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258229"/>
              </p:ext>
            </p:extLst>
          </p:nvPr>
        </p:nvGraphicFramePr>
        <p:xfrm>
          <a:off x="900113" y="2366416"/>
          <a:ext cx="7226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7" name="Equation" r:id="rId3" imgW="7226280" imgH="482400" progId="Equation.DSMT4">
                  <p:embed/>
                </p:oleObj>
              </mc:Choice>
              <mc:Fallback>
                <p:oleObj name="Equation" r:id="rId3" imgW="7226280" imgH="4824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366416"/>
                        <a:ext cx="7226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9" name="Object 45">
            <a:extLst>
              <a:ext uri="{FF2B5EF4-FFF2-40B4-BE49-F238E27FC236}">
                <a16:creationId xmlns:a16="http://schemas.microsoft.com/office/drawing/2014/main" id="{EAD11958-A549-4CFC-8A85-4885571D32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661971"/>
              </p:ext>
            </p:extLst>
          </p:nvPr>
        </p:nvGraphicFramePr>
        <p:xfrm>
          <a:off x="3346450" y="3087141"/>
          <a:ext cx="457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8" name="Equation" r:id="rId5" imgW="4572000" imgH="482400" progId="Equation.DSMT4">
                  <p:embed/>
                </p:oleObj>
              </mc:Choice>
              <mc:Fallback>
                <p:oleObj name="Equation" r:id="rId5" imgW="4572000" imgH="4824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3087141"/>
                        <a:ext cx="4572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0" name="Object 46">
            <a:extLst>
              <a:ext uri="{FF2B5EF4-FFF2-40B4-BE49-F238E27FC236}">
                <a16:creationId xmlns:a16="http://schemas.microsoft.com/office/drawing/2014/main" id="{5A1155E3-5E9B-4CAE-96E7-1874A5FDBC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475542"/>
              </p:ext>
            </p:extLst>
          </p:nvPr>
        </p:nvGraphicFramePr>
        <p:xfrm>
          <a:off x="3346450" y="3950741"/>
          <a:ext cx="2997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9" name="Equation" r:id="rId7" imgW="2997000" imgH="241200" progId="Equation.DSMT4">
                  <p:embed/>
                </p:oleObj>
              </mc:Choice>
              <mc:Fallback>
                <p:oleObj name="Equation" r:id="rId7" imgW="2997000" imgH="2412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3950741"/>
                        <a:ext cx="29972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1" name="Object 47">
            <a:extLst>
              <a:ext uri="{FF2B5EF4-FFF2-40B4-BE49-F238E27FC236}">
                <a16:creationId xmlns:a16="http://schemas.microsoft.com/office/drawing/2014/main" id="{D1304CB6-D5D5-4FE2-AB34-506B13C9C0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47059"/>
              </p:ext>
            </p:extLst>
          </p:nvPr>
        </p:nvGraphicFramePr>
        <p:xfrm>
          <a:off x="3346450" y="4453979"/>
          <a:ext cx="4622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0" name="Equation" r:id="rId9" imgW="4622760" imgH="482400" progId="Equation.DSMT4">
                  <p:embed/>
                </p:oleObj>
              </mc:Choice>
              <mc:Fallback>
                <p:oleObj name="Equation" r:id="rId9" imgW="4622760" imgH="4824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453979"/>
                        <a:ext cx="4622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2" name="Object 48">
            <a:extLst>
              <a:ext uri="{FF2B5EF4-FFF2-40B4-BE49-F238E27FC236}">
                <a16:creationId xmlns:a16="http://schemas.microsoft.com/office/drawing/2014/main" id="{02623DA9-BFA7-4575-BBFB-405DDC5811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026339"/>
              </p:ext>
            </p:extLst>
          </p:nvPr>
        </p:nvGraphicFramePr>
        <p:xfrm>
          <a:off x="3346450" y="5174704"/>
          <a:ext cx="20193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1" name="Equation" r:id="rId11" imgW="2019240" imgH="990360" progId="Equation.DSMT4">
                  <p:embed/>
                </p:oleObj>
              </mc:Choice>
              <mc:Fallback>
                <p:oleObj name="Equation" r:id="rId11" imgW="2019240" imgH="99036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5174704"/>
                        <a:ext cx="20193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 autoUpdateAnimBg="0"/>
      <p:bldP spid="41990" grpId="0"/>
      <p:bldP spid="420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2" name="Object 4">
            <a:extLst>
              <a:ext uri="{FF2B5EF4-FFF2-40B4-BE49-F238E27FC236}">
                <a16:creationId xmlns:a16="http://schemas.microsoft.com/office/drawing/2014/main" id="{DA326468-B741-4594-844B-7A96E1B5B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255256"/>
              </p:ext>
            </p:extLst>
          </p:nvPr>
        </p:nvGraphicFramePr>
        <p:xfrm>
          <a:off x="1187450" y="1541835"/>
          <a:ext cx="38481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6" name="Equation" r:id="rId3" imgW="3848040" imgH="1612800" progId="Equation.DSMT4">
                  <p:embed/>
                </p:oleObj>
              </mc:Choice>
              <mc:Fallback>
                <p:oleObj name="Equation" r:id="rId3" imgW="3848040" imgH="1612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541835"/>
                        <a:ext cx="38481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3" name="Object 5">
            <a:extLst>
              <a:ext uri="{FF2B5EF4-FFF2-40B4-BE49-F238E27FC236}">
                <a16:creationId xmlns:a16="http://schemas.microsoft.com/office/drawing/2014/main" id="{72C12AB3-88E7-4C29-A0EE-DEFDE3562F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277775"/>
              </p:ext>
            </p:extLst>
          </p:nvPr>
        </p:nvGraphicFramePr>
        <p:xfrm>
          <a:off x="5867400" y="1973635"/>
          <a:ext cx="1524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7" name="Equation" r:id="rId5" imgW="1523880" imgH="469800" progId="Equation.DSMT4">
                  <p:embed/>
                </p:oleObj>
              </mc:Choice>
              <mc:Fallback>
                <p:oleObj name="Equation" r:id="rId5" imgW="152388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73635"/>
                        <a:ext cx="15240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0058" name="Group 10">
            <a:extLst>
              <a:ext uri="{FF2B5EF4-FFF2-40B4-BE49-F238E27FC236}">
                <a16:creationId xmlns:a16="http://schemas.microsoft.com/office/drawing/2014/main" id="{090CE58E-83EF-49ED-9AA8-F68594D19301}"/>
              </a:ext>
            </a:extLst>
          </p:cNvPr>
          <p:cNvGrpSpPr>
            <a:grpSpLocks/>
          </p:cNvGrpSpPr>
          <p:nvPr/>
        </p:nvGrpSpPr>
        <p:grpSpPr bwMode="auto">
          <a:xfrm>
            <a:off x="1077913" y="3557960"/>
            <a:ext cx="8066087" cy="519112"/>
            <a:chOff x="521" y="1570"/>
            <a:chExt cx="5081" cy="327"/>
          </a:xfrm>
        </p:grpSpPr>
        <p:sp>
          <p:nvSpPr>
            <p:cNvPr id="130055" name="Rectangle 7">
              <a:extLst>
                <a:ext uri="{FF2B5EF4-FFF2-40B4-BE49-F238E27FC236}">
                  <a16:creationId xmlns:a16="http://schemas.microsoft.com/office/drawing/2014/main" id="{FE0BAAE5-ACF1-4537-899D-7FC8A834C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570"/>
              <a:ext cx="50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kumimoji="1" lang="en-US" altLang="zh-CN" b="1">
                  <a:latin typeface="Times New Roman" panose="02020603050405020304" pitchFamily="18" charset="0"/>
                </a:rPr>
                <a:t> 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则矩阵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称为</a:t>
              </a:r>
              <a:r>
                <a:rPr kumimoji="1" lang="zh-CN" altLang="en-US" sz="2400" b="1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二次型                的矩阵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30056" name="Object 8">
              <a:extLst>
                <a:ext uri="{FF2B5EF4-FFF2-40B4-BE49-F238E27FC236}">
                  <a16:creationId xmlns:a16="http://schemas.microsoft.com/office/drawing/2014/main" id="{70C0A160-3C20-46E5-9D98-3DB3D5200B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1616"/>
            <a:ext cx="14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68" name="Equation" r:id="rId7" imgW="2323800" imgH="431640" progId="Equation.DSMT4">
                    <p:embed/>
                  </p:oleObj>
                </mc:Choice>
                <mc:Fallback>
                  <p:oleObj name="Equation" r:id="rId7" imgW="2323800" imgH="43164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1616"/>
                          <a:ext cx="14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012" name="Object 4">
            <a:extLst>
              <a:ext uri="{FF2B5EF4-FFF2-40B4-BE49-F238E27FC236}">
                <a16:creationId xmlns:a16="http://schemas.microsoft.com/office/drawing/2014/main" id="{E90B347B-1ED6-4A01-9AFD-7358549A2D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302135"/>
              </p:ext>
            </p:extLst>
          </p:nvPr>
        </p:nvGraphicFramePr>
        <p:xfrm>
          <a:off x="827088" y="620688"/>
          <a:ext cx="29337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1" name="Equation" r:id="rId3" imgW="2933640" imgH="1600200" progId="Equation.DSMT4">
                  <p:embed/>
                </p:oleObj>
              </mc:Choice>
              <mc:Fallback>
                <p:oleObj name="Equation" r:id="rId3" imgW="2933640" imgH="160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620688"/>
                        <a:ext cx="29337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3" name="Object 5">
            <a:extLst>
              <a:ext uri="{FF2B5EF4-FFF2-40B4-BE49-F238E27FC236}">
                <a16:creationId xmlns:a16="http://schemas.microsoft.com/office/drawing/2014/main" id="{4B52B826-8E2C-4689-A910-D3F2896866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522649"/>
              </p:ext>
            </p:extLst>
          </p:nvPr>
        </p:nvGraphicFramePr>
        <p:xfrm>
          <a:off x="971550" y="2106588"/>
          <a:ext cx="6335713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2" name="Equation" r:id="rId5" imgW="6616440" imgH="1612800" progId="Equation.DSMT4">
                  <p:embed/>
                </p:oleObj>
              </mc:Choice>
              <mc:Fallback>
                <p:oleObj name="Equation" r:id="rId5" imgW="6616440" imgH="1612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106588"/>
                        <a:ext cx="6335713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14" name="Object 6">
            <a:extLst>
              <a:ext uri="{FF2B5EF4-FFF2-40B4-BE49-F238E27FC236}">
                <a16:creationId xmlns:a16="http://schemas.microsoft.com/office/drawing/2014/main" id="{36E0801C-19BC-484D-A24E-05C36DC89B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908008"/>
              </p:ext>
            </p:extLst>
          </p:nvPr>
        </p:nvGraphicFramePr>
        <p:xfrm>
          <a:off x="1979613" y="3762350"/>
          <a:ext cx="3600450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3" name="Equation" r:id="rId7" imgW="3860640" imgH="3288960" progId="Equation.DSMT4">
                  <p:embed/>
                </p:oleObj>
              </mc:Choice>
              <mc:Fallback>
                <p:oleObj name="Equation" r:id="rId7" imgW="3860640" imgH="3288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762350"/>
                        <a:ext cx="3600450" cy="306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7" name="Text Box 29">
            <a:extLst>
              <a:ext uri="{FF2B5EF4-FFF2-40B4-BE49-F238E27FC236}">
                <a16:creationId xmlns:a16="http://schemas.microsoft.com/office/drawing/2014/main" id="{8385310B-9C70-4205-94F4-22D9E5EFF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773983"/>
            <a:ext cx="3455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latin typeface="Times New Roman" panose="02020603050405020304" pitchFamily="18" charset="0"/>
              </a:rPr>
              <a:t>于是有</a:t>
            </a:r>
          </a:p>
        </p:txBody>
      </p:sp>
      <p:graphicFrame>
        <p:nvGraphicFramePr>
          <p:cNvPr id="43042" name="Object 34">
            <a:extLst>
              <a:ext uri="{FF2B5EF4-FFF2-40B4-BE49-F238E27FC236}">
                <a16:creationId xmlns:a16="http://schemas.microsoft.com/office/drawing/2014/main" id="{87F1C1D3-04F5-4AE3-9A9C-675654599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546604"/>
              </p:ext>
            </p:extLst>
          </p:nvPr>
        </p:nvGraphicFramePr>
        <p:xfrm>
          <a:off x="1835150" y="3773983"/>
          <a:ext cx="3733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9" name="Equation" r:id="rId3" imgW="3733560" imgH="495000" progId="Equation.DSMT4">
                  <p:embed/>
                </p:oleObj>
              </mc:Choice>
              <mc:Fallback>
                <p:oleObj name="Equation" r:id="rId3" imgW="3733560" imgH="4950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773983"/>
                        <a:ext cx="3733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6" name="Object 38">
            <a:extLst>
              <a:ext uri="{FF2B5EF4-FFF2-40B4-BE49-F238E27FC236}">
                <a16:creationId xmlns:a16="http://schemas.microsoft.com/office/drawing/2014/main" id="{C84B22F4-A2AA-4F74-9A00-CD710EB47C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713066"/>
              </p:ext>
            </p:extLst>
          </p:nvPr>
        </p:nvGraphicFramePr>
        <p:xfrm>
          <a:off x="684213" y="1181596"/>
          <a:ext cx="6248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0" name="Equation" r:id="rId5" imgW="6248160" imgH="990360" progId="Equation.DSMT4">
                  <p:embed/>
                </p:oleObj>
              </mc:Choice>
              <mc:Fallback>
                <p:oleObj name="Equation" r:id="rId5" imgW="6248160" imgH="99036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181596"/>
                        <a:ext cx="6248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7" name="Object 39">
            <a:extLst>
              <a:ext uri="{FF2B5EF4-FFF2-40B4-BE49-F238E27FC236}">
                <a16:creationId xmlns:a16="http://schemas.microsoft.com/office/drawing/2014/main" id="{13A936DC-9E13-4431-9F4B-938F2F3FCB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81300"/>
              </p:ext>
            </p:extLst>
          </p:nvPr>
        </p:nvGraphicFramePr>
        <p:xfrm>
          <a:off x="684213" y="2405558"/>
          <a:ext cx="2387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1" name="Equation" r:id="rId7" imgW="2387520" imgH="990360" progId="Equation.DSMT4">
                  <p:embed/>
                </p:oleObj>
              </mc:Choice>
              <mc:Fallback>
                <p:oleObj name="Equation" r:id="rId7" imgW="2387520" imgH="99036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405558"/>
                        <a:ext cx="2387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48" name="Object 40">
            <a:extLst>
              <a:ext uri="{FF2B5EF4-FFF2-40B4-BE49-F238E27FC236}">
                <a16:creationId xmlns:a16="http://schemas.microsoft.com/office/drawing/2014/main" id="{619B0826-ECC3-4C82-B588-3EEBB38598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451079"/>
              </p:ext>
            </p:extLst>
          </p:nvPr>
        </p:nvGraphicFramePr>
        <p:xfrm>
          <a:off x="3276600" y="2478583"/>
          <a:ext cx="20193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2" name="Equation" r:id="rId9" imgW="2019240" imgH="990360" progId="Equation.DSMT4">
                  <p:embed/>
                </p:oleObj>
              </mc:Choice>
              <mc:Fallback>
                <p:oleObj name="Equation" r:id="rId9" imgW="2019240" imgH="99036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478583"/>
                        <a:ext cx="20193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7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2689</TotalTime>
  <Words>576</Words>
  <Application>Microsoft Office PowerPoint</Application>
  <PresentationFormat>全屏显示(4:3)</PresentationFormat>
  <Paragraphs>109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Arial</vt:lpstr>
      <vt:lpstr>宋体</vt:lpstr>
      <vt:lpstr>Times New Roman</vt:lpstr>
      <vt:lpstr>Wingdings</vt:lpstr>
      <vt:lpstr>黑体</vt:lpstr>
      <vt:lpstr>楷体_GB2312</vt:lpstr>
      <vt:lpstr>默认设计模板</vt:lpstr>
      <vt:lpstr>MathType 5.0 Equation</vt:lpstr>
      <vt:lpstr>PowerPoint 演示文稿</vt:lpstr>
      <vt:lpstr>问题的引入:</vt:lpstr>
      <vt:lpstr>PowerPoint 演示文稿</vt:lpstr>
      <vt:lpstr>一、n元二次型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二、非退化线性替换</vt:lpstr>
      <vt:lpstr>PowerPoint 演示文稿</vt:lpstr>
      <vt:lpstr>PowerPoint 演示文稿</vt:lpstr>
      <vt:lpstr>PowerPoint 演示文稿</vt:lpstr>
      <vt:lpstr>三、矩阵的合同</vt:lpstr>
      <vt:lpstr>PowerPoint 演示文稿</vt:lpstr>
      <vt:lpstr>PowerPoint 演示文稿</vt:lpstr>
      <vt:lpstr>PowerPoint 演示文稿</vt:lpstr>
      <vt:lpstr>练习  写出下列二次型的矩阵</vt:lpstr>
      <vt:lpstr>答案</vt:lpstr>
      <vt:lpstr>PowerPoint 演示文稿</vt:lpstr>
      <vt:lpstr>四、 小结</vt:lpstr>
      <vt:lpstr>PowerPoint 演示文稿</vt:lpstr>
    </vt:vector>
  </TitlesOfParts>
  <Company>xy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第五章　二次型</dc:title>
  <dc:creator>xfyym</dc:creator>
  <cp:lastModifiedBy>Administrator</cp:lastModifiedBy>
  <cp:revision>57</cp:revision>
  <cp:lastPrinted>2022-12-19T13:25:04Z</cp:lastPrinted>
  <dcterms:created xsi:type="dcterms:W3CDTF">2004-02-12T11:58:25Z</dcterms:created>
  <dcterms:modified xsi:type="dcterms:W3CDTF">2022-12-19T13:25:11Z</dcterms:modified>
</cp:coreProperties>
</file>