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7" r:id="rId3"/>
    <p:sldId id="258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3" autoAdjust="0"/>
    <p:restoredTop sz="86434" autoAdjust="0"/>
  </p:normalViewPr>
  <p:slideViewPr>
    <p:cSldViewPr>
      <p:cViewPr varScale="1">
        <p:scale>
          <a:sx n="98" d="100"/>
          <a:sy n="98" d="100"/>
        </p:scale>
        <p:origin x="20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33360AB-871F-4540-928C-46B53480E7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016F0A-1E17-48ED-8CCF-002ACBEDCB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B74997-565A-4716-8A35-EA682E7C77AF}" type="datetimeFigureOut">
              <a:rPr lang="zh-CN" altLang="en-US"/>
              <a:pPr>
                <a:defRPr/>
              </a:pPr>
              <a:t>2022/12/5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0F2694FC-11D0-402A-9E20-AA4EA37DF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B10E4BE9-2DD0-43A9-AFA7-E2C401E91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24267-7531-4E5D-A926-084BF1E34F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5CE05D-F3E0-410B-8352-3516C6C6DC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9F8786-11F5-4CB1-92DA-6267768C81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BC3CD-886A-4913-B2A4-649DBB915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233AF-7D3C-405F-BE15-32D3811F1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D2B97-DFF0-4D95-AE10-00C43A6F1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F8A8-8232-4F14-8488-4384DF2B0D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55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3BB5C-2B92-4238-B7E3-8A753D2B5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D082B6-32E0-4AAB-9366-829DA6139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3C931-918B-49FA-9441-D30755702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803C-56F0-4091-91F9-1BAF9F7D7A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180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47F6FC-DB5B-4B99-A918-B9B59576D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802A4-9FFB-4019-98B7-884B6261B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FFA2EE-C8BA-4445-8938-98AA841BA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0D2A-D632-4DA9-85EA-B038BB392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07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E55B9AB4-8F31-4CAF-AF1A-19BFA51C3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BFE5CFC-C618-4E20-94C2-DFBFDFCA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A18FF13-E652-495E-A3C1-DD5656DD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244CF26-4D26-4F42-A4E0-39C2F349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B53C0-8E34-4B20-8CDF-530A35AE5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571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93CE-7A19-43E2-A0FB-5682E10F4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2FACD-2C26-4A97-8F29-29315D893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BBAC6-3FF2-40B3-A017-8492FA45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57A0-2F1F-45CC-9BF0-B8A673A55B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5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8E7EA-5910-42CE-92AD-00F170D53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A4E2C-D40E-44A5-B06B-793482A02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64812-518B-44F3-901C-F46579573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DF5A-4987-4DB0-9911-3875AE0FDB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69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ADD9C-7A3B-44A5-A979-D4F2CDE18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48E05A-1E37-4EA6-994D-BF78AB771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F2169D-1203-446F-806D-24DAAA800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6CC8-92A7-4286-91DE-9E64E1129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2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99A353-8546-43A3-9220-3EE7AB0FC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D98F0-5C58-4731-A7AD-404F1DE2D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C71350-8409-48C2-B3FC-3415032F9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4356-B526-4BCC-A52F-841ACDD81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808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40D6AB-C7A1-49AA-B7A1-8ED12A8E0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06D630-9EEF-4DE9-A878-91ED3E30B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2EC8-40A3-481E-B3E1-F2899C2D2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6AEDC-DB41-4549-9C13-65A23617F2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2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77AEC-CB41-40A6-9A0E-48D3D0F17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AE40C-1364-491F-9329-9068F5CAC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91F30-7176-473A-9E4A-750E52735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4AFC-BD13-41B7-9A14-54404D2592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842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7FBAA2-9708-41E4-9483-1F053796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F2BCD0-FCB4-4A0C-8F9D-7BF9952FC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FD710-5018-4416-99A2-E818B6C8B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A18E-E5CD-45C5-991E-D526E996F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4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51668A7B-A628-497F-AB79-06E916EB49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38AE32C6-6026-47CC-B7E4-C34E30E26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FB2867B-BADB-492C-B967-B5962F84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3ABB7C-C0A1-486B-88B9-32A8F80081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1918F95-6720-46AE-87CB-ACF2B2F69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800325"/>
            <a:ext cx="5545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一、矩阵的概念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24AB974-AD1D-4687-A4D8-4C8ED1FC0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663925"/>
            <a:ext cx="5616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二、矩阵的相等</a:t>
            </a:r>
          </a:p>
        </p:txBody>
      </p:sp>
      <p:sp>
        <p:nvSpPr>
          <p:cNvPr id="8196" name="WordArt 4">
            <a:extLst>
              <a:ext uri="{FF2B5EF4-FFF2-40B4-BE49-F238E27FC236}">
                <a16:creationId xmlns:a16="http://schemas.microsoft.com/office/drawing/2014/main" id="{F6D434AC-D6AE-477B-86B6-D63742BD4C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03350" y="1431900"/>
            <a:ext cx="4752975" cy="10080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altLang="zh-CN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§4.1  </a:t>
            </a:r>
            <a:r>
              <a:rPr lang="zh-CN" altLang="en-US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矩阵的概念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834EBFA-495A-49B3-B629-17C0C06B8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527525"/>
            <a:ext cx="5545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三、一些特殊矩阵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9">
            <a:extLst>
              <a:ext uri="{FF2B5EF4-FFF2-40B4-BE49-F238E27FC236}">
                <a16:creationId xmlns:a16="http://schemas.microsoft.com/office/drawing/2014/main" id="{2DF180FD-BC5C-4788-809B-B692A8AD3CB8}"/>
              </a:ext>
            </a:extLst>
          </p:cNvPr>
          <p:cNvGrpSpPr>
            <a:grpSpLocks/>
          </p:cNvGrpSpPr>
          <p:nvPr/>
        </p:nvGrpSpPr>
        <p:grpSpPr bwMode="auto">
          <a:xfrm>
            <a:off x="1130300" y="4837311"/>
            <a:ext cx="3195638" cy="554037"/>
            <a:chOff x="712" y="2523"/>
            <a:chExt cx="2013" cy="349"/>
          </a:xfrm>
        </p:grpSpPr>
        <p:graphicFrame>
          <p:nvGraphicFramePr>
            <p:cNvPr id="3079" name="Object 7">
              <a:extLst>
                <a:ext uri="{FF2B5EF4-FFF2-40B4-BE49-F238E27FC236}">
                  <a16:creationId xmlns:a16="http://schemas.microsoft.com/office/drawing/2014/main" id="{C693E6F6-4DA3-4634-B408-69B77C0E3C9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3" y="2568"/>
            <a:ext cx="139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70" name="Equation" r:id="rId3" imgW="2209680" imgH="482400" progId="Equation.DSMT4">
                    <p:embed/>
                  </p:oleObj>
                </mc:Choice>
                <mc:Fallback>
                  <p:oleObj name="Equation" r:id="rId3" imgW="2209680" imgH="482400" progId="Equation.DSMT4">
                    <p:embed/>
                    <p:pic>
                      <p:nvPicPr>
                        <p:cNvPr id="3079" name="Object 7">
                          <a:extLst>
                            <a:ext uri="{FF2B5EF4-FFF2-40B4-BE49-F238E27FC236}">
                              <a16:creationId xmlns:a16="http://schemas.microsoft.com/office/drawing/2014/main" id="{C693E6F6-4DA3-4634-B408-69B77C0E3C9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3" y="2568"/>
                          <a:ext cx="139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0" name="Rectangle 8">
              <a:extLst>
                <a:ext uri="{FF2B5EF4-FFF2-40B4-BE49-F238E27FC236}">
                  <a16:creationId xmlns:a16="http://schemas.microsoft.com/office/drawing/2014/main" id="{5F71679C-A202-4F45-8624-CAA52FDE1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2" y="2523"/>
              <a:ext cx="18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记作：</a:t>
              </a:r>
              <a:r>
                <a:rPr kumimoji="1" lang="zh-CN" altLang="en-US" sz="1400" b="1">
                  <a:latin typeface="Times New Roman" panose="02020603050405020304" pitchFamily="18" charset="0"/>
                </a:rPr>
                <a:t> 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082" name="AutoShape 10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D7634560-C6EF-453A-9E2C-28AAF2A90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7156648"/>
            <a:ext cx="609600" cy="304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3" name="AutoShape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1DE9764-53DE-4A49-BB31-3D1BC0FAE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7156648"/>
            <a:ext cx="609600" cy="304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4" name="AutoShape 1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D181034-0617-4FB9-A84F-1EAA576B4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7156648"/>
            <a:ext cx="609600" cy="304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5EF7EB75-360E-4886-9D6F-C374311F2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247973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一、矩阵的定义 </a:t>
            </a:r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6AD6457F-4912-49D0-A754-D74ED3FA5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2100461"/>
            <a:ext cx="6480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>
                <a:solidFill>
                  <a:srgbClr val="0000FF"/>
                </a:solidFill>
              </a:rPr>
              <a:t>．定义</a:t>
            </a:r>
          </a:p>
        </p:txBody>
      </p:sp>
      <p:grpSp>
        <p:nvGrpSpPr>
          <p:cNvPr id="3090" name="Group 18">
            <a:extLst>
              <a:ext uri="{FF2B5EF4-FFF2-40B4-BE49-F238E27FC236}">
                <a16:creationId xmlns:a16="http://schemas.microsoft.com/office/drawing/2014/main" id="{CB4913CB-81DD-49DE-BA61-65712D234275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2864048"/>
            <a:ext cx="7848600" cy="1612900"/>
            <a:chOff x="657" y="1280"/>
            <a:chExt cx="4944" cy="1016"/>
          </a:xfrm>
        </p:grpSpPr>
        <p:grpSp>
          <p:nvGrpSpPr>
            <p:cNvPr id="3075" name="Group 3">
              <a:extLst>
                <a:ext uri="{FF2B5EF4-FFF2-40B4-BE49-F238E27FC236}">
                  <a16:creationId xmlns:a16="http://schemas.microsoft.com/office/drawing/2014/main" id="{AD072071-D94D-4413-BAC2-14433C84B7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7" y="1280"/>
              <a:ext cx="4944" cy="1016"/>
              <a:chOff x="657" y="1253"/>
              <a:chExt cx="4944" cy="1016"/>
            </a:xfrm>
          </p:grpSpPr>
          <p:graphicFrame>
            <p:nvGraphicFramePr>
              <p:cNvPr id="3076" name="Object 4">
                <a:extLst>
                  <a:ext uri="{FF2B5EF4-FFF2-40B4-BE49-F238E27FC236}">
                    <a16:creationId xmlns:a16="http://schemas.microsoft.com/office/drawing/2014/main" id="{91820C75-B382-4AB1-9F9E-3B327E542C1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429" y="1253"/>
              <a:ext cx="1632" cy="10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571" name="Equation" r:id="rId5" imgW="2590560" imgH="1612800" progId="Equation.DSMT4">
                      <p:embed/>
                    </p:oleObj>
                  </mc:Choice>
                  <mc:Fallback>
                    <p:oleObj name="Equation" r:id="rId5" imgW="2590560" imgH="1612800" progId="Equation.DSMT4">
                      <p:embed/>
                      <p:pic>
                        <p:nvPicPr>
                          <p:cNvPr id="3076" name="Object 4">
                            <a:extLst>
                              <a:ext uri="{FF2B5EF4-FFF2-40B4-BE49-F238E27FC236}">
                                <a16:creationId xmlns:a16="http://schemas.microsoft.com/office/drawing/2014/main" id="{91820C75-B382-4AB1-9F9E-3B327E542C1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29" y="1253"/>
                            <a:ext cx="1632" cy="10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7" name="Rectangle 5">
                <a:extLst>
                  <a:ext uri="{FF2B5EF4-FFF2-40B4-BE49-F238E27FC236}">
                    <a16:creationId xmlns:a16="http://schemas.microsoft.com/office/drawing/2014/main" id="{52D52939-7946-4AE8-B95C-391DC860BE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7" y="1561"/>
                <a:ext cx="494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kumimoji="1" lang="en-US" altLang="zh-CN" sz="2800" b="1">
                    <a:latin typeface="宋体" panose="02010600030101010101" pitchFamily="2" charset="-122"/>
                  </a:rPr>
                  <a:t> </a:t>
                </a:r>
                <a:r>
                  <a:rPr kumimoji="1" lang="zh-CN" altLang="en-US" sz="2800" b="1">
                    <a:latin typeface="宋体" panose="02010600030101010101" pitchFamily="2" charset="-122"/>
                  </a:rPr>
                  <a:t>数表　              称为一个    </a:t>
                </a:r>
                <a:r>
                  <a:rPr kumimoji="1" lang="zh-CN" altLang="en-US" sz="2800" b="1">
                    <a:solidFill>
                      <a:srgbClr val="CC0000"/>
                    </a:solidFill>
                    <a:latin typeface="宋体" panose="02010600030101010101" pitchFamily="2" charset="-122"/>
                  </a:rPr>
                  <a:t>矩阵</a:t>
                </a:r>
                <a:r>
                  <a:rPr kumimoji="1" lang="zh-CN" altLang="en-US" sz="2800" b="1">
                    <a:latin typeface="宋体" panose="02010600030101010101" pitchFamily="2" charset="-122"/>
                  </a:rPr>
                  <a:t>．</a:t>
                </a:r>
                <a:endParaRPr kumimoji="1" lang="zh-CN" altLang="en-US" sz="2400">
                  <a:latin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3089" name="Object 17">
              <a:extLst>
                <a:ext uri="{FF2B5EF4-FFF2-40B4-BE49-F238E27FC236}">
                  <a16:creationId xmlns:a16="http://schemas.microsoft.com/office/drawing/2014/main" id="{82446753-E140-4EB7-93B2-1DB65A635F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69" y="1706"/>
            <a:ext cx="43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72" name="Equation" r:id="rId7" imgW="685800" imgH="241200" progId="Equation.DSMT4">
                    <p:embed/>
                  </p:oleObj>
                </mc:Choice>
                <mc:Fallback>
                  <p:oleObj name="Equation" r:id="rId7" imgW="685800" imgH="241200" progId="Equation.DSMT4">
                    <p:embed/>
                    <p:pic>
                      <p:nvPicPr>
                        <p:cNvPr id="3089" name="Object 17">
                          <a:extLst>
                            <a:ext uri="{FF2B5EF4-FFF2-40B4-BE49-F238E27FC236}">
                              <a16:creationId xmlns:a16="http://schemas.microsoft.com/office/drawing/2014/main" id="{82446753-E140-4EB7-93B2-1DB65A635F6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1706"/>
                          <a:ext cx="43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 autoUpdateAnimBg="0"/>
      <p:bldP spid="30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id="{E6E53672-3CDC-417E-8ED8-DE13D66AAA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645389"/>
              </p:ext>
            </p:extLst>
          </p:nvPr>
        </p:nvGraphicFramePr>
        <p:xfrm>
          <a:off x="1362075" y="3418235"/>
          <a:ext cx="673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4" name="Equation" r:id="rId3" imgW="6730920" imgH="482400" progId="Equation.DSMT4">
                  <p:embed/>
                </p:oleObj>
              </mc:Choice>
              <mc:Fallback>
                <p:oleObj name="Equation" r:id="rId3" imgW="6730920" imgH="482400" progId="Equation.DSMT4">
                  <p:embed/>
                  <p:pic>
                    <p:nvPicPr>
                      <p:cNvPr id="4102" name="Object 6">
                        <a:extLst>
                          <a:ext uri="{FF2B5EF4-FFF2-40B4-BE49-F238E27FC236}">
                            <a16:creationId xmlns:a16="http://schemas.microsoft.com/office/drawing/2014/main" id="{E6E53672-3CDC-417E-8ED8-DE13D66AAA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3418235"/>
                        <a:ext cx="67310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AutoShape 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D0BA46B5-3C97-48E4-B7AF-C153B2D75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7177435"/>
            <a:ext cx="609600" cy="304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6" name="AutoShape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570A434-6AAE-4959-9B1F-8DA56E68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7177435"/>
            <a:ext cx="609600" cy="304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7" name="AutoShape 11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4D3CB907-9112-4C46-992B-870ED66D0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7177435"/>
            <a:ext cx="609600" cy="3048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65A3FF86-0B98-42F5-9B5D-522ED1AD6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268760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二、矩阵的相等 </a:t>
            </a:r>
          </a:p>
        </p:txBody>
      </p:sp>
      <p:grpSp>
        <p:nvGrpSpPr>
          <p:cNvPr id="4113" name="Group 17">
            <a:extLst>
              <a:ext uri="{FF2B5EF4-FFF2-40B4-BE49-F238E27FC236}">
                <a16:creationId xmlns:a16="http://schemas.microsoft.com/office/drawing/2014/main" id="{C845F673-EA56-4985-B27B-9B8E4E25F17F}"/>
              </a:ext>
            </a:extLst>
          </p:cNvPr>
          <p:cNvGrpSpPr>
            <a:grpSpLocks/>
          </p:cNvGrpSpPr>
          <p:nvPr/>
        </p:nvGrpSpPr>
        <p:grpSpPr bwMode="auto">
          <a:xfrm>
            <a:off x="1979613" y="2410173"/>
            <a:ext cx="6840537" cy="554037"/>
            <a:chOff x="612" y="890"/>
            <a:chExt cx="4309" cy="349"/>
          </a:xfrm>
        </p:grpSpPr>
        <p:graphicFrame>
          <p:nvGraphicFramePr>
            <p:cNvPr id="4099" name="Object 3">
              <a:extLst>
                <a:ext uri="{FF2B5EF4-FFF2-40B4-BE49-F238E27FC236}">
                  <a16:creationId xmlns:a16="http://schemas.microsoft.com/office/drawing/2014/main" id="{5B87EA55-FBA5-497E-8BED-FCEB30FC94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53" y="935"/>
            <a:ext cx="214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595" name="Equation" r:id="rId5" imgW="3403440" imgH="482400" progId="Equation.DSMT4">
                    <p:embed/>
                  </p:oleObj>
                </mc:Choice>
                <mc:Fallback>
                  <p:oleObj name="Equation" r:id="rId5" imgW="3403440" imgH="482400" progId="Equation.DSMT4">
                    <p:embed/>
                    <p:pic>
                      <p:nvPicPr>
                        <p:cNvPr id="4099" name="Object 3">
                          <a:extLst>
                            <a:ext uri="{FF2B5EF4-FFF2-40B4-BE49-F238E27FC236}">
                              <a16:creationId xmlns:a16="http://schemas.microsoft.com/office/drawing/2014/main" id="{5B87EA55-FBA5-497E-8BED-FCEB30FC948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3" y="935"/>
                          <a:ext cx="214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DC4C85A8-4928-4F87-860C-420CE3B785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890"/>
              <a:ext cx="30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设矩阵</a:t>
              </a:r>
              <a:r>
                <a:rPr kumimoji="1" lang="zh-CN" altLang="en-US" sz="1400">
                  <a:latin typeface="Times New Roman" panose="02020603050405020304" pitchFamily="18" charset="0"/>
                </a:rPr>
                <a:t> 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F0459AB3-D5A8-41D3-A41F-012F5962A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0" y="890"/>
              <a:ext cx="145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若</a:t>
              </a:r>
            </a:p>
          </p:txBody>
        </p:sp>
      </p:grpSp>
      <p:sp>
        <p:nvSpPr>
          <p:cNvPr id="4112" name="Rectangle 16">
            <a:extLst>
              <a:ext uri="{FF2B5EF4-FFF2-40B4-BE49-F238E27FC236}">
                <a16:creationId xmlns:a16="http://schemas.microsoft.com/office/drawing/2014/main" id="{389D1DDA-7BF2-4066-B04D-E3A2EB72B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210398"/>
            <a:ext cx="7705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则称</a:t>
            </a:r>
            <a:r>
              <a:rPr kumimoji="1"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矩阵</a:t>
            </a: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与</a:t>
            </a:r>
            <a:r>
              <a:rPr kumimoji="1"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相等</a:t>
            </a:r>
            <a:r>
              <a:rPr kumimoji="1" lang="zh-CN" altLang="en-US" sz="2800" b="1">
                <a:latin typeface="宋体" panose="02010600030101010101" pitchFamily="2" charset="-122"/>
              </a:rPr>
              <a:t>，记作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＝</a:t>
            </a:r>
            <a:r>
              <a:rPr kumimoji="1" lang="en-US" altLang="zh-CN" sz="2800" b="1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latin typeface="宋体" panose="02010600030101010101" pitchFamily="2" charset="-122"/>
              </a:rPr>
              <a:t>．</a:t>
            </a:r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AB2FC8D5-0590-43CD-A721-84B30A6E1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337148"/>
            <a:ext cx="3240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FF"/>
                </a:solidFill>
              </a:rPr>
              <a:t>定义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utoUpdateAnimBg="0"/>
      <p:bldP spid="4112" grpId="0"/>
      <p:bldP spid="4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E934D576-A9EB-450C-BCE3-AAACC1762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884832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三、一些特殊矩阵 </a:t>
            </a:r>
          </a:p>
        </p:txBody>
      </p:sp>
      <p:sp>
        <p:nvSpPr>
          <p:cNvPr id="2068" name="Rectangle 20">
            <a:extLst>
              <a:ext uri="{FF2B5EF4-FFF2-40B4-BE49-F238E27FC236}">
                <a16:creationId xmlns:a16="http://schemas.microsoft.com/office/drawing/2014/main" id="{FEAAD030-7CFC-469D-B2BA-311EF22BA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07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079" name="Group 31">
            <a:extLst>
              <a:ext uri="{FF2B5EF4-FFF2-40B4-BE49-F238E27FC236}">
                <a16:creationId xmlns:a16="http://schemas.microsoft.com/office/drawing/2014/main" id="{F12899A6-401A-4D87-8730-26468D6F6F7C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2026245"/>
            <a:ext cx="3527425" cy="1212850"/>
            <a:chOff x="657" y="981"/>
            <a:chExt cx="2222" cy="764"/>
          </a:xfrm>
        </p:grpSpPr>
        <p:sp>
          <p:nvSpPr>
            <p:cNvPr id="2056" name="Rectangle 8">
              <a:extLst>
                <a:ext uri="{FF2B5EF4-FFF2-40B4-BE49-F238E27FC236}">
                  <a16:creationId xmlns:a16="http://schemas.microsoft.com/office/drawing/2014/main" id="{45253485-0F3D-4048-9DC6-0C04F57AE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163"/>
              <a:ext cx="22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零矩阵</a:t>
              </a:r>
            </a:p>
          </p:txBody>
        </p:sp>
        <p:graphicFrame>
          <p:nvGraphicFramePr>
            <p:cNvPr id="2067" name="Object 19">
              <a:extLst>
                <a:ext uri="{FF2B5EF4-FFF2-40B4-BE49-F238E27FC236}">
                  <a16:creationId xmlns:a16="http://schemas.microsoft.com/office/drawing/2014/main" id="{127B8C1C-BEDC-46A3-B4FB-F58A31459F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83" y="981"/>
            <a:ext cx="1312" cy="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18" name="Equation" r:id="rId3" imgW="2082600" imgH="1206360" progId="Equation.DSMT4">
                    <p:embed/>
                  </p:oleObj>
                </mc:Choice>
                <mc:Fallback>
                  <p:oleObj name="Equation" r:id="rId3" imgW="2082600" imgH="1206360" progId="Equation.DSMT4">
                    <p:embed/>
                    <p:pic>
                      <p:nvPicPr>
                        <p:cNvPr id="2067" name="Object 19">
                          <a:extLst>
                            <a:ext uri="{FF2B5EF4-FFF2-40B4-BE49-F238E27FC236}">
                              <a16:creationId xmlns:a16="http://schemas.microsoft.com/office/drawing/2014/main" id="{127B8C1C-BEDC-46A3-B4FB-F58A31459F1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3" y="981"/>
                          <a:ext cx="1312" cy="7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70" name="Rectangle 22">
            <a:extLst>
              <a:ext uri="{FF2B5EF4-FFF2-40B4-BE49-F238E27FC236}">
                <a16:creationId xmlns:a16="http://schemas.microsoft.com/office/drawing/2014/main" id="{EA329C9B-CCD6-48FF-805B-A412ABFF1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8360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080" name="Group 32">
            <a:extLst>
              <a:ext uri="{FF2B5EF4-FFF2-40B4-BE49-F238E27FC236}">
                <a16:creationId xmlns:a16="http://schemas.microsoft.com/office/drawing/2014/main" id="{B408AE14-DC3E-4ED6-A523-7429AB7CA8A7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3466107"/>
            <a:ext cx="3168650" cy="519113"/>
            <a:chOff x="657" y="1888"/>
            <a:chExt cx="1996" cy="327"/>
          </a:xfrm>
        </p:grpSpPr>
        <p:sp>
          <p:nvSpPr>
            <p:cNvPr id="2058" name="Rectangle 10">
              <a:extLst>
                <a:ext uri="{FF2B5EF4-FFF2-40B4-BE49-F238E27FC236}">
                  <a16:creationId xmlns:a16="http://schemas.microsoft.com/office/drawing/2014/main" id="{04EFD242-CF54-40EF-AC2D-B423B7C29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888"/>
              <a:ext cx="19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行阵</a:t>
              </a:r>
            </a:p>
          </p:txBody>
        </p:sp>
        <p:graphicFrame>
          <p:nvGraphicFramePr>
            <p:cNvPr id="2069" name="Object 21">
              <a:extLst>
                <a:ext uri="{FF2B5EF4-FFF2-40B4-BE49-F238E27FC236}">
                  <a16:creationId xmlns:a16="http://schemas.microsoft.com/office/drawing/2014/main" id="{AA362D34-4B42-4E08-8FDC-39EDFEBD8D6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60" y="1933"/>
            <a:ext cx="128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19" name="Equation" r:id="rId5" imgW="2044440" imgH="431640" progId="Equation.DSMT4">
                    <p:embed/>
                  </p:oleObj>
                </mc:Choice>
                <mc:Fallback>
                  <p:oleObj name="Equation" r:id="rId5" imgW="2044440" imgH="431640" progId="Equation.DSMT4">
                    <p:embed/>
                    <p:pic>
                      <p:nvPicPr>
                        <p:cNvPr id="2069" name="Object 21">
                          <a:extLst>
                            <a:ext uri="{FF2B5EF4-FFF2-40B4-BE49-F238E27FC236}">
                              <a16:creationId xmlns:a16="http://schemas.microsoft.com/office/drawing/2014/main" id="{AA362D34-4B42-4E08-8FDC-39EDFEBD8D6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0" y="1933"/>
                          <a:ext cx="1288" cy="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72" name="Rectangle 24">
            <a:extLst>
              <a:ext uri="{FF2B5EF4-FFF2-40B4-BE49-F238E27FC236}">
                <a16:creationId xmlns:a16="http://schemas.microsoft.com/office/drawing/2014/main" id="{34CF2CE5-1367-4F56-905F-FEC716A4C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64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A5A21997-D201-487C-95CE-578FC8C81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64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7384A4E6-58E0-4B08-841A-E36844E8E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64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2081" name="Group 33">
            <a:extLst>
              <a:ext uri="{FF2B5EF4-FFF2-40B4-BE49-F238E27FC236}">
                <a16:creationId xmlns:a16="http://schemas.microsoft.com/office/drawing/2014/main" id="{22E29360-EE4D-4A12-ADE6-D0789933FBFC}"/>
              </a:ext>
            </a:extLst>
          </p:cNvPr>
          <p:cNvGrpSpPr>
            <a:grpSpLocks/>
          </p:cNvGrpSpPr>
          <p:nvPr/>
        </p:nvGrpSpPr>
        <p:grpSpPr bwMode="auto">
          <a:xfrm>
            <a:off x="4932363" y="2961282"/>
            <a:ext cx="2897187" cy="1606550"/>
            <a:chOff x="3107" y="1570"/>
            <a:chExt cx="1825" cy="1012"/>
          </a:xfrm>
        </p:grpSpPr>
        <p:sp>
          <p:nvSpPr>
            <p:cNvPr id="2060" name="Rectangle 12">
              <a:extLst>
                <a:ext uri="{FF2B5EF4-FFF2-40B4-BE49-F238E27FC236}">
                  <a16:creationId xmlns:a16="http://schemas.microsoft.com/office/drawing/2014/main" id="{30B2F718-3116-4336-BDC3-8C36B227B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7" y="1932"/>
              <a:ext cx="18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列阵</a:t>
              </a:r>
            </a:p>
          </p:txBody>
        </p:sp>
        <p:graphicFrame>
          <p:nvGraphicFramePr>
            <p:cNvPr id="2075" name="Object 27">
              <a:extLst>
                <a:ext uri="{FF2B5EF4-FFF2-40B4-BE49-F238E27FC236}">
                  <a16:creationId xmlns:a16="http://schemas.microsoft.com/office/drawing/2014/main" id="{589D5361-4F7E-4271-8736-7BB23244B77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51" y="1570"/>
            <a:ext cx="536" cy="1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0" name="Equation" r:id="rId7" imgW="850680" imgH="1600200" progId="Equation.DSMT4">
                    <p:embed/>
                  </p:oleObj>
                </mc:Choice>
                <mc:Fallback>
                  <p:oleObj name="Equation" r:id="rId7" imgW="850680" imgH="1600200" progId="Equation.DSMT4">
                    <p:embed/>
                    <p:pic>
                      <p:nvPicPr>
                        <p:cNvPr id="2075" name="Object 27">
                          <a:extLst>
                            <a:ext uri="{FF2B5EF4-FFF2-40B4-BE49-F238E27FC236}">
                              <a16:creationId xmlns:a16="http://schemas.microsoft.com/office/drawing/2014/main" id="{589D5361-4F7E-4271-8736-7BB23244B77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" y="1570"/>
                          <a:ext cx="536" cy="10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82" name="Group 34">
            <a:extLst>
              <a:ext uri="{FF2B5EF4-FFF2-40B4-BE49-F238E27FC236}">
                <a16:creationId xmlns:a16="http://schemas.microsoft.com/office/drawing/2014/main" id="{29454B93-6B34-4D57-8A8B-3A16D7F7963A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4690070"/>
            <a:ext cx="3844925" cy="1619250"/>
            <a:chOff x="657" y="2704"/>
            <a:chExt cx="2422" cy="1020"/>
          </a:xfrm>
        </p:grpSpPr>
        <p:sp>
          <p:nvSpPr>
            <p:cNvPr id="2062" name="Rectangle 14">
              <a:extLst>
                <a:ext uri="{FF2B5EF4-FFF2-40B4-BE49-F238E27FC236}">
                  <a16:creationId xmlns:a16="http://schemas.microsoft.com/office/drawing/2014/main" id="{C27A78DA-B3B7-46AA-BE9D-D4B0AACBC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3021"/>
              <a:ext cx="222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solidFill>
                    <a:srgbClr val="CC0000"/>
                  </a:solidFill>
                  <a:ea typeface="黑体" panose="02010609060101010101" pitchFamily="49" charset="-122"/>
                </a:rPr>
                <a:t>方阵</a:t>
              </a:r>
            </a:p>
          </p:txBody>
        </p:sp>
        <p:graphicFrame>
          <p:nvGraphicFramePr>
            <p:cNvPr id="2077" name="Object 29">
              <a:extLst>
                <a:ext uri="{FF2B5EF4-FFF2-40B4-BE49-F238E27FC236}">
                  <a16:creationId xmlns:a16="http://schemas.microsoft.com/office/drawing/2014/main" id="{28866A44-703D-4122-A0B8-FC1A75759A6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7" y="2704"/>
            <a:ext cx="1732" cy="10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1621" name="Equation" r:id="rId9" imgW="2743200" imgH="1612800" progId="Equation.DSMT4">
                    <p:embed/>
                  </p:oleObj>
                </mc:Choice>
                <mc:Fallback>
                  <p:oleObj name="Equation" r:id="rId9" imgW="2743200" imgH="1612800" progId="Equation.DSMT4">
                    <p:embed/>
                    <p:pic>
                      <p:nvPicPr>
                        <p:cNvPr id="2077" name="Object 29">
                          <a:extLst>
                            <a:ext uri="{FF2B5EF4-FFF2-40B4-BE49-F238E27FC236}">
                              <a16:creationId xmlns:a16="http://schemas.microsoft.com/office/drawing/2014/main" id="{28866A44-703D-4122-A0B8-FC1A75759A6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7" y="2704"/>
                          <a:ext cx="1732" cy="10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>
            <a:extLst>
              <a:ext uri="{FF2B5EF4-FFF2-40B4-BE49-F238E27FC236}">
                <a16:creationId xmlns:a16="http://schemas.microsoft.com/office/drawing/2014/main" id="{A6CCA050-AE13-4933-9E72-C8A48822F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3198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2301" name="Group 13">
            <a:extLst>
              <a:ext uri="{FF2B5EF4-FFF2-40B4-BE49-F238E27FC236}">
                <a16:creationId xmlns:a16="http://schemas.microsoft.com/office/drawing/2014/main" id="{287DB5A1-3278-472C-9AA7-BFEC8D858AA2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1209452"/>
            <a:ext cx="6132512" cy="1236662"/>
            <a:chOff x="657" y="346"/>
            <a:chExt cx="3863" cy="779"/>
          </a:xfrm>
        </p:grpSpPr>
        <p:sp>
          <p:nvSpPr>
            <p:cNvPr id="12293" name="Rectangle 5">
              <a:extLst>
                <a:ext uri="{FF2B5EF4-FFF2-40B4-BE49-F238E27FC236}">
                  <a16:creationId xmlns:a16="http://schemas.microsoft.com/office/drawing/2014/main" id="{1DEABB0A-CF79-482B-B54E-46776E937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572"/>
              <a:ext cx="2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solidFill>
                    <a:srgbClr val="CC0000"/>
                  </a:solidFill>
                  <a:ea typeface="黑体" panose="02010609060101010101" pitchFamily="49" charset="-122"/>
                </a:rPr>
                <a:t>对角矩阵</a:t>
              </a:r>
            </a:p>
          </p:txBody>
        </p:sp>
        <p:graphicFrame>
          <p:nvGraphicFramePr>
            <p:cNvPr id="12295" name="Object 7">
              <a:extLst>
                <a:ext uri="{FF2B5EF4-FFF2-40B4-BE49-F238E27FC236}">
                  <a16:creationId xmlns:a16="http://schemas.microsoft.com/office/drawing/2014/main" id="{DA0BABD4-A0B7-4E52-A971-C2C9D4EFD3C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65" y="346"/>
            <a:ext cx="2855" cy="7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2" name="Equation" r:id="rId3" imgW="4394160" imgH="1231560" progId="Equation.DSMT4">
                    <p:embed/>
                  </p:oleObj>
                </mc:Choice>
                <mc:Fallback>
                  <p:oleObj name="Equation" r:id="rId3" imgW="4394160" imgH="1231560" progId="Equation.DSMT4">
                    <p:embed/>
                    <p:pic>
                      <p:nvPicPr>
                        <p:cNvPr id="12295" name="Object 7">
                          <a:extLst>
                            <a:ext uri="{FF2B5EF4-FFF2-40B4-BE49-F238E27FC236}">
                              <a16:creationId xmlns:a16="http://schemas.microsoft.com/office/drawing/2014/main" id="{DA0BABD4-A0B7-4E52-A971-C2C9D4EFD3C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5" y="346"/>
                          <a:ext cx="2855" cy="7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02" name="Group 14">
            <a:extLst>
              <a:ext uri="{FF2B5EF4-FFF2-40B4-BE49-F238E27FC236}">
                <a16:creationId xmlns:a16="http://schemas.microsoft.com/office/drawing/2014/main" id="{B0284A81-C267-4856-91E3-2D7FC0090672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793777"/>
            <a:ext cx="3868738" cy="1211262"/>
            <a:chOff x="657" y="1344"/>
            <a:chExt cx="2437" cy="763"/>
          </a:xfrm>
        </p:grpSpPr>
        <p:sp>
          <p:nvSpPr>
            <p:cNvPr id="12292" name="Rectangle 4">
              <a:extLst>
                <a:ext uri="{FF2B5EF4-FFF2-40B4-BE49-F238E27FC236}">
                  <a16:creationId xmlns:a16="http://schemas.microsoft.com/office/drawing/2014/main" id="{A45042DE-BA3B-4D09-9213-EAF7623BC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1525"/>
              <a:ext cx="235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solidFill>
                    <a:srgbClr val="CC0000"/>
                  </a:solidFill>
                  <a:ea typeface="黑体" panose="02010609060101010101" pitchFamily="49" charset="-122"/>
                </a:rPr>
                <a:t>单位矩阵</a:t>
              </a:r>
            </a:p>
          </p:txBody>
        </p:sp>
        <p:graphicFrame>
          <p:nvGraphicFramePr>
            <p:cNvPr id="12297" name="Object 9">
              <a:extLst>
                <a:ext uri="{FF2B5EF4-FFF2-40B4-BE49-F238E27FC236}">
                  <a16:creationId xmlns:a16="http://schemas.microsoft.com/office/drawing/2014/main" id="{534BDA04-995D-4334-AAED-330E9F68459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10" y="1344"/>
            <a:ext cx="1384" cy="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3" name="Equation" r:id="rId5" imgW="2197080" imgH="1206360" progId="Equation.DSMT4">
                    <p:embed/>
                  </p:oleObj>
                </mc:Choice>
                <mc:Fallback>
                  <p:oleObj name="Equation" r:id="rId5" imgW="2197080" imgH="1206360" progId="Equation.DSMT4">
                    <p:embed/>
                    <p:pic>
                      <p:nvPicPr>
                        <p:cNvPr id="12297" name="Object 9">
                          <a:extLst>
                            <a:ext uri="{FF2B5EF4-FFF2-40B4-BE49-F238E27FC236}">
                              <a16:creationId xmlns:a16="http://schemas.microsoft.com/office/drawing/2014/main" id="{534BDA04-995D-4334-AAED-330E9F68459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0" y="1344"/>
                          <a:ext cx="1384" cy="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00" name="Rectangle 12">
            <a:extLst>
              <a:ext uri="{FF2B5EF4-FFF2-40B4-BE49-F238E27FC236}">
                <a16:creationId xmlns:a16="http://schemas.microsoft.com/office/drawing/2014/main" id="{C009EA2F-0125-4C55-9A5D-5FFE1789D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73198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2303" name="Group 15">
            <a:extLst>
              <a:ext uri="{FF2B5EF4-FFF2-40B4-BE49-F238E27FC236}">
                <a16:creationId xmlns:a16="http://schemas.microsoft.com/office/drawing/2014/main" id="{FBE7CD77-4CAC-498D-8DA7-6AB0DC69A413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594002"/>
            <a:ext cx="4095750" cy="1211262"/>
            <a:chOff x="703" y="2432"/>
            <a:chExt cx="2580" cy="763"/>
          </a:xfrm>
        </p:grpSpPr>
        <p:sp>
          <p:nvSpPr>
            <p:cNvPr id="12294" name="Rectangle 6">
              <a:extLst>
                <a:ext uri="{FF2B5EF4-FFF2-40B4-BE49-F238E27FC236}">
                  <a16:creationId xmlns:a16="http://schemas.microsoft.com/office/drawing/2014/main" id="{596DB71F-4E05-471F-8110-06EE366A6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614"/>
              <a:ext cx="23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solidFill>
                    <a:srgbClr val="CC0000"/>
                  </a:solidFill>
                  <a:ea typeface="黑体" panose="02010609060101010101" pitchFamily="49" charset="-122"/>
                </a:rPr>
                <a:t>数量矩阵</a:t>
              </a:r>
            </a:p>
          </p:txBody>
        </p:sp>
        <p:graphicFrame>
          <p:nvGraphicFramePr>
            <p:cNvPr id="12299" name="Object 11">
              <a:extLst>
                <a:ext uri="{FF2B5EF4-FFF2-40B4-BE49-F238E27FC236}">
                  <a16:creationId xmlns:a16="http://schemas.microsoft.com/office/drawing/2014/main" id="{55B3DB36-C0D9-4E74-88ED-4AED447C60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55" y="2432"/>
            <a:ext cx="1528" cy="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44" name="Equation" r:id="rId7" imgW="2425680" imgH="1206360" progId="Equation.DSMT4">
                    <p:embed/>
                  </p:oleObj>
                </mc:Choice>
                <mc:Fallback>
                  <p:oleObj name="Equation" r:id="rId7" imgW="2425680" imgH="1206360" progId="Equation.DSMT4">
                    <p:embed/>
                    <p:pic>
                      <p:nvPicPr>
                        <p:cNvPr id="12299" name="Object 11">
                          <a:extLst>
                            <a:ext uri="{FF2B5EF4-FFF2-40B4-BE49-F238E27FC236}">
                              <a16:creationId xmlns:a16="http://schemas.microsoft.com/office/drawing/2014/main" id="{55B3DB36-C0D9-4E74-88ED-4AED447C60E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5" y="2432"/>
                          <a:ext cx="1528" cy="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D752AA00-94EA-4D92-A9BC-5399AD0348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159674"/>
              </p:ext>
            </p:extLst>
          </p:nvPr>
        </p:nvGraphicFramePr>
        <p:xfrm>
          <a:off x="2252663" y="2225898"/>
          <a:ext cx="33147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6" name="Equation" r:id="rId3" imgW="3314520" imgH="1612800" progId="Equation.DSMT4">
                  <p:embed/>
                </p:oleObj>
              </mc:Choice>
              <mc:Fallback>
                <p:oleObj name="Equation" r:id="rId3" imgW="3314520" imgH="1612800" progId="Equation.DSMT4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D752AA00-94EA-4D92-A9BC-5399AD0348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2225898"/>
                        <a:ext cx="3314700" cy="161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8">
            <a:extLst>
              <a:ext uri="{FF2B5EF4-FFF2-40B4-BE49-F238E27FC236}">
                <a16:creationId xmlns:a16="http://schemas.microsoft.com/office/drawing/2014/main" id="{006F566C-6F41-459A-8BCA-06F9BD1B9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1360711"/>
            <a:ext cx="316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CC0000"/>
                </a:solidFill>
                <a:ea typeface="黑体" panose="02010609060101010101" pitchFamily="49" charset="-122"/>
              </a:rPr>
              <a:t>负矩阵</a:t>
            </a:r>
          </a:p>
        </p:txBody>
      </p:sp>
      <p:grpSp>
        <p:nvGrpSpPr>
          <p:cNvPr id="13324" name="Group 12">
            <a:extLst>
              <a:ext uri="{FF2B5EF4-FFF2-40B4-BE49-F238E27FC236}">
                <a16:creationId xmlns:a16="http://schemas.microsoft.com/office/drawing/2014/main" id="{CFC92D65-D3F3-44BB-A9B8-FCCDF6B02536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1360711"/>
            <a:ext cx="5472112" cy="555625"/>
            <a:chOff x="1565" y="436"/>
            <a:chExt cx="3447" cy="350"/>
          </a:xfrm>
        </p:grpSpPr>
        <p:sp>
          <p:nvSpPr>
            <p:cNvPr id="13318" name="Rectangle 6">
              <a:extLst>
                <a:ext uri="{FF2B5EF4-FFF2-40B4-BE49-F238E27FC236}">
                  <a16:creationId xmlns:a16="http://schemas.microsoft.com/office/drawing/2014/main" id="{706D0ADA-61B2-41DB-BCC9-C49C514F6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436"/>
              <a:ext cx="34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/>
                <a:t>设                     矩阵</a:t>
              </a:r>
            </a:p>
          </p:txBody>
        </p:sp>
        <p:graphicFrame>
          <p:nvGraphicFramePr>
            <p:cNvPr id="13321" name="Object 9">
              <a:extLst>
                <a:ext uri="{FF2B5EF4-FFF2-40B4-BE49-F238E27FC236}">
                  <a16:creationId xmlns:a16="http://schemas.microsoft.com/office/drawing/2014/main" id="{4EEF6422-5484-4CE2-BA77-4188FA76FB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482"/>
            <a:ext cx="1080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7" name="Equation" r:id="rId5" imgW="1714320" imgH="482400" progId="Equation.DSMT4">
                    <p:embed/>
                  </p:oleObj>
                </mc:Choice>
                <mc:Fallback>
                  <p:oleObj name="Equation" r:id="rId5" imgW="1714320" imgH="482400" progId="Equation.DSMT4">
                    <p:embed/>
                    <p:pic>
                      <p:nvPicPr>
                        <p:cNvPr id="13321" name="Object 9">
                          <a:extLst>
                            <a:ext uri="{FF2B5EF4-FFF2-40B4-BE49-F238E27FC236}">
                              <a16:creationId xmlns:a16="http://schemas.microsoft.com/office/drawing/2014/main" id="{4EEF6422-5484-4CE2-BA77-4188FA76FB5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482"/>
                          <a:ext cx="1080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94668452-33F5-430C-8591-7E84C7EE5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168998"/>
            <a:ext cx="6840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/>
              <a:t>称为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/>
              <a:t>的负矩阵，记作－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 . </a:t>
            </a:r>
          </a:p>
        </p:txBody>
      </p:sp>
      <p:grpSp>
        <p:nvGrpSpPr>
          <p:cNvPr id="13329" name="Group 17">
            <a:extLst>
              <a:ext uri="{FF2B5EF4-FFF2-40B4-BE49-F238E27FC236}">
                <a16:creationId xmlns:a16="http://schemas.microsoft.com/office/drawing/2014/main" id="{D9ECF48A-C910-45A4-BB1E-3690AA249C6D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5105623"/>
            <a:ext cx="2867025" cy="555625"/>
            <a:chOff x="657" y="2704"/>
            <a:chExt cx="1806" cy="350"/>
          </a:xfrm>
        </p:grpSpPr>
        <p:graphicFrame>
          <p:nvGraphicFramePr>
            <p:cNvPr id="13323" name="Object 11">
              <a:extLst>
                <a:ext uri="{FF2B5EF4-FFF2-40B4-BE49-F238E27FC236}">
                  <a16:creationId xmlns:a16="http://schemas.microsoft.com/office/drawing/2014/main" id="{5366D389-6300-4169-9221-1D0262E667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2750"/>
            <a:ext cx="135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68" name="Equation" r:id="rId7" imgW="2145960" imgH="482400" progId="Equation.DSMT4">
                    <p:embed/>
                  </p:oleObj>
                </mc:Choice>
                <mc:Fallback>
                  <p:oleObj name="Equation" r:id="rId7" imgW="2145960" imgH="482400" progId="Equation.DSMT4">
                    <p:embed/>
                    <p:pic>
                      <p:nvPicPr>
                        <p:cNvPr id="13323" name="Object 11">
                          <a:extLst>
                            <a:ext uri="{FF2B5EF4-FFF2-40B4-BE49-F238E27FC236}">
                              <a16:creationId xmlns:a16="http://schemas.microsoft.com/office/drawing/2014/main" id="{5366D389-6300-4169-9221-1D0262E667C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2750"/>
                          <a:ext cx="135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8" name="Rectangle 16">
              <a:extLst>
                <a:ext uri="{FF2B5EF4-FFF2-40B4-BE49-F238E27FC236}">
                  <a16:creationId xmlns:a16="http://schemas.microsoft.com/office/drawing/2014/main" id="{47C27494-0364-4677-8F19-BD23CD9A2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2704"/>
              <a:ext cx="17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即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2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87</Words>
  <Application>Microsoft Office PowerPoint</Application>
  <PresentationFormat>全屏显示(4:3)</PresentationFormat>
  <Paragraphs>25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黑体</vt:lpstr>
      <vt:lpstr>宋体</vt:lpstr>
      <vt:lpstr>Arial</vt:lpstr>
      <vt:lpstr>Times New Roman</vt:lpstr>
      <vt:lpstr>默认设计模板</vt:lpstr>
      <vt:lpstr>MathType 5.0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6</cp:revision>
  <dcterms:created xsi:type="dcterms:W3CDTF">2014-03-21T03:02:44Z</dcterms:created>
  <dcterms:modified xsi:type="dcterms:W3CDTF">2022-12-05T11:38:33Z</dcterms:modified>
</cp:coreProperties>
</file>