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0" r:id="rId3"/>
    <p:sldId id="257" r:id="rId4"/>
    <p:sldId id="258" r:id="rId5"/>
    <p:sldId id="259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109" d="100"/>
          <a:sy n="109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2022/11/27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>
            <a:extLst>
              <a:ext uri="{FF2B5EF4-FFF2-40B4-BE49-F238E27FC236}">
                <a16:creationId xmlns:a16="http://schemas.microsoft.com/office/drawing/2014/main" id="{D6664813-46CA-4C7F-8E6D-ADE19A78AD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42988" y="2205410"/>
            <a:ext cx="6408737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5000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§3.5  </a:t>
            </a:r>
            <a:r>
              <a:rPr lang="zh-CN" altLang="en-US" sz="54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5000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线性方程组</a:t>
            </a:r>
          </a:p>
          <a:p>
            <a:pPr algn="ctr"/>
            <a:r>
              <a:rPr lang="zh-CN" altLang="en-US" sz="54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5000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   有解判别定理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2CDAE9B0-D51B-4B90-9055-0C9BD497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5804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1B48F8A-2301-4ED3-845D-F080F2D47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04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FA876BA3-0E26-427F-9C4E-8B675B3FC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5804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D3B426BA-714E-4DEA-AA94-02300843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58191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3BE6C90D-5C6C-47DE-957F-D11702391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04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73F2C6D5-2262-47A2-86B9-12204AF8F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04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18475" name="Group 43">
            <a:extLst>
              <a:ext uri="{FF2B5EF4-FFF2-40B4-BE49-F238E27FC236}">
                <a16:creationId xmlns:a16="http://schemas.microsoft.com/office/drawing/2014/main" id="{828836D2-4840-4D8A-BD83-29E5CEB7AF0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340768"/>
            <a:ext cx="8001000" cy="1612900"/>
            <a:chOff x="528" y="1071"/>
            <a:chExt cx="5040" cy="1016"/>
          </a:xfrm>
        </p:grpSpPr>
        <p:sp>
          <p:nvSpPr>
            <p:cNvPr id="18476" name="Text Box 44">
              <a:extLst>
                <a:ext uri="{FF2B5EF4-FFF2-40B4-BE49-F238E27FC236}">
                  <a16:creationId xmlns:a16="http://schemas.microsoft.com/office/drawing/2014/main" id="{1FE77CA7-D9C1-4F28-A37E-1406F6B69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398"/>
              <a:ext cx="15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设线性方程组</a:t>
              </a:r>
              <a:r>
                <a:rPr lang="zh-CN" altLang="en-US"/>
                <a:t> </a:t>
              </a:r>
            </a:p>
          </p:txBody>
        </p:sp>
        <p:sp>
          <p:nvSpPr>
            <p:cNvPr id="18477" name="Text Box 45">
              <a:extLst>
                <a:ext uri="{FF2B5EF4-FFF2-40B4-BE49-F238E27FC236}">
                  <a16:creationId xmlns:a16="http://schemas.microsoft.com/office/drawing/2014/main" id="{F7E03F68-BB55-48DF-8067-05C5CDAB8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" y="1398"/>
              <a:ext cx="4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80910"/>
                  </a:solidFill>
                </a:rPr>
                <a:t>(1)</a:t>
              </a:r>
            </a:p>
          </p:txBody>
        </p:sp>
        <p:graphicFrame>
          <p:nvGraphicFramePr>
            <p:cNvPr id="18478" name="Object 46">
              <a:extLst>
                <a:ext uri="{FF2B5EF4-FFF2-40B4-BE49-F238E27FC236}">
                  <a16:creationId xmlns:a16="http://schemas.microsoft.com/office/drawing/2014/main" id="{662797B6-D135-46AB-83C1-51B714BD2E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1071"/>
            <a:ext cx="2832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0" name="Equation" r:id="rId3" imgW="4495680" imgH="1612800" progId="Equation.DSMT4">
                    <p:embed/>
                  </p:oleObj>
                </mc:Choice>
                <mc:Fallback>
                  <p:oleObj name="Equation" r:id="rId3" imgW="4495680" imgH="1612800" progId="Equation.DSMT4">
                    <p:embed/>
                    <p:pic>
                      <p:nvPicPr>
                        <p:cNvPr id="18478" name="Object 46">
                          <a:extLst>
                            <a:ext uri="{FF2B5EF4-FFF2-40B4-BE49-F238E27FC236}">
                              <a16:creationId xmlns:a16="http://schemas.microsoft.com/office/drawing/2014/main" id="{662797B6-D135-46AB-83C1-51B714BD2E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071"/>
                          <a:ext cx="2832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82" name="Object 50">
            <a:extLst>
              <a:ext uri="{FF2B5EF4-FFF2-40B4-BE49-F238E27FC236}">
                <a16:creationId xmlns:a16="http://schemas.microsoft.com/office/drawing/2014/main" id="{16CE36D1-5272-4558-9645-C9BC2C7410BB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2662695"/>
              </p:ext>
            </p:extLst>
          </p:nvPr>
        </p:nvGraphicFramePr>
        <p:xfrm>
          <a:off x="1333500" y="4464968"/>
          <a:ext cx="31956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1" name="Equation" r:id="rId5" imgW="3340080" imgH="1612800" progId="Equation.DSMT4">
                  <p:embed/>
                </p:oleObj>
              </mc:Choice>
              <mc:Fallback>
                <p:oleObj name="Equation" r:id="rId5" imgW="3340080" imgH="1612800" progId="Equation.DSMT4">
                  <p:embed/>
                  <p:pic>
                    <p:nvPicPr>
                      <p:cNvPr id="18482" name="Object 50">
                        <a:extLst>
                          <a:ext uri="{FF2B5EF4-FFF2-40B4-BE49-F238E27FC236}">
                            <a16:creationId xmlns:a16="http://schemas.microsoft.com/office/drawing/2014/main" id="{16CE36D1-5272-4558-9645-C9BC2C7410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4464968"/>
                        <a:ext cx="3195638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5" name="Object 53">
            <a:extLst>
              <a:ext uri="{FF2B5EF4-FFF2-40B4-BE49-F238E27FC236}">
                <a16:creationId xmlns:a16="http://schemas.microsoft.com/office/drawing/2014/main" id="{67696413-35FC-471B-BE79-AAF7D3C7D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144133"/>
              </p:ext>
            </p:extLst>
          </p:nvPr>
        </p:nvGraphicFramePr>
        <p:xfrm>
          <a:off x="4572000" y="4364956"/>
          <a:ext cx="36703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7" imgW="3670200" imgH="1612800" progId="Equation.DSMT4">
                  <p:embed/>
                </p:oleObj>
              </mc:Choice>
              <mc:Fallback>
                <p:oleObj name="Equation" r:id="rId7" imgW="3670200" imgH="1612800" progId="Equation.DSMT4">
                  <p:embed/>
                  <p:pic>
                    <p:nvPicPr>
                      <p:cNvPr id="18485" name="Object 53">
                        <a:extLst>
                          <a:ext uri="{FF2B5EF4-FFF2-40B4-BE49-F238E27FC236}">
                            <a16:creationId xmlns:a16="http://schemas.microsoft.com/office/drawing/2014/main" id="{67696413-35FC-471B-BE79-AAF7D3C7D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64956"/>
                        <a:ext cx="36703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87" name="Group 55">
            <a:extLst>
              <a:ext uri="{FF2B5EF4-FFF2-40B4-BE49-F238E27FC236}">
                <a16:creationId xmlns:a16="http://schemas.microsoft.com/office/drawing/2014/main" id="{13D23FEA-0B8C-4331-BB7B-09EB63EA77C8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283868"/>
            <a:ext cx="7632700" cy="519113"/>
            <a:chOff x="612" y="1570"/>
            <a:chExt cx="4808" cy="327"/>
          </a:xfrm>
        </p:grpSpPr>
        <p:sp>
          <p:nvSpPr>
            <p:cNvPr id="18479" name="Text Box 47">
              <a:extLst>
                <a:ext uri="{FF2B5EF4-FFF2-40B4-BE49-F238E27FC236}">
                  <a16:creationId xmlns:a16="http://schemas.microsoft.com/office/drawing/2014/main" id="{083F1E7E-C05A-42F8-B742-CCEA71069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570"/>
              <a:ext cx="48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其系数矩阵</a:t>
              </a:r>
              <a:r>
                <a:rPr lang="en-US" altLang="zh-CN" sz="2800" b="1">
                  <a:solidFill>
                    <a:srgbClr val="080910"/>
                  </a:solidFill>
                </a:rPr>
                <a:t>A</a:t>
              </a: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和增广矩阵 　分别为</a:t>
              </a:r>
              <a:endParaRPr lang="zh-CN" altLang="en-US" sz="2800"/>
            </a:p>
          </p:txBody>
        </p:sp>
        <p:graphicFrame>
          <p:nvGraphicFramePr>
            <p:cNvPr id="18486" name="Object 54">
              <a:extLst>
                <a:ext uri="{FF2B5EF4-FFF2-40B4-BE49-F238E27FC236}">
                  <a16:creationId xmlns:a16="http://schemas.microsoft.com/office/drawing/2014/main" id="{49ACF542-B8B8-42B8-9E04-CDD2C5F5D3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1570"/>
            <a:ext cx="1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3" name="Equation" r:id="rId9" imgW="291960" imgH="393480" progId="Equation.DSMT4">
                    <p:embed/>
                  </p:oleObj>
                </mc:Choice>
                <mc:Fallback>
                  <p:oleObj name="Equation" r:id="rId9" imgW="291960" imgH="393480" progId="Equation.DSMT4">
                    <p:embed/>
                    <p:pic>
                      <p:nvPicPr>
                        <p:cNvPr id="18486" name="Object 54">
                          <a:extLst>
                            <a:ext uri="{FF2B5EF4-FFF2-40B4-BE49-F238E27FC236}">
                              <a16:creationId xmlns:a16="http://schemas.microsoft.com/office/drawing/2014/main" id="{49ACF542-B8B8-42B8-9E04-CDD2C5F5D3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1570"/>
                          <a:ext cx="1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661154D8-A7A3-44DE-84BC-D3463DC85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109885"/>
            <a:ext cx="4176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80910"/>
                </a:solidFill>
                <a:latin typeface="宋体" panose="02010600030101010101" pitchFamily="2" charset="-122"/>
              </a:rPr>
              <a:t>引入向量</a:t>
            </a:r>
            <a:r>
              <a:rPr lang="zh-CN" altLang="en-US"/>
              <a:t> 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94FE9EFA-B0B5-4B19-B70B-FED96CBE5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35181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BD2FC9F2-04B1-4DFC-893A-E87202239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8753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32638C52-75BD-4138-B1C2-D75558060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8753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5169" name="Object 49">
            <a:extLst>
              <a:ext uri="{FF2B5EF4-FFF2-40B4-BE49-F238E27FC236}">
                <a16:creationId xmlns:a16="http://schemas.microsoft.com/office/drawing/2014/main" id="{58F89D73-0802-439A-873B-D625DB6AB1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518849"/>
              </p:ext>
            </p:extLst>
          </p:nvPr>
        </p:nvGraphicFramePr>
        <p:xfrm>
          <a:off x="827088" y="1902048"/>
          <a:ext cx="73914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4" name="Equation" r:id="rId3" imgW="7391160" imgH="1612800" progId="Equation.DSMT4">
                  <p:embed/>
                </p:oleObj>
              </mc:Choice>
              <mc:Fallback>
                <p:oleObj name="Equation" r:id="rId3" imgW="7391160" imgH="1612800" progId="Equation.DSMT4">
                  <p:embed/>
                  <p:pic>
                    <p:nvPicPr>
                      <p:cNvPr id="5169" name="Object 49">
                        <a:extLst>
                          <a:ext uri="{FF2B5EF4-FFF2-40B4-BE49-F238E27FC236}">
                            <a16:creationId xmlns:a16="http://schemas.microsoft.com/office/drawing/2014/main" id="{58F89D73-0802-439A-873B-D625DB6AB1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902048"/>
                        <a:ext cx="73914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70" name="Group 50">
            <a:extLst>
              <a:ext uri="{FF2B5EF4-FFF2-40B4-BE49-F238E27FC236}">
                <a16:creationId xmlns:a16="http://schemas.microsoft.com/office/drawing/2014/main" id="{A9FF4E56-7320-46D9-A105-EBAD5A8E99B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989610"/>
            <a:ext cx="6777037" cy="519113"/>
            <a:chOff x="631" y="631"/>
            <a:chExt cx="4269" cy="327"/>
          </a:xfrm>
        </p:grpSpPr>
        <p:sp>
          <p:nvSpPr>
            <p:cNvPr id="5171" name="Text Box 51">
              <a:extLst>
                <a:ext uri="{FF2B5EF4-FFF2-40B4-BE49-F238E27FC236}">
                  <a16:creationId xmlns:a16="http://schemas.microsoft.com/office/drawing/2014/main" id="{C2D08254-E0D5-4C94-B3AA-C3FFC74D8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" y="631"/>
              <a:ext cx="19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</a:rPr>
                <a:t>于是（</a:t>
              </a:r>
              <a:r>
                <a:rPr lang="en-US" altLang="zh-CN" sz="2800" b="1">
                  <a:solidFill>
                    <a:srgbClr val="080910"/>
                  </a:solidFill>
                </a:rPr>
                <a:t>1</a:t>
              </a:r>
              <a:r>
                <a:rPr lang="zh-CN" altLang="en-US" sz="2800" b="1">
                  <a:solidFill>
                    <a:srgbClr val="080910"/>
                  </a:solidFill>
                </a:rPr>
                <a:t>）可表为</a:t>
              </a:r>
              <a:endParaRPr lang="zh-CN" altLang="en-US" sz="2800" b="1">
                <a:solidFill>
                  <a:srgbClr val="080910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5172" name="Object 52">
              <a:extLst>
                <a:ext uri="{FF2B5EF4-FFF2-40B4-BE49-F238E27FC236}">
                  <a16:creationId xmlns:a16="http://schemas.microsoft.com/office/drawing/2014/main" id="{2435EFEF-1B70-4F1D-BBD8-354B42CC54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60" y="663"/>
            <a:ext cx="24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5" name="Equation" r:id="rId5" imgW="3873240" imgH="431640" progId="Equation.DSMT4">
                    <p:embed/>
                  </p:oleObj>
                </mc:Choice>
                <mc:Fallback>
                  <p:oleObj name="Equation" r:id="rId5" imgW="3873240" imgH="431640" progId="Equation.DSMT4">
                    <p:embed/>
                    <p:pic>
                      <p:nvPicPr>
                        <p:cNvPr id="5172" name="Object 52">
                          <a:extLst>
                            <a:ext uri="{FF2B5EF4-FFF2-40B4-BE49-F238E27FC236}">
                              <a16:creationId xmlns:a16="http://schemas.microsoft.com/office/drawing/2014/main" id="{2435EFEF-1B70-4F1D-BBD8-354B42CC54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0" y="663"/>
                          <a:ext cx="24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73" name="Group 53">
            <a:extLst>
              <a:ext uri="{FF2B5EF4-FFF2-40B4-BE49-F238E27FC236}">
                <a16:creationId xmlns:a16="http://schemas.microsoft.com/office/drawing/2014/main" id="{A87F4B57-B8A1-4958-BE64-CF528B0A8186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142135"/>
            <a:ext cx="9361488" cy="519113"/>
            <a:chOff x="657" y="436"/>
            <a:chExt cx="5897" cy="327"/>
          </a:xfrm>
        </p:grpSpPr>
        <p:sp>
          <p:nvSpPr>
            <p:cNvPr id="5174" name="Rectangle 54">
              <a:extLst>
                <a:ext uri="{FF2B5EF4-FFF2-40B4-BE49-F238E27FC236}">
                  <a16:creationId xmlns:a16="http://schemas.microsoft.com/office/drawing/2014/main" id="{35AAFC21-8B69-47C5-8B34-2AA58EE87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436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080910"/>
                  </a:solidFill>
                </a:rPr>
                <a:t>(1) </a:t>
              </a:r>
              <a:r>
                <a:rPr lang="zh-CN" altLang="en-US" sz="2800" b="1">
                  <a:solidFill>
                    <a:srgbClr val="080910"/>
                  </a:solidFill>
                </a:rPr>
                <a:t>有解　　 可由向量组                      线性表出．</a:t>
              </a:r>
            </a:p>
          </p:txBody>
        </p:sp>
        <p:graphicFrame>
          <p:nvGraphicFramePr>
            <p:cNvPr id="5175" name="Object 55">
              <a:extLst>
                <a:ext uri="{FF2B5EF4-FFF2-40B4-BE49-F238E27FC236}">
                  <a16:creationId xmlns:a16="http://schemas.microsoft.com/office/drawing/2014/main" id="{76ACB89E-012B-461D-9480-BE37F017B1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436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6" name="Equation" r:id="rId7" imgW="1790640" imgH="431640" progId="Equation.DSMT4">
                    <p:embed/>
                  </p:oleObj>
                </mc:Choice>
                <mc:Fallback>
                  <p:oleObj name="Equation" r:id="rId7" imgW="1790640" imgH="431640" progId="Equation.DSMT4">
                    <p:embed/>
                    <p:pic>
                      <p:nvPicPr>
                        <p:cNvPr id="5175" name="Object 55">
                          <a:extLst>
                            <a:ext uri="{FF2B5EF4-FFF2-40B4-BE49-F238E27FC236}">
                              <a16:creationId xmlns:a16="http://schemas.microsoft.com/office/drawing/2014/main" id="{76ACB89E-012B-461D-9480-BE37F017B1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436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76" name="Object 56">
              <a:extLst>
                <a:ext uri="{FF2B5EF4-FFF2-40B4-BE49-F238E27FC236}">
                  <a16:creationId xmlns:a16="http://schemas.microsoft.com/office/drawing/2014/main" id="{4B30B21F-F0CD-4039-AEF4-F1C2AD7800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505"/>
            <a:ext cx="150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7" name="Equation" r:id="rId9" imgW="2387520" imgH="393480" progId="Equation.DSMT4">
                    <p:embed/>
                  </p:oleObj>
                </mc:Choice>
                <mc:Fallback>
                  <p:oleObj name="Equation" r:id="rId9" imgW="2387520" imgH="393480" progId="Equation.DSMT4">
                    <p:embed/>
                    <p:pic>
                      <p:nvPicPr>
                        <p:cNvPr id="5176" name="Object 56">
                          <a:extLst>
                            <a:ext uri="{FF2B5EF4-FFF2-40B4-BE49-F238E27FC236}">
                              <a16:creationId xmlns:a16="http://schemas.microsoft.com/office/drawing/2014/main" id="{4B30B21F-F0CD-4039-AEF4-F1C2AD78006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505"/>
                          <a:ext cx="150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2" name="AutoShape 38">
            <a:extLst>
              <a:ext uri="{FF2B5EF4-FFF2-40B4-BE49-F238E27FC236}">
                <a16:creationId xmlns:a16="http://schemas.microsoft.com/office/drawing/2014/main" id="{09223C6B-E959-4191-A77A-651D851F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97000"/>
            <a:ext cx="7848600" cy="2505075"/>
          </a:xfrm>
          <a:prstGeom prst="flowChartAlternateProcess">
            <a:avLst/>
          </a:prstGeom>
          <a:solidFill>
            <a:srgbClr val="CCFFCC">
              <a:alpha val="30000"/>
            </a:srgbClr>
          </a:solidFill>
          <a:ln w="2540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7E0FA736-BF0E-44B4-81A9-0BA9AEA99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35125"/>
            <a:ext cx="8424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kumimoji="0" lang="zh-CN" altLang="en-US" sz="28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solidFill>
                  <a:srgbClr val="080910"/>
                </a:solidFill>
              </a:rPr>
              <a:t>线性方程组</a:t>
            </a:r>
            <a:r>
              <a:rPr lang="en-US" altLang="zh-CN" sz="2800" b="1">
                <a:solidFill>
                  <a:srgbClr val="080910"/>
                </a:solidFill>
              </a:rPr>
              <a:t>(1)</a:t>
            </a:r>
            <a:r>
              <a:rPr lang="zh-CN" altLang="en-US" sz="2800" b="1">
                <a:solidFill>
                  <a:srgbClr val="080910"/>
                </a:solidFill>
              </a:rPr>
              <a:t>有解的充分必要条件是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55A820D3-2F22-49FB-A650-4417612A0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154262"/>
            <a:ext cx="7478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80910"/>
                </a:solidFill>
              </a:rPr>
              <a:t>(1)</a:t>
            </a:r>
            <a:r>
              <a:rPr lang="zh-CN" altLang="en-US" sz="2800" b="1">
                <a:solidFill>
                  <a:srgbClr val="080910"/>
                </a:solidFill>
                <a:latin typeface="宋体" panose="02010600030101010101" pitchFamily="2" charset="-122"/>
              </a:rPr>
              <a:t>的系数矩阵与增广矩阵的秩相等，即</a:t>
            </a:r>
          </a:p>
        </p:txBody>
      </p:sp>
      <p:graphicFrame>
        <p:nvGraphicFramePr>
          <p:cNvPr id="16417" name="Object 33">
            <a:extLst>
              <a:ext uri="{FF2B5EF4-FFF2-40B4-BE49-F238E27FC236}">
                <a16:creationId xmlns:a16="http://schemas.microsoft.com/office/drawing/2014/main" id="{0E937FB6-03C5-4C0E-BFAD-8BF0298F7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927722"/>
              </p:ext>
            </p:extLst>
          </p:nvPr>
        </p:nvGraphicFramePr>
        <p:xfrm>
          <a:off x="2805113" y="2874987"/>
          <a:ext cx="203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8" name="Equation" r:id="rId3" imgW="2031840" imgH="482400" progId="Equation.DSMT4">
                  <p:embed/>
                </p:oleObj>
              </mc:Choice>
              <mc:Fallback>
                <p:oleObj name="Equation" r:id="rId3" imgW="2031840" imgH="482400" progId="Equation.DSMT4">
                  <p:embed/>
                  <p:pic>
                    <p:nvPicPr>
                      <p:cNvPr id="16417" name="Object 33">
                        <a:extLst>
                          <a:ext uri="{FF2B5EF4-FFF2-40B4-BE49-F238E27FC236}">
                            <a16:creationId xmlns:a16="http://schemas.microsoft.com/office/drawing/2014/main" id="{0E937FB6-03C5-4C0E-BFAD-8BF0298F78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2874987"/>
                        <a:ext cx="2032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3" name="Rectangle 39">
            <a:extLst>
              <a:ext uri="{FF2B5EF4-FFF2-40B4-BE49-F238E27FC236}">
                <a16:creationId xmlns:a16="http://schemas.microsoft.com/office/drawing/2014/main" id="{2A343E36-CE49-4B68-BD8D-F2EFB465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038625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证：</a:t>
            </a:r>
          </a:p>
        </p:txBody>
      </p:sp>
      <p:grpSp>
        <p:nvGrpSpPr>
          <p:cNvPr id="16429" name="Group 45">
            <a:extLst>
              <a:ext uri="{FF2B5EF4-FFF2-40B4-BE49-F238E27FC236}">
                <a16:creationId xmlns:a16="http://schemas.microsoft.com/office/drawing/2014/main" id="{20F3FACF-D3E8-4FE0-9B0C-FA9C5CE82CE1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060850"/>
            <a:ext cx="8424862" cy="519112"/>
            <a:chOff x="975" y="2205"/>
            <a:chExt cx="5307" cy="327"/>
          </a:xfrm>
        </p:grpSpPr>
        <p:sp>
          <p:nvSpPr>
            <p:cNvPr id="16425" name="Rectangle 41">
              <a:extLst>
                <a:ext uri="{FF2B5EF4-FFF2-40B4-BE49-F238E27FC236}">
                  <a16:creationId xmlns:a16="http://schemas.microsoft.com/office/drawing/2014/main" id="{B1B4B582-0493-48BA-9AAC-9AEF1B5B1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205"/>
              <a:ext cx="53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若</a:t>
              </a:r>
              <a:r>
                <a:rPr lang="en-US" altLang="zh-CN" sz="2800" b="1">
                  <a:solidFill>
                    <a:srgbClr val="080910"/>
                  </a:solidFill>
                </a:rPr>
                <a:t>(1)</a:t>
              </a: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有解，则  可由           </a:t>
              </a:r>
              <a:r>
                <a:rPr lang="zh-CN" altLang="en-US" sz="2800" b="1">
                  <a:solidFill>
                    <a:srgbClr val="080910"/>
                  </a:solidFill>
                </a:rPr>
                <a:t>线性表出，</a:t>
              </a:r>
            </a:p>
          </p:txBody>
        </p:sp>
        <p:graphicFrame>
          <p:nvGraphicFramePr>
            <p:cNvPr id="16426" name="Object 42">
              <a:extLst>
                <a:ext uri="{FF2B5EF4-FFF2-40B4-BE49-F238E27FC236}">
                  <a16:creationId xmlns:a16="http://schemas.microsoft.com/office/drawing/2014/main" id="{75B75423-120D-4072-B1EA-D487C3B9A8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2205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9" name="Equation" r:id="rId5" imgW="1790640" imgH="431640" progId="Equation.DSMT4">
                    <p:embed/>
                  </p:oleObj>
                </mc:Choice>
                <mc:Fallback>
                  <p:oleObj name="Equation" r:id="rId5" imgW="1790640" imgH="431640" progId="Equation.DSMT4">
                    <p:embed/>
                    <p:pic>
                      <p:nvPicPr>
                        <p:cNvPr id="16426" name="Object 42">
                          <a:extLst>
                            <a:ext uri="{FF2B5EF4-FFF2-40B4-BE49-F238E27FC236}">
                              <a16:creationId xmlns:a16="http://schemas.microsoft.com/office/drawing/2014/main" id="{75B75423-120D-4072-B1EA-D487C3B9A87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205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27" name="Object 43">
              <a:extLst>
                <a:ext uri="{FF2B5EF4-FFF2-40B4-BE49-F238E27FC236}">
                  <a16:creationId xmlns:a16="http://schemas.microsoft.com/office/drawing/2014/main" id="{79A33243-AEC4-48C5-828A-0207B6DED6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2251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0" name="Equation" r:id="rId7" imgW="291960" imgH="380880" progId="Equation.DSMT4">
                    <p:embed/>
                  </p:oleObj>
                </mc:Choice>
                <mc:Fallback>
                  <p:oleObj name="Equation" r:id="rId7" imgW="291960" imgH="380880" progId="Equation.DSMT4">
                    <p:embed/>
                    <p:pic>
                      <p:nvPicPr>
                        <p:cNvPr id="16427" name="Object 43">
                          <a:extLst>
                            <a:ext uri="{FF2B5EF4-FFF2-40B4-BE49-F238E27FC236}">
                              <a16:creationId xmlns:a16="http://schemas.microsoft.com/office/drawing/2014/main" id="{79A33243-AEC4-48C5-828A-0207B6DED6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251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37" name="Group 53">
            <a:extLst>
              <a:ext uri="{FF2B5EF4-FFF2-40B4-BE49-F238E27FC236}">
                <a16:creationId xmlns:a16="http://schemas.microsoft.com/office/drawing/2014/main" id="{2C49C914-AC80-46EE-BB32-BC7DEBA36DD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5718200"/>
            <a:ext cx="4752975" cy="519112"/>
            <a:chOff x="748" y="3294"/>
            <a:chExt cx="2994" cy="327"/>
          </a:xfrm>
        </p:grpSpPr>
        <p:sp>
          <p:nvSpPr>
            <p:cNvPr id="16431" name="Text Box 47">
              <a:extLst>
                <a:ext uri="{FF2B5EF4-FFF2-40B4-BE49-F238E27FC236}">
                  <a16:creationId xmlns:a16="http://schemas.microsoft.com/office/drawing/2014/main" id="{1B197308-2CF1-4DCC-8D11-6146564CE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3294"/>
              <a:ext cx="2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所以</a:t>
              </a:r>
            </a:p>
          </p:txBody>
        </p:sp>
        <p:graphicFrame>
          <p:nvGraphicFramePr>
            <p:cNvPr id="16432" name="Object 48">
              <a:extLst>
                <a:ext uri="{FF2B5EF4-FFF2-40B4-BE49-F238E27FC236}">
                  <a16:creationId xmlns:a16="http://schemas.microsoft.com/office/drawing/2014/main" id="{FA2F1C7C-DC2E-4EF4-8874-540696501E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294"/>
            <a:ext cx="128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1" name="Equation" r:id="rId9" imgW="2031840" imgH="482400" progId="Equation.DSMT4">
                    <p:embed/>
                  </p:oleObj>
                </mc:Choice>
                <mc:Fallback>
                  <p:oleObj name="Equation" r:id="rId9" imgW="2031840" imgH="482400" progId="Equation.DSMT4">
                    <p:embed/>
                    <p:pic>
                      <p:nvPicPr>
                        <p:cNvPr id="16432" name="Object 48">
                          <a:extLst>
                            <a:ext uri="{FF2B5EF4-FFF2-40B4-BE49-F238E27FC236}">
                              <a16:creationId xmlns:a16="http://schemas.microsoft.com/office/drawing/2014/main" id="{FA2F1C7C-DC2E-4EF4-8874-540696501E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294"/>
                          <a:ext cx="128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33" name="Group 49">
            <a:extLst>
              <a:ext uri="{FF2B5EF4-FFF2-40B4-BE49-F238E27FC236}">
                <a16:creationId xmlns:a16="http://schemas.microsoft.com/office/drawing/2014/main" id="{D7FD25C0-CA4E-4208-80FE-75A3940095EE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853012"/>
            <a:ext cx="7850188" cy="519113"/>
            <a:chOff x="657" y="1301"/>
            <a:chExt cx="4945" cy="327"/>
          </a:xfrm>
        </p:grpSpPr>
        <p:sp>
          <p:nvSpPr>
            <p:cNvPr id="16434" name="Text Box 50">
              <a:extLst>
                <a:ext uri="{FF2B5EF4-FFF2-40B4-BE49-F238E27FC236}">
                  <a16:creationId xmlns:a16="http://schemas.microsoft.com/office/drawing/2014/main" id="{26B14B1A-4648-4FA8-A744-B70B36E72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301"/>
              <a:ext cx="49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于是向量组          与             </a:t>
              </a:r>
              <a:r>
                <a:rPr lang="zh-CN" altLang="en-US" sz="2800" b="1">
                  <a:solidFill>
                    <a:srgbClr val="080910"/>
                  </a:solidFill>
                </a:rPr>
                <a:t>等价，</a:t>
              </a:r>
            </a:p>
          </p:txBody>
        </p:sp>
        <p:graphicFrame>
          <p:nvGraphicFramePr>
            <p:cNvPr id="16435" name="Object 51">
              <a:extLst>
                <a:ext uri="{FF2B5EF4-FFF2-40B4-BE49-F238E27FC236}">
                  <a16:creationId xmlns:a16="http://schemas.microsoft.com/office/drawing/2014/main" id="{D0D544A0-4801-4478-814F-205559E2B4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1344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2" name="Equation" r:id="rId11" imgW="1790640" imgH="431640" progId="Equation.DSMT4">
                    <p:embed/>
                  </p:oleObj>
                </mc:Choice>
                <mc:Fallback>
                  <p:oleObj name="Equation" r:id="rId11" imgW="1790640" imgH="431640" progId="Equation.DSMT4">
                    <p:embed/>
                    <p:pic>
                      <p:nvPicPr>
                        <p:cNvPr id="16435" name="Object 51">
                          <a:extLst>
                            <a:ext uri="{FF2B5EF4-FFF2-40B4-BE49-F238E27FC236}">
                              <a16:creationId xmlns:a16="http://schemas.microsoft.com/office/drawing/2014/main" id="{D0D544A0-4801-4478-814F-205559E2B4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344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36" name="Object 52">
              <a:extLst>
                <a:ext uri="{FF2B5EF4-FFF2-40B4-BE49-F238E27FC236}">
                  <a16:creationId xmlns:a16="http://schemas.microsoft.com/office/drawing/2014/main" id="{DD90B36D-30AF-4FCC-AB4C-DC2F603250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98" y="1344"/>
            <a:ext cx="1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3" name="Equation" r:id="rId13" imgW="2209680" imgH="431640" progId="Equation.DSMT4">
                    <p:embed/>
                  </p:oleObj>
                </mc:Choice>
                <mc:Fallback>
                  <p:oleObj name="Equation" r:id="rId13" imgW="2209680" imgH="431640" progId="Equation.DSMT4">
                    <p:embed/>
                    <p:pic>
                      <p:nvPicPr>
                        <p:cNvPr id="16436" name="Object 52">
                          <a:extLst>
                            <a:ext uri="{FF2B5EF4-FFF2-40B4-BE49-F238E27FC236}">
                              <a16:creationId xmlns:a16="http://schemas.microsoft.com/office/drawing/2014/main" id="{DD90B36D-30AF-4FCC-AB4C-DC2F603250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1344"/>
                          <a:ext cx="1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4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>
            <a:extLst>
              <a:ext uri="{FF2B5EF4-FFF2-40B4-BE49-F238E27FC236}">
                <a16:creationId xmlns:a16="http://schemas.microsoft.com/office/drawing/2014/main" id="{E19EA390-C8C0-45D8-9103-7B3A19B3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94328863-988E-4757-8FF5-B949D6F93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9481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11AB3299-B835-4F9C-A4B9-C4E78EEAF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9481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A47A1E44-CE75-4598-AA63-2B55EF553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39481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26" name="Rectangle 18">
            <a:extLst>
              <a:ext uri="{FF2B5EF4-FFF2-40B4-BE49-F238E27FC236}">
                <a16:creationId xmlns:a16="http://schemas.microsoft.com/office/drawing/2014/main" id="{2FF521CD-B1D9-4C8C-AE05-A9BA00B6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3943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30" name="Rectangle 22">
            <a:extLst>
              <a:ext uri="{FF2B5EF4-FFF2-40B4-BE49-F238E27FC236}">
                <a16:creationId xmlns:a16="http://schemas.microsoft.com/office/drawing/2014/main" id="{4518D45A-32B9-4BE1-A2B7-4889DCF17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3943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32" name="Rectangle 24">
            <a:extLst>
              <a:ext uri="{FF2B5EF4-FFF2-40B4-BE49-F238E27FC236}">
                <a16:creationId xmlns:a16="http://schemas.microsoft.com/office/drawing/2014/main" id="{7D8A0AE7-2A47-4C51-8841-C2B9DD2BE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9481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34" name="Rectangle 26">
            <a:extLst>
              <a:ext uri="{FF2B5EF4-FFF2-40B4-BE49-F238E27FC236}">
                <a16:creationId xmlns:a16="http://schemas.microsoft.com/office/drawing/2014/main" id="{49ADB906-D976-4D13-9C6D-78DF4154F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39481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38" name="Rectangle 30">
            <a:extLst>
              <a:ext uri="{FF2B5EF4-FFF2-40B4-BE49-F238E27FC236}">
                <a16:creationId xmlns:a16="http://schemas.microsoft.com/office/drawing/2014/main" id="{4C292A09-E8BF-4C36-A22F-DDA1B95B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943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17489" name="Group 81">
            <a:extLst>
              <a:ext uri="{FF2B5EF4-FFF2-40B4-BE49-F238E27FC236}">
                <a16:creationId xmlns:a16="http://schemas.microsoft.com/office/drawing/2014/main" id="{34FA601E-0B92-4E4A-A05E-FF586BE15FBC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109687"/>
            <a:ext cx="6911975" cy="519113"/>
            <a:chOff x="476" y="436"/>
            <a:chExt cx="4354" cy="327"/>
          </a:xfrm>
        </p:grpSpPr>
        <p:sp>
          <p:nvSpPr>
            <p:cNvPr id="17457" name="Rectangle 49">
              <a:extLst>
                <a:ext uri="{FF2B5EF4-FFF2-40B4-BE49-F238E27FC236}">
                  <a16:creationId xmlns:a16="http://schemas.microsoft.com/office/drawing/2014/main" id="{7E490757-5E8E-44C5-9E51-BDAF262FD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436"/>
              <a:ext cx="43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楷体_GB2312" pitchFamily="49" charset="-122"/>
                </a:rPr>
                <a:t>反过来</a:t>
              </a:r>
              <a:r>
                <a:rPr lang="zh-CN" altLang="en-US" sz="2800" b="1">
                  <a:solidFill>
                    <a:srgbClr val="080910"/>
                  </a:solidFill>
                </a:rPr>
                <a:t>，若                       ，则</a:t>
              </a:r>
            </a:p>
          </p:txBody>
        </p:sp>
        <p:graphicFrame>
          <p:nvGraphicFramePr>
            <p:cNvPr id="17450" name="Object 42">
              <a:extLst>
                <a:ext uri="{FF2B5EF4-FFF2-40B4-BE49-F238E27FC236}">
                  <a16:creationId xmlns:a16="http://schemas.microsoft.com/office/drawing/2014/main" id="{DB4A9FFA-7B4E-4D66-A951-3B49E9B61B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436"/>
            <a:ext cx="12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2" name="Equation" r:id="rId3" imgW="1955520" imgH="482400" progId="Equation.DSMT4">
                    <p:embed/>
                  </p:oleObj>
                </mc:Choice>
                <mc:Fallback>
                  <p:oleObj name="Equation" r:id="rId3" imgW="1955520" imgH="482400" progId="Equation.DSMT4">
                    <p:embed/>
                    <p:pic>
                      <p:nvPicPr>
                        <p:cNvPr id="17450" name="Object 42">
                          <a:extLst>
                            <a:ext uri="{FF2B5EF4-FFF2-40B4-BE49-F238E27FC236}">
                              <a16:creationId xmlns:a16="http://schemas.microsoft.com/office/drawing/2014/main" id="{DB4A9FFA-7B4E-4D66-A951-3B49E9B61B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436"/>
                          <a:ext cx="123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55" name="Object 47">
            <a:extLst>
              <a:ext uri="{FF2B5EF4-FFF2-40B4-BE49-F238E27FC236}">
                <a16:creationId xmlns:a16="http://schemas.microsoft.com/office/drawing/2014/main" id="{7AFE1F5F-7761-4E9B-B6BE-09ECFC99F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939070"/>
              </p:ext>
            </p:extLst>
          </p:nvPr>
        </p:nvGraphicFramePr>
        <p:xfrm>
          <a:off x="1331913" y="1901850"/>
          <a:ext cx="6337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3" name="Equation" r:id="rId5" imgW="6337080" imgH="431640" progId="Equation.DSMT4">
                  <p:embed/>
                </p:oleObj>
              </mc:Choice>
              <mc:Fallback>
                <p:oleObj name="Equation" r:id="rId5" imgW="6337080" imgH="431640" progId="Equation.DSMT4">
                  <p:embed/>
                  <p:pic>
                    <p:nvPicPr>
                      <p:cNvPr id="17455" name="Object 47">
                        <a:extLst>
                          <a:ext uri="{FF2B5EF4-FFF2-40B4-BE49-F238E27FC236}">
                            <a16:creationId xmlns:a16="http://schemas.microsoft.com/office/drawing/2014/main" id="{7AFE1F5F-7761-4E9B-B6BE-09ECFC99F7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01850"/>
                        <a:ext cx="6337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65" name="Group 57">
            <a:extLst>
              <a:ext uri="{FF2B5EF4-FFF2-40B4-BE49-F238E27FC236}">
                <a16:creationId xmlns:a16="http://schemas.microsoft.com/office/drawing/2014/main" id="{32428A0E-DA8D-47B3-BB7A-BF770634905B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622575"/>
            <a:ext cx="12604750" cy="590550"/>
            <a:chOff x="476" y="1480"/>
            <a:chExt cx="7940" cy="372"/>
          </a:xfrm>
        </p:grpSpPr>
        <p:sp>
          <p:nvSpPr>
            <p:cNvPr id="17460" name="Rectangle 52">
              <a:extLst>
                <a:ext uri="{FF2B5EF4-FFF2-40B4-BE49-F238E27FC236}">
                  <a16:creationId xmlns:a16="http://schemas.microsoft.com/office/drawing/2014/main" id="{72278591-0403-4E35-BA6D-77970A2FD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525"/>
              <a:ext cx="41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</a:rPr>
                <a:t>设                       为</a:t>
              </a:r>
            </a:p>
          </p:txBody>
        </p:sp>
        <p:graphicFrame>
          <p:nvGraphicFramePr>
            <p:cNvPr id="17459" name="Object 51">
              <a:extLst>
                <a:ext uri="{FF2B5EF4-FFF2-40B4-BE49-F238E27FC236}">
                  <a16:creationId xmlns:a16="http://schemas.microsoft.com/office/drawing/2014/main" id="{FB23F925-FA1C-4F14-8274-B5E18C0A06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525"/>
            <a:ext cx="122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4" name="Equation" r:id="rId7" imgW="1942920" imgH="495000" progId="Equation.DSMT4">
                    <p:embed/>
                  </p:oleObj>
                </mc:Choice>
                <mc:Fallback>
                  <p:oleObj name="Equation" r:id="rId7" imgW="1942920" imgH="495000" progId="Equation.DSMT4">
                    <p:embed/>
                    <p:pic>
                      <p:nvPicPr>
                        <p:cNvPr id="17459" name="Object 51">
                          <a:extLst>
                            <a:ext uri="{FF2B5EF4-FFF2-40B4-BE49-F238E27FC236}">
                              <a16:creationId xmlns:a16="http://schemas.microsoft.com/office/drawing/2014/main" id="{FB23F925-FA1C-4F14-8274-B5E18C0A06D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525"/>
                          <a:ext cx="122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463" name="Group 55">
              <a:extLst>
                <a:ext uri="{FF2B5EF4-FFF2-40B4-BE49-F238E27FC236}">
                  <a16:creationId xmlns:a16="http://schemas.microsoft.com/office/drawing/2014/main" id="{202E032B-D22A-4413-BE31-D75F8FBDC1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1480"/>
              <a:ext cx="6126" cy="327"/>
              <a:chOff x="793" y="2931"/>
              <a:chExt cx="6126" cy="327"/>
            </a:xfrm>
          </p:grpSpPr>
          <p:sp>
            <p:nvSpPr>
              <p:cNvPr id="17428" name="Text Box 20">
                <a:extLst>
                  <a:ext uri="{FF2B5EF4-FFF2-40B4-BE49-F238E27FC236}">
                    <a16:creationId xmlns:a16="http://schemas.microsoft.com/office/drawing/2014/main" id="{D8C34E25-8AEC-467D-B81B-A94F152007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2931"/>
                <a:ext cx="499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080910"/>
                    </a:solidFill>
                    <a:latin typeface="宋体" panose="02010600030101010101" pitchFamily="2" charset="-122"/>
                  </a:rPr>
                  <a:t>的一个极大无关组，</a:t>
                </a:r>
                <a:endParaRPr lang="zh-CN" altLang="en-US" sz="2800" b="1">
                  <a:solidFill>
                    <a:srgbClr val="080910"/>
                  </a:solidFill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17461" name="Object 53">
                <a:extLst>
                  <a:ext uri="{FF2B5EF4-FFF2-40B4-BE49-F238E27FC236}">
                    <a16:creationId xmlns:a16="http://schemas.microsoft.com/office/drawing/2014/main" id="{34ABB50F-1E7B-4770-9AE7-BAF95A378C2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93" y="2976"/>
              <a:ext cx="1128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45" name="Equation" r:id="rId9" imgW="1790640" imgH="431640" progId="Equation.DSMT4">
                      <p:embed/>
                    </p:oleObj>
                  </mc:Choice>
                  <mc:Fallback>
                    <p:oleObj name="Equation" r:id="rId9" imgW="1790640" imgH="431640" progId="Equation.DSMT4">
                      <p:embed/>
                      <p:pic>
                        <p:nvPicPr>
                          <p:cNvPr id="17461" name="Object 53">
                            <a:extLst>
                              <a:ext uri="{FF2B5EF4-FFF2-40B4-BE49-F238E27FC236}">
                                <a16:creationId xmlns:a16="http://schemas.microsoft.com/office/drawing/2014/main" id="{34ABB50F-1E7B-4770-9AE7-BAF95A378C2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3" y="2976"/>
                            <a:ext cx="1128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 cap="sq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7478" name="Group 70">
            <a:extLst>
              <a:ext uri="{FF2B5EF4-FFF2-40B4-BE49-F238E27FC236}">
                <a16:creationId xmlns:a16="http://schemas.microsoft.com/office/drawing/2014/main" id="{82F5206D-44AD-4350-92D8-16321AF17386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414737"/>
            <a:ext cx="13325475" cy="590550"/>
            <a:chOff x="476" y="1797"/>
            <a:chExt cx="8394" cy="372"/>
          </a:xfrm>
        </p:grpSpPr>
        <p:sp>
          <p:nvSpPr>
            <p:cNvPr id="17473" name="Rectangle 65">
              <a:extLst>
                <a:ext uri="{FF2B5EF4-FFF2-40B4-BE49-F238E27FC236}">
                  <a16:creationId xmlns:a16="http://schemas.microsoft.com/office/drawing/2014/main" id="{B5080E24-2E57-4279-95B4-F32538C25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842"/>
              <a:ext cx="41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</a:rPr>
                <a:t>则                       也为</a:t>
              </a:r>
            </a:p>
          </p:txBody>
        </p:sp>
        <p:graphicFrame>
          <p:nvGraphicFramePr>
            <p:cNvPr id="17474" name="Object 66">
              <a:extLst>
                <a:ext uri="{FF2B5EF4-FFF2-40B4-BE49-F238E27FC236}">
                  <a16:creationId xmlns:a16="http://schemas.microsoft.com/office/drawing/2014/main" id="{B652CF9B-2EEA-4603-BABC-9F1B8BF4F9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1842"/>
            <a:ext cx="122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6" name="Equation" r:id="rId11" imgW="1942920" imgH="495000" progId="Equation.DSMT4">
                    <p:embed/>
                  </p:oleObj>
                </mc:Choice>
                <mc:Fallback>
                  <p:oleObj name="Equation" r:id="rId11" imgW="1942920" imgH="495000" progId="Equation.DSMT4">
                    <p:embed/>
                    <p:pic>
                      <p:nvPicPr>
                        <p:cNvPr id="17474" name="Object 66">
                          <a:extLst>
                            <a:ext uri="{FF2B5EF4-FFF2-40B4-BE49-F238E27FC236}">
                              <a16:creationId xmlns:a16="http://schemas.microsoft.com/office/drawing/2014/main" id="{B652CF9B-2EEA-4603-BABC-9F1B8BF4F9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842"/>
                          <a:ext cx="122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76" name="Text Box 68">
              <a:extLst>
                <a:ext uri="{FF2B5EF4-FFF2-40B4-BE49-F238E27FC236}">
                  <a16:creationId xmlns:a16="http://schemas.microsoft.com/office/drawing/2014/main" id="{8E7471C8-83B4-4072-9563-A4C17A4E9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797"/>
              <a:ext cx="4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的极大无关组，</a:t>
              </a:r>
              <a:endParaRPr lang="zh-CN" altLang="en-US" sz="2800" b="1">
                <a:solidFill>
                  <a:srgbClr val="080910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17477" name="Object 69">
              <a:extLst>
                <a:ext uri="{FF2B5EF4-FFF2-40B4-BE49-F238E27FC236}">
                  <a16:creationId xmlns:a16="http://schemas.microsoft.com/office/drawing/2014/main" id="{98E2791E-F822-43BD-AD0C-0A90F1C567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1842"/>
            <a:ext cx="1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7" name="Equation" r:id="rId12" imgW="2209680" imgH="431640" progId="Equation.DSMT4">
                    <p:embed/>
                  </p:oleObj>
                </mc:Choice>
                <mc:Fallback>
                  <p:oleObj name="Equation" r:id="rId12" imgW="2209680" imgH="431640" progId="Equation.DSMT4">
                    <p:embed/>
                    <p:pic>
                      <p:nvPicPr>
                        <p:cNvPr id="17477" name="Object 69">
                          <a:extLst>
                            <a:ext uri="{FF2B5EF4-FFF2-40B4-BE49-F238E27FC236}">
                              <a16:creationId xmlns:a16="http://schemas.microsoft.com/office/drawing/2014/main" id="{98E2791E-F822-43BD-AD0C-0A90F1C5675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1842"/>
                          <a:ext cx="1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83" name="Group 75">
            <a:extLst>
              <a:ext uri="{FF2B5EF4-FFF2-40B4-BE49-F238E27FC236}">
                <a16:creationId xmlns:a16="http://schemas.microsoft.com/office/drawing/2014/main" id="{6429F214-D833-4D2B-ADF3-74A173F934B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206900"/>
            <a:ext cx="9217025" cy="519112"/>
            <a:chOff x="476" y="2251"/>
            <a:chExt cx="5806" cy="327"/>
          </a:xfrm>
        </p:grpSpPr>
        <p:sp>
          <p:nvSpPr>
            <p:cNvPr id="17482" name="Rectangle 74">
              <a:extLst>
                <a:ext uri="{FF2B5EF4-FFF2-40B4-BE49-F238E27FC236}">
                  <a16:creationId xmlns:a16="http://schemas.microsoft.com/office/drawing/2014/main" id="{E5C93B2A-FE79-4F89-B0B1-3384B6082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251"/>
              <a:ext cx="5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∴</a:t>
              </a:r>
              <a:r>
                <a:rPr lang="zh-CN" altLang="en-US" sz="2800" b="1">
                  <a:solidFill>
                    <a:srgbClr val="080910"/>
                  </a:solidFill>
                </a:rPr>
                <a:t>向量组                     与                          等价，</a:t>
              </a:r>
            </a:p>
          </p:txBody>
        </p:sp>
        <p:graphicFrame>
          <p:nvGraphicFramePr>
            <p:cNvPr id="17480" name="Object 72">
              <a:extLst>
                <a:ext uri="{FF2B5EF4-FFF2-40B4-BE49-F238E27FC236}">
                  <a16:creationId xmlns:a16="http://schemas.microsoft.com/office/drawing/2014/main" id="{552FEE06-56F0-4897-87CC-8A20B388EE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296"/>
            <a:ext cx="1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8" name="Equation" r:id="rId14" imgW="2209680" imgH="431640" progId="Equation.DSMT4">
                    <p:embed/>
                  </p:oleObj>
                </mc:Choice>
                <mc:Fallback>
                  <p:oleObj name="Equation" r:id="rId14" imgW="2209680" imgH="431640" progId="Equation.DSMT4">
                    <p:embed/>
                    <p:pic>
                      <p:nvPicPr>
                        <p:cNvPr id="17480" name="Object 72">
                          <a:extLst>
                            <a:ext uri="{FF2B5EF4-FFF2-40B4-BE49-F238E27FC236}">
                              <a16:creationId xmlns:a16="http://schemas.microsoft.com/office/drawing/2014/main" id="{552FEE06-56F0-4897-87CC-8A20B388EE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296"/>
                          <a:ext cx="1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81" name="Object 73">
              <a:extLst>
                <a:ext uri="{FF2B5EF4-FFF2-40B4-BE49-F238E27FC236}">
                  <a16:creationId xmlns:a16="http://schemas.microsoft.com/office/drawing/2014/main" id="{C2EE0A13-EFE9-4680-88A7-5E3BE35A01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2296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9" name="Equation" r:id="rId16" imgW="1790640" imgH="431640" progId="Equation.DSMT4">
                    <p:embed/>
                  </p:oleObj>
                </mc:Choice>
                <mc:Fallback>
                  <p:oleObj name="Equation" r:id="rId16" imgW="1790640" imgH="431640" progId="Equation.DSMT4">
                    <p:embed/>
                    <p:pic>
                      <p:nvPicPr>
                        <p:cNvPr id="17481" name="Object 73">
                          <a:extLst>
                            <a:ext uri="{FF2B5EF4-FFF2-40B4-BE49-F238E27FC236}">
                              <a16:creationId xmlns:a16="http://schemas.microsoft.com/office/drawing/2014/main" id="{C2EE0A13-EFE9-4680-88A7-5E3BE35A01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296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84" name="Group 76">
            <a:extLst>
              <a:ext uri="{FF2B5EF4-FFF2-40B4-BE49-F238E27FC236}">
                <a16:creationId xmlns:a16="http://schemas.microsoft.com/office/drawing/2014/main" id="{4C33805D-CABD-4090-8718-DEEA99485342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926037"/>
            <a:ext cx="7772400" cy="525463"/>
            <a:chOff x="476" y="2387"/>
            <a:chExt cx="4896" cy="331"/>
          </a:xfrm>
        </p:grpSpPr>
        <p:sp>
          <p:nvSpPr>
            <p:cNvPr id="17485" name="Text Box 77">
              <a:extLst>
                <a:ext uri="{FF2B5EF4-FFF2-40B4-BE49-F238E27FC236}">
                  <a16:creationId xmlns:a16="http://schemas.microsoft.com/office/drawing/2014/main" id="{A4575696-D2EF-4050-84F7-C49749929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387"/>
              <a:ext cx="48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从而  可由向量组           线性表出，</a:t>
              </a:r>
              <a:endParaRPr lang="zh-CN" altLang="en-US" sz="2800" b="1">
                <a:solidFill>
                  <a:srgbClr val="080910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17486" name="Object 78">
              <a:extLst>
                <a:ext uri="{FF2B5EF4-FFF2-40B4-BE49-F238E27FC236}">
                  <a16:creationId xmlns:a16="http://schemas.microsoft.com/office/drawing/2014/main" id="{9C3EDE4E-E708-4FE5-86C4-C16F97B29A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2432"/>
            <a:ext cx="11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0" name="Equation" r:id="rId18" imgW="1790640" imgH="431640" progId="Equation.DSMT4">
                    <p:embed/>
                  </p:oleObj>
                </mc:Choice>
                <mc:Fallback>
                  <p:oleObj name="Equation" r:id="rId18" imgW="1790640" imgH="431640" progId="Equation.DSMT4">
                    <p:embed/>
                    <p:pic>
                      <p:nvPicPr>
                        <p:cNvPr id="17486" name="Object 78">
                          <a:extLst>
                            <a:ext uri="{FF2B5EF4-FFF2-40B4-BE49-F238E27FC236}">
                              <a16:creationId xmlns:a16="http://schemas.microsoft.com/office/drawing/2014/main" id="{9C3EDE4E-E708-4FE5-86C4-C16F97B29A9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432"/>
                          <a:ext cx="112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87" name="Object 79">
              <a:extLst>
                <a:ext uri="{FF2B5EF4-FFF2-40B4-BE49-F238E27FC236}">
                  <a16:creationId xmlns:a16="http://schemas.microsoft.com/office/drawing/2014/main" id="{F6A3C38A-62E3-4223-8EC3-85CCFC2CD7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478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1" name="Equation" r:id="rId19" imgW="291960" imgH="380880" progId="Equation.DSMT4">
                    <p:embed/>
                  </p:oleObj>
                </mc:Choice>
                <mc:Fallback>
                  <p:oleObj name="Equation" r:id="rId19" imgW="291960" imgH="380880" progId="Equation.DSMT4">
                    <p:embed/>
                    <p:pic>
                      <p:nvPicPr>
                        <p:cNvPr id="17487" name="Object 79">
                          <a:extLst>
                            <a:ext uri="{FF2B5EF4-FFF2-40B4-BE49-F238E27FC236}">
                              <a16:creationId xmlns:a16="http://schemas.microsoft.com/office/drawing/2014/main" id="{F6A3C38A-62E3-4223-8EC3-85CCFC2CD7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478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88" name="Rectangle 80">
            <a:extLst>
              <a:ext uri="{FF2B5EF4-FFF2-40B4-BE49-F238E27FC236}">
                <a16:creationId xmlns:a16="http://schemas.microsoft.com/office/drawing/2014/main" id="{EE561F4C-DD39-4F28-B8C3-DA6030CB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718200"/>
            <a:ext cx="640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80910"/>
                </a:solidFill>
              </a:rPr>
              <a:t>所以，方程组</a:t>
            </a:r>
            <a:r>
              <a:rPr lang="en-US" altLang="zh-CN" sz="2800" b="1">
                <a:solidFill>
                  <a:srgbClr val="080910"/>
                </a:solidFill>
              </a:rPr>
              <a:t>(1)</a:t>
            </a:r>
            <a:r>
              <a:rPr lang="zh-CN" altLang="en-US" sz="2800" b="1">
                <a:solidFill>
                  <a:srgbClr val="080910"/>
                </a:solidFill>
              </a:rPr>
              <a:t>有解．</a:t>
            </a:r>
            <a:r>
              <a:rPr lang="zh-CN" alt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>
            <a:extLst>
              <a:ext uri="{FF2B5EF4-FFF2-40B4-BE49-F238E27FC236}">
                <a16:creationId xmlns:a16="http://schemas.microsoft.com/office/drawing/2014/main" id="{40AA674D-9E37-48C3-9F2F-BB0C1224A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08720"/>
            <a:ext cx="345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总之，</a:t>
            </a:r>
          </a:p>
        </p:txBody>
      </p:sp>
      <p:grpSp>
        <p:nvGrpSpPr>
          <p:cNvPr id="31760" name="Group 16">
            <a:extLst>
              <a:ext uri="{FF2B5EF4-FFF2-40B4-BE49-F238E27FC236}">
                <a16:creationId xmlns:a16="http://schemas.microsoft.com/office/drawing/2014/main" id="{AD2D8CEE-DB96-4B72-87B4-54A33A34A431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908720"/>
            <a:ext cx="6408738" cy="520700"/>
            <a:chOff x="1202" y="276"/>
            <a:chExt cx="4037" cy="328"/>
          </a:xfrm>
        </p:grpSpPr>
        <p:sp>
          <p:nvSpPr>
            <p:cNvPr id="31748" name="Rectangle 4">
              <a:extLst>
                <a:ext uri="{FF2B5EF4-FFF2-40B4-BE49-F238E27FC236}">
                  <a16:creationId xmlns:a16="http://schemas.microsoft.com/office/drawing/2014/main" id="{2939C6F2-30F4-4ABC-BB5B-C98E2AFBF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76"/>
              <a:ext cx="40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线性方程组</a:t>
              </a:r>
              <a:r>
                <a:rPr lang="en-US" altLang="zh-CN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(1)</a:t>
              </a:r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有解</a:t>
              </a:r>
              <a:endParaRPr lang="zh-CN" altLang="en-US" sz="280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31751" name="Object 7">
              <a:extLst>
                <a:ext uri="{FF2B5EF4-FFF2-40B4-BE49-F238E27FC236}">
                  <a16:creationId xmlns:a16="http://schemas.microsoft.com/office/drawing/2014/main" id="{00DA272B-7323-4519-9F4A-5A94B0F18E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3" y="300"/>
            <a:ext cx="157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6" name="Equation" r:id="rId3" imgW="2501640" imgH="482400" progId="Equation.DSMT4">
                    <p:embed/>
                  </p:oleObj>
                </mc:Choice>
                <mc:Fallback>
                  <p:oleObj name="Equation" r:id="rId3" imgW="2501640" imgH="482400" progId="Equation.DSMT4">
                    <p:embed/>
                    <p:pic>
                      <p:nvPicPr>
                        <p:cNvPr id="31751" name="Object 7">
                          <a:extLst>
                            <a:ext uri="{FF2B5EF4-FFF2-40B4-BE49-F238E27FC236}">
                              <a16:creationId xmlns:a16="http://schemas.microsoft.com/office/drawing/2014/main" id="{00DA272B-7323-4519-9F4A-5A94B0F18E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00"/>
                          <a:ext cx="157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758" name="Group 14">
            <a:extLst>
              <a:ext uri="{FF2B5EF4-FFF2-40B4-BE49-F238E27FC236}">
                <a16:creationId xmlns:a16="http://schemas.microsoft.com/office/drawing/2014/main" id="{44583BB0-A2DF-40F3-B96C-707A89E76C30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2493045"/>
            <a:ext cx="7272338" cy="519112"/>
            <a:chOff x="1179" y="1367"/>
            <a:chExt cx="4581" cy="327"/>
          </a:xfrm>
        </p:grpSpPr>
        <p:sp>
          <p:nvSpPr>
            <p:cNvPr id="31757" name="Rectangle 13">
              <a:extLst>
                <a:ext uri="{FF2B5EF4-FFF2-40B4-BE49-F238E27FC236}">
                  <a16:creationId xmlns:a16="http://schemas.microsoft.com/office/drawing/2014/main" id="{9F5C7123-1ABA-4010-BA56-2B5B3C547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1367"/>
              <a:ext cx="45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若                则</a:t>
              </a:r>
              <a:r>
                <a:rPr lang="en-US" altLang="zh-CN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(1)</a:t>
              </a:r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有无穷多个解</a:t>
              </a:r>
              <a:r>
                <a:rPr lang="en-US" altLang="zh-CN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</a:p>
          </p:txBody>
        </p:sp>
        <p:graphicFrame>
          <p:nvGraphicFramePr>
            <p:cNvPr id="31753" name="Object 9">
              <a:extLst>
                <a:ext uri="{FF2B5EF4-FFF2-40B4-BE49-F238E27FC236}">
                  <a16:creationId xmlns:a16="http://schemas.microsoft.com/office/drawing/2014/main" id="{D9FE4C69-4EDC-4978-81EC-E1D3B1F92A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65" y="1389"/>
            <a:ext cx="158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7" name="Equation" r:id="rId5" imgW="2514600" imgH="482400" progId="Equation.DSMT4">
                    <p:embed/>
                  </p:oleObj>
                </mc:Choice>
                <mc:Fallback>
                  <p:oleObj name="Equation" r:id="rId5" imgW="2514600" imgH="482400" progId="Equation.DSMT4">
                    <p:embed/>
                    <p:pic>
                      <p:nvPicPr>
                        <p:cNvPr id="31753" name="Object 9">
                          <a:extLst>
                            <a:ext uri="{FF2B5EF4-FFF2-40B4-BE49-F238E27FC236}">
                              <a16:creationId xmlns:a16="http://schemas.microsoft.com/office/drawing/2014/main" id="{D9FE4C69-4EDC-4978-81EC-E1D3B1F92A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389"/>
                          <a:ext cx="158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759" name="Group 15">
            <a:extLst>
              <a:ext uri="{FF2B5EF4-FFF2-40B4-BE49-F238E27FC236}">
                <a16:creationId xmlns:a16="http://schemas.microsoft.com/office/drawing/2014/main" id="{BD4E884F-3B7B-4655-BEEE-FE13B771AB2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700882"/>
            <a:ext cx="8856662" cy="519113"/>
            <a:chOff x="612" y="890"/>
            <a:chExt cx="5579" cy="327"/>
          </a:xfrm>
        </p:grpSpPr>
        <p:sp>
          <p:nvSpPr>
            <p:cNvPr id="31755" name="Rectangle 11">
              <a:extLst>
                <a:ext uri="{FF2B5EF4-FFF2-40B4-BE49-F238E27FC236}">
                  <a16:creationId xmlns:a16="http://schemas.microsoft.com/office/drawing/2014/main" id="{BABEBF91-C645-46FA-8BF9-3909DDAB9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890"/>
              <a:ext cx="55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并且，</a:t>
              </a:r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若                则</a:t>
              </a:r>
              <a:r>
                <a:rPr lang="en-US" altLang="zh-CN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(1)</a:t>
              </a:r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有唯一解；</a:t>
              </a:r>
            </a:p>
          </p:txBody>
        </p:sp>
        <p:graphicFrame>
          <p:nvGraphicFramePr>
            <p:cNvPr id="31756" name="Object 12">
              <a:extLst>
                <a:ext uri="{FF2B5EF4-FFF2-40B4-BE49-F238E27FC236}">
                  <a16:creationId xmlns:a16="http://schemas.microsoft.com/office/drawing/2014/main" id="{86D1942E-5D2A-434D-8263-55BB38E1FE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890"/>
            <a:ext cx="164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8" name="Equation" r:id="rId7" imgW="2603160" imgH="482400" progId="Equation.DSMT4">
                    <p:embed/>
                  </p:oleObj>
                </mc:Choice>
                <mc:Fallback>
                  <p:oleObj name="Equation" r:id="rId7" imgW="2603160" imgH="482400" progId="Equation.DSMT4">
                    <p:embed/>
                    <p:pic>
                      <p:nvPicPr>
                        <p:cNvPr id="31756" name="Object 12">
                          <a:extLst>
                            <a:ext uri="{FF2B5EF4-FFF2-40B4-BE49-F238E27FC236}">
                              <a16:creationId xmlns:a16="http://schemas.microsoft.com/office/drawing/2014/main" id="{86D1942E-5D2A-434D-8263-55BB38E1FE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890"/>
                          <a:ext cx="164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63" name="Rectangle 19">
            <a:extLst>
              <a:ext uri="{FF2B5EF4-FFF2-40B4-BE49-F238E27FC236}">
                <a16:creationId xmlns:a16="http://schemas.microsoft.com/office/drawing/2014/main" id="{8E2278E3-1535-4B23-95C3-FF9D9168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285207"/>
            <a:ext cx="345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</a:t>
            </a: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59144C14-3581-4F54-9DDD-D0865457B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580607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80910"/>
                </a:solidFill>
                <a:latin typeface="楷体_GB2312" pitchFamily="49" charset="-122"/>
                <a:ea typeface="楷体_GB2312" pitchFamily="49" charset="-122"/>
              </a:rPr>
              <a:t>则方程组</a:t>
            </a:r>
            <a:r>
              <a:rPr lang="en-US" altLang="zh-CN" sz="2800" b="1">
                <a:solidFill>
                  <a:srgbClr val="08091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>
                <a:solidFill>
                  <a:srgbClr val="080910"/>
                </a:solidFill>
                <a:latin typeface="楷体_GB2312" pitchFamily="49" charset="-122"/>
                <a:ea typeface="楷体_GB2312" pitchFamily="49" charset="-122"/>
              </a:rPr>
              <a:t>与下面的方程组是同解的</a:t>
            </a:r>
            <a:r>
              <a:rPr lang="en-US" altLang="zh-CN" sz="2800" b="1">
                <a:solidFill>
                  <a:srgbClr val="08091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pSp>
        <p:nvGrpSpPr>
          <p:cNvPr id="31771" name="Group 27">
            <a:extLst>
              <a:ext uri="{FF2B5EF4-FFF2-40B4-BE49-F238E27FC236}">
                <a16:creationId xmlns:a16="http://schemas.microsoft.com/office/drawing/2014/main" id="{49E1F479-2AAF-4F9C-BE36-58810F3214D7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356645"/>
            <a:ext cx="7345363" cy="1231900"/>
            <a:chOff x="793" y="1752"/>
            <a:chExt cx="4627" cy="776"/>
          </a:xfrm>
        </p:grpSpPr>
        <p:sp>
          <p:nvSpPr>
            <p:cNvPr id="31765" name="Rectangle 21">
              <a:extLst>
                <a:ext uri="{FF2B5EF4-FFF2-40B4-BE49-F238E27FC236}">
                  <a16:creationId xmlns:a16="http://schemas.microsoft.com/office/drawing/2014/main" id="{98480FED-8A53-415F-809C-6210BC416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024"/>
              <a:ext cx="46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若 　　　　　　　且</a:t>
              </a:r>
              <a:r>
                <a:rPr lang="zh-CN" altLang="en-US" sz="2800" b="1">
                  <a:solidFill>
                    <a:srgbClr val="080910"/>
                  </a:solidFill>
                  <a:ea typeface="楷体_GB2312" pitchFamily="49" charset="-122"/>
                </a:rPr>
                <a:t> </a:t>
              </a:r>
              <a:r>
                <a:rPr lang="en-US" altLang="zh-CN" sz="2800" b="1" i="1">
                  <a:solidFill>
                    <a:srgbClr val="080910"/>
                  </a:solidFill>
                  <a:ea typeface="楷体_GB2312" pitchFamily="49" charset="-122"/>
                </a:rPr>
                <a:t>r </a:t>
              </a:r>
              <a:r>
                <a:rPr lang="zh-CN" altLang="en-US" sz="2800" b="1">
                  <a:solidFill>
                    <a:srgbClr val="080910"/>
                  </a:solidFill>
                  <a:latin typeface="楷体_GB2312" pitchFamily="49" charset="-122"/>
                  <a:ea typeface="楷体_GB2312" pitchFamily="49" charset="-122"/>
                </a:rPr>
                <a:t>级子式</a:t>
              </a:r>
            </a:p>
          </p:txBody>
        </p:sp>
        <p:graphicFrame>
          <p:nvGraphicFramePr>
            <p:cNvPr id="31766" name="Object 22">
              <a:extLst>
                <a:ext uri="{FF2B5EF4-FFF2-40B4-BE49-F238E27FC236}">
                  <a16:creationId xmlns:a16="http://schemas.microsoft.com/office/drawing/2014/main" id="{74BA72AE-908F-463D-B083-CFABF01FD8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2024"/>
            <a:ext cx="168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9" name="Equation" r:id="rId9" imgW="2666880" imgH="482400" progId="Equation.DSMT4">
                    <p:embed/>
                  </p:oleObj>
                </mc:Choice>
                <mc:Fallback>
                  <p:oleObj name="Equation" r:id="rId9" imgW="2666880" imgH="482400" progId="Equation.DSMT4">
                    <p:embed/>
                    <p:pic>
                      <p:nvPicPr>
                        <p:cNvPr id="31766" name="Object 22">
                          <a:extLst>
                            <a:ext uri="{FF2B5EF4-FFF2-40B4-BE49-F238E27FC236}">
                              <a16:creationId xmlns:a16="http://schemas.microsoft.com/office/drawing/2014/main" id="{74BA72AE-908F-463D-B083-CFABF01FD80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024"/>
                          <a:ext cx="168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70" name="Object 26">
              <a:extLst>
                <a:ext uri="{FF2B5EF4-FFF2-40B4-BE49-F238E27FC236}">
                  <a16:creationId xmlns:a16="http://schemas.microsoft.com/office/drawing/2014/main" id="{CDA3383F-E5CD-48B4-BC63-64CBA96552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23" y="1752"/>
            <a:ext cx="1448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0" name="Equation" r:id="rId11" imgW="2298600" imgH="1231560" progId="Equation.DSMT4">
                    <p:embed/>
                  </p:oleObj>
                </mc:Choice>
                <mc:Fallback>
                  <p:oleObj name="Equation" r:id="rId11" imgW="2298600" imgH="1231560" progId="Equation.DSMT4">
                    <p:embed/>
                    <p:pic>
                      <p:nvPicPr>
                        <p:cNvPr id="31770" name="Object 26">
                          <a:extLst>
                            <a:ext uri="{FF2B5EF4-FFF2-40B4-BE49-F238E27FC236}">
                              <a16:creationId xmlns:a16="http://schemas.microsoft.com/office/drawing/2014/main" id="{CDA3383F-E5CD-48B4-BC63-64CBA96552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1752"/>
                          <a:ext cx="1448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72" name="Object 28">
            <a:extLst>
              <a:ext uri="{FF2B5EF4-FFF2-40B4-BE49-F238E27FC236}">
                <a16:creationId xmlns:a16="http://schemas.microsoft.com/office/drawing/2014/main" id="{3BAD4BC7-C87E-4914-8CBD-C63A8966E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342121"/>
              </p:ext>
            </p:extLst>
          </p:nvPr>
        </p:nvGraphicFramePr>
        <p:xfrm>
          <a:off x="1908175" y="5156870"/>
          <a:ext cx="4321175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13" imgW="4457520" imgH="1612800" progId="Equation.DSMT4">
                  <p:embed/>
                </p:oleObj>
              </mc:Choice>
              <mc:Fallback>
                <p:oleObj name="Equation" r:id="rId13" imgW="4457520" imgH="1612800" progId="Equation.DSMT4">
                  <p:embed/>
                  <p:pic>
                    <p:nvPicPr>
                      <p:cNvPr id="31772" name="Object 28">
                        <a:extLst>
                          <a:ext uri="{FF2B5EF4-FFF2-40B4-BE49-F238E27FC236}">
                            <a16:creationId xmlns:a16="http://schemas.microsoft.com/office/drawing/2014/main" id="{3BAD4BC7-C87E-4914-8CBD-C63A8966E2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56870"/>
                        <a:ext cx="4321175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3" grpId="0"/>
      <p:bldP spid="317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2D288EF-58DC-4E35-AD7D-F262C3ED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24744"/>
            <a:ext cx="624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例</a:t>
            </a:r>
            <a:r>
              <a:rPr lang="en-US" altLang="zh-CN" sz="2800" b="1"/>
              <a:t>1</a:t>
            </a:r>
            <a:r>
              <a:rPr lang="en-US" altLang="zh-CN" sz="2800" b="1">
                <a:solidFill>
                  <a:srgbClr val="BB1111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>
                <a:solidFill>
                  <a:srgbClr val="080910"/>
                </a:solidFill>
              </a:rPr>
              <a:t>讨论线性方程组 </a:t>
            </a:r>
            <a:endParaRPr lang="zh-CN" altLang="en-US" sz="2800" b="1">
              <a:solidFill>
                <a:srgbClr val="BB1111"/>
              </a:solidFill>
              <a:latin typeface="宋体" panose="02010600030101010101" pitchFamily="2" charset="-122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3643FC1A-B3A7-41C3-B1A6-0453799D1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717132"/>
            <a:ext cx="676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80910"/>
                </a:solidFill>
                <a:latin typeface="宋体" panose="02010600030101010101" pitchFamily="2" charset="-122"/>
              </a:rPr>
              <a:t>何时有解？何时无解？</a:t>
            </a:r>
          </a:p>
        </p:txBody>
      </p:sp>
      <p:graphicFrame>
        <p:nvGraphicFramePr>
          <p:cNvPr id="19467" name="Object 11">
            <a:extLst>
              <a:ext uri="{FF2B5EF4-FFF2-40B4-BE49-F238E27FC236}">
                <a16:creationId xmlns:a16="http://schemas.microsoft.com/office/drawing/2014/main" id="{B50716B1-4646-4AA7-BABB-5CB12399F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960685"/>
              </p:ext>
            </p:extLst>
          </p:nvPr>
        </p:nvGraphicFramePr>
        <p:xfrm>
          <a:off x="2195513" y="2132807"/>
          <a:ext cx="28321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0" name="Equation" r:id="rId3" imgW="2831760" imgH="1257120" progId="Equation.DSMT4">
                  <p:embed/>
                </p:oleObj>
              </mc:Choice>
              <mc:Fallback>
                <p:oleObj name="Equation" r:id="rId3" imgW="2831760" imgH="1257120" progId="Equation.DSMT4">
                  <p:embed/>
                  <p:pic>
                    <p:nvPicPr>
                      <p:cNvPr id="19467" name="Object 11">
                        <a:extLst>
                          <a:ext uri="{FF2B5EF4-FFF2-40B4-BE49-F238E27FC236}">
                            <a16:creationId xmlns:a16="http://schemas.microsoft.com/office/drawing/2014/main" id="{B50716B1-4646-4AA7-BABB-5CB12399FB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132807"/>
                        <a:ext cx="28321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>
            <a:extLst>
              <a:ext uri="{FF2B5EF4-FFF2-40B4-BE49-F238E27FC236}">
                <a16:creationId xmlns:a16="http://schemas.microsoft.com/office/drawing/2014/main" id="{9264A888-96FB-4B99-AA49-19EC724CE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436269"/>
            <a:ext cx="748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80910"/>
                </a:solidFill>
              </a:rPr>
              <a:t>在有解的时候求出它的一般解．</a:t>
            </a:r>
            <a:r>
              <a:rPr lang="zh-CN" altLang="en-US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2" grpId="0"/>
      <p:bldP spid="194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9758BE23-3EA0-4D8E-9D3C-5329A325B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73844"/>
            <a:ext cx="7321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例</a:t>
            </a:r>
            <a:r>
              <a:rPr lang="en-US" altLang="zh-CN" sz="2800" b="1"/>
              <a:t>2  </a:t>
            </a:r>
            <a:r>
              <a:rPr lang="zh-CN" altLang="en-US" sz="2800" b="1">
                <a:solidFill>
                  <a:srgbClr val="080910"/>
                </a:solidFill>
              </a:rPr>
              <a:t>讨论线性方程组是否有解？ 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0C5A1A8-07D3-4B40-B541-0D3436D9B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334555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02C69AF0-209D-4C2F-B838-42689ABFF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0496" name="Group 16">
            <a:extLst>
              <a:ext uri="{FF2B5EF4-FFF2-40B4-BE49-F238E27FC236}">
                <a16:creationId xmlns:a16="http://schemas.microsoft.com/office/drawing/2014/main" id="{9F6043FA-DA63-40A3-A62F-D4EFAC390816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1945382"/>
            <a:ext cx="7694612" cy="1727200"/>
            <a:chOff x="1066" y="981"/>
            <a:chExt cx="4847" cy="1088"/>
          </a:xfrm>
        </p:grpSpPr>
        <p:sp>
          <p:nvSpPr>
            <p:cNvPr id="20488" name="Text Box 8">
              <a:extLst>
                <a:ext uri="{FF2B5EF4-FFF2-40B4-BE49-F238E27FC236}">
                  <a16:creationId xmlns:a16="http://schemas.microsoft.com/office/drawing/2014/main" id="{002DD452-E3EE-471F-8504-DC673927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1344"/>
              <a:ext cx="15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80910"/>
                  </a:solidFill>
                  <a:latin typeface="宋体" panose="02010600030101010101" pitchFamily="2" charset="-122"/>
                </a:rPr>
                <a:t>各不相同．</a:t>
              </a:r>
              <a:endParaRPr lang="zh-CN" altLang="en-US" sz="2800" b="1">
                <a:solidFill>
                  <a:srgbClr val="080910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20494" name="Object 14">
              <a:extLst>
                <a:ext uri="{FF2B5EF4-FFF2-40B4-BE49-F238E27FC236}">
                  <a16:creationId xmlns:a16="http://schemas.microsoft.com/office/drawing/2014/main" id="{98695270-850C-4729-9156-9D95D7D8AA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981"/>
            <a:ext cx="2280" cy="1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14" name="Equation" r:id="rId3" imgW="3619440" imgH="1726920" progId="Equation.DSMT4">
                    <p:embed/>
                  </p:oleObj>
                </mc:Choice>
                <mc:Fallback>
                  <p:oleObj name="Equation" r:id="rId3" imgW="3619440" imgH="1726920" progId="Equation.DSMT4">
                    <p:embed/>
                    <p:pic>
                      <p:nvPicPr>
                        <p:cNvPr id="20494" name="Object 14">
                          <a:extLst>
                            <a:ext uri="{FF2B5EF4-FFF2-40B4-BE49-F238E27FC236}">
                              <a16:creationId xmlns:a16="http://schemas.microsoft.com/office/drawing/2014/main" id="{98695270-850C-4729-9156-9D95D7D8AA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981"/>
                          <a:ext cx="2280" cy="1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5" name="Object 15">
              <a:extLst>
                <a:ext uri="{FF2B5EF4-FFF2-40B4-BE49-F238E27FC236}">
                  <a16:creationId xmlns:a16="http://schemas.microsoft.com/office/drawing/2014/main" id="{8647F380-6B4D-4ADD-BCBC-2E72FA8A61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51" y="1389"/>
            <a:ext cx="7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15" name="Equation" r:id="rId5" imgW="1155600" imgH="368280" progId="Equation.DSMT4">
                    <p:embed/>
                  </p:oleObj>
                </mc:Choice>
                <mc:Fallback>
                  <p:oleObj name="Equation" r:id="rId5" imgW="1155600" imgH="368280" progId="Equation.DSMT4">
                    <p:embed/>
                    <p:pic>
                      <p:nvPicPr>
                        <p:cNvPr id="20495" name="Object 15">
                          <a:extLst>
                            <a:ext uri="{FF2B5EF4-FFF2-40B4-BE49-F238E27FC236}">
                              <a16:creationId xmlns:a16="http://schemas.microsoft.com/office/drawing/2014/main" id="{8647F380-6B4D-4ADD-BCBC-2E72FA8A61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1389"/>
                          <a:ext cx="72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206</Words>
  <Application>Microsoft Office PowerPoint</Application>
  <PresentationFormat>全屏显示(4:3)</PresentationFormat>
  <Paragraphs>34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黑体</vt:lpstr>
      <vt:lpstr>楷体_GB2312</vt:lpstr>
      <vt:lpstr>宋体</vt:lpstr>
      <vt:lpstr>Arial</vt:lpstr>
      <vt:lpstr>Tahoma</vt:lpstr>
      <vt:lpstr>Times New Roman</vt:lpstr>
      <vt:lpstr>默认设计模板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HP</cp:lastModifiedBy>
  <cp:revision>6</cp:revision>
  <dcterms:created xsi:type="dcterms:W3CDTF">2014-03-21T03:02:44Z</dcterms:created>
  <dcterms:modified xsi:type="dcterms:W3CDTF">2022-11-27T11:13:13Z</dcterms:modified>
</cp:coreProperties>
</file>