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handoutMasterIdLst>
    <p:handoutMasterId r:id="rId17"/>
  </p:handoutMasterIdLst>
  <p:sldIdLst>
    <p:sldId id="314" r:id="rId2"/>
    <p:sldId id="299" r:id="rId3"/>
    <p:sldId id="300" r:id="rId4"/>
    <p:sldId id="311" r:id="rId5"/>
    <p:sldId id="301" r:id="rId6"/>
    <p:sldId id="312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5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CCFF"/>
    <a:srgbClr val="0033CC"/>
    <a:srgbClr val="ECC67A"/>
    <a:srgbClr val="66FF66"/>
    <a:srgbClr val="82401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2" autoAdjust="0"/>
    <p:restoredTop sz="94660"/>
  </p:normalViewPr>
  <p:slideViewPr>
    <p:cSldViewPr>
      <p:cViewPr varScale="1">
        <p:scale>
          <a:sx n="108" d="100"/>
          <a:sy n="108" d="100"/>
        </p:scale>
        <p:origin x="20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1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5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0.wmf"/><Relationship Id="rId5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6.wmf"/><Relationship Id="rId7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19.wmf"/><Relationship Id="rId4" Type="http://schemas.openxmlformats.org/officeDocument/2006/relationships/image" Target="../media/image27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8E0AE61-A0CE-4456-A496-87DEC2A327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0076DEC-1258-4A98-A969-D02BEDE898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9FEDF65A-6552-438E-A95D-B6D34531C6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51DEC5E-8232-4EC5-B76C-E6D4BA6472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4505B76C-4B9D-46DD-9BDC-102917F0B7E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96F667B5-6420-4882-81EA-5231F1B25B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7089F00E-B519-472C-8C37-69125A8AE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248836" name="Group 4">
            <a:extLst>
              <a:ext uri="{FF2B5EF4-FFF2-40B4-BE49-F238E27FC236}">
                <a16:creationId xmlns:a16="http://schemas.microsoft.com/office/drawing/2014/main" id="{049EC235-9A65-4811-8DF2-083A878403B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248837" name="Rectangle 5">
              <a:extLst>
                <a:ext uri="{FF2B5EF4-FFF2-40B4-BE49-F238E27FC236}">
                  <a16:creationId xmlns:a16="http://schemas.microsoft.com/office/drawing/2014/main" id="{A6E5122C-9B03-4D46-A5E0-65CE4C48B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248838" name="Line 6">
              <a:extLst>
                <a:ext uri="{FF2B5EF4-FFF2-40B4-BE49-F238E27FC236}">
                  <a16:creationId xmlns:a16="http://schemas.microsoft.com/office/drawing/2014/main" id="{1A6C3373-FAF0-4D2B-9C01-3248D1FC6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8839" name="Rectangle 7">
            <a:extLst>
              <a:ext uri="{FF2B5EF4-FFF2-40B4-BE49-F238E27FC236}">
                <a16:creationId xmlns:a16="http://schemas.microsoft.com/office/drawing/2014/main" id="{CF94266B-5D75-49C9-87A3-D359B84948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248840" name="Rectangle 8">
            <a:extLst>
              <a:ext uri="{FF2B5EF4-FFF2-40B4-BE49-F238E27FC236}">
                <a16:creationId xmlns:a16="http://schemas.microsoft.com/office/drawing/2014/main" id="{5CF1DD64-A8C5-4990-82D1-3C86ED2F15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48841" name="Rectangle 9">
            <a:extLst>
              <a:ext uri="{FF2B5EF4-FFF2-40B4-BE49-F238E27FC236}">
                <a16:creationId xmlns:a16="http://schemas.microsoft.com/office/drawing/2014/main" id="{170C71FD-D79D-4C9A-906E-914EE29F27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48842" name="Rectangle 10">
            <a:extLst>
              <a:ext uri="{FF2B5EF4-FFF2-40B4-BE49-F238E27FC236}">
                <a16:creationId xmlns:a16="http://schemas.microsoft.com/office/drawing/2014/main" id="{50BEA142-55CA-4562-A2E9-4DA2CD36A1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06E684-5183-43AF-B3EE-19B8365554C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48843" name="Rectangl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8773A4C-FBB8-476D-B278-023550055B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8844" name="Rect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3F41D71-2934-4674-A406-CE9DA8873B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8845" name="Rectangle 1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B20511A-898A-4403-B92A-666BDE8472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83ECCC-7687-4258-9B2D-988C2C56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2B634E-517C-4547-A2C3-BDE8BA460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0139E8-D365-404B-8C6D-6DE1E18544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26BE5F-7A60-40BC-92FD-53278EDD5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764272-F403-4B23-AB75-5C58F29A994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885035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B8BD10D-6B7F-4B13-8938-F66CAF665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F4EFB7-D352-43B0-AA8C-375415050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5BE34C-792B-4C6D-B3CB-62FFA3B227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663BD8-B404-42B3-A5A4-95893269DD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D742DD-66B8-452D-9BB1-09EA28577AE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802872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E7A0BE-11C7-4102-9388-CD1F74D8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1B1365-765C-4E98-A7E3-CC99D5928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BAACA6C-5790-4C29-BF71-C712B0D0FB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7584724-1C81-45BD-A964-D21D4AD64F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2C36CD-9BE8-46FE-8A0E-F5BFFED144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1449132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59C5B7-B4C4-464A-9B67-2C8FE2D1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37A6D4-1B53-4132-9140-C52217C51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33549EE-2004-43EA-8AEE-3120482994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47FF1C-27EA-417B-B347-484DEE4D8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043AC4-15D4-4914-9E0F-D7E4B711D4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439481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2075C-A822-4C6E-8265-7A145993C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1C969-3160-4564-BC77-6BDBD0577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3A97FD-9061-4DCE-B04B-26D81DF0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B3FAD1-C649-4E92-A429-008C78C4BF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8591A4-BE62-43E7-AFB1-12E81E235C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655BD1-E7F2-417A-AA24-C5AE38FA335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8673917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74840C-3BBC-4D25-A37B-CF5CAEBE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987511-6960-490F-9661-5732320EB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C38E0F5-66DB-4EEF-89D4-0CA7721EC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8D1E418-B733-4222-8F40-0E9186C61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EBA8BDC-C83C-4670-80DA-CE95D63E3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D9A9398E-56F3-414B-A8EA-5C7C866337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5C2CDAFB-174B-426F-962E-A1AD7017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AF3591-BAA4-445C-8099-FDF7CFF247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427097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4DB0BA-9FAC-447D-A47A-C2FF0ABD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3ECE45-53AA-4280-B956-EF6A7E6A06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52D314-C9BC-4E5F-861C-80ABC0553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79FD1C-A205-4A07-96E8-5A74869061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7676789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51896D3E-E84D-4065-AE88-6F88D5FF3F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77BA49F-52A0-4CC9-B196-D72AB8141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439BF8-68EC-4773-AE6C-AED1203887BC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E85790A-07F6-4CB2-A4DF-4CF815BA6E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48273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14D3B4-AFF1-4025-B0E5-C4624C38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0B2181-01A2-49D4-A78C-9D8BA9726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F3F03C-F0D5-4E5C-8CD5-623975AD0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A5879E-C09B-403B-B6C0-0978B1BDCD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3F26957-8C42-42CE-AB47-69D975D47C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F1EC89-223E-4D4E-80BF-0ACDD97759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1094688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5DBA0F-E373-4EAC-A398-B883881A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E1092B-BFDB-4434-B5AD-9354466CA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20CBC0C-AA16-43B2-B7C4-63FF048F9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F6F82F-4AEF-456B-8B90-C6D1DD8C1F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1AA37F-A071-4595-9171-4AD396765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8EA609-350C-49FD-850E-1138B52DFDF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5063949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5E8A9AA9-5C07-4B5A-8F54-2CDC26895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F4CFCA9E-D947-4279-A224-E7DB93B55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44BAD313-0063-4C81-8A97-B3C70639D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47813" name="Line 5">
            <a:extLst>
              <a:ext uri="{FF2B5EF4-FFF2-40B4-BE49-F238E27FC236}">
                <a16:creationId xmlns:a16="http://schemas.microsoft.com/office/drawing/2014/main" id="{C9F03E53-7F0E-4E90-8A7F-A60918A5C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52A2A853-326D-4428-8ABE-960D19D15E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0875A89D-A49E-4E7D-B1C4-980E6A90E9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0EB23EB7-829C-4247-BD10-E15D3961E7E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47816" name="Line 8">
            <a:extLst>
              <a:ext uri="{FF2B5EF4-FFF2-40B4-BE49-F238E27FC236}">
                <a16:creationId xmlns:a16="http://schemas.microsoft.com/office/drawing/2014/main" id="{ADF510E5-F0EA-4613-92BA-090DEC814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7817" name="Rectangl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70222F8-CEC9-45FE-B4DD-70F1B26BB2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7818" name="Rectangl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4356F6E-6867-4F52-8FEE-64F82D2BAB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7819" name="Rectangle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FBB8D25-B961-41D4-A72B-C373547E33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47820" name="Picture 12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F3BD7F90-69C2-42DA-A466-65BB4D423CAA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821" name="Picture 13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18398B7B-F708-45A2-A053-DD010AE4055B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22" name="Rectangle 14">
            <a:extLst>
              <a:ext uri="{FF2B5EF4-FFF2-40B4-BE49-F238E27FC236}">
                <a16:creationId xmlns:a16="http://schemas.microsoft.com/office/drawing/2014/main" id="{C3E95769-A296-449B-8127-25863F1AFB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0" y="6172200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§</a:t>
            </a:r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9.7</a:t>
            </a:r>
            <a:r>
              <a:rPr lang="en-US" altLang="zh-CN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</a:t>
            </a:r>
            <a:r>
              <a:rPr lang="zh-CN" altLang="en-US" sz="2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向量到子空间的距离</a:t>
            </a:r>
          </a:p>
          <a:p>
            <a:endParaRPr lang="en-US" altLang="zh-CN" sz="100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wipe/>
  </p:transition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2.bin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81.bin"/><Relationship Id="rId4" Type="http://schemas.openxmlformats.org/officeDocument/2006/relationships/image" Target="../media/image6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8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9.wmf"/><Relationship Id="rId22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E697F5E-48E9-4DA0-975A-D66B55E6C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997497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zh-CN" altLang="en-US" sz="36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向量到子空间的距离</a:t>
            </a:r>
          </a:p>
        </p:txBody>
      </p:sp>
      <p:sp>
        <p:nvSpPr>
          <p:cNvPr id="250883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A4CE9F2B-135C-4490-83F8-6E770F5C8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348085"/>
            <a:ext cx="9650413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§9.7   </a:t>
            </a:r>
            <a:r>
              <a:rPr lang="zh-CN" altLang="en-US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向量到子空间的距离</a:t>
            </a:r>
          </a:p>
        </p:txBody>
      </p:sp>
      <p:sp>
        <p:nvSpPr>
          <p:cNvPr id="250884" name="Rectangle 4">
            <a:extLst>
              <a:ext uri="{FF2B5EF4-FFF2-40B4-BE49-F238E27FC236}">
                <a16:creationId xmlns:a16="http://schemas.microsoft.com/office/drawing/2014/main" id="{F1DE4AA3-3F62-4F74-A3C7-A71E493DF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227810"/>
            <a:ext cx="777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二、最小二乘法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83" grpId="0"/>
      <p:bldP spid="25088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24" name="Group 24">
            <a:extLst>
              <a:ext uri="{FF2B5EF4-FFF2-40B4-BE49-F238E27FC236}">
                <a16:creationId xmlns:a16="http://schemas.microsoft.com/office/drawing/2014/main" id="{5146E11B-7E46-47A5-9145-DDD48E885138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1613694"/>
            <a:ext cx="9791700" cy="519112"/>
            <a:chOff x="431" y="391"/>
            <a:chExt cx="6168" cy="327"/>
          </a:xfrm>
        </p:grpSpPr>
        <p:sp>
          <p:nvSpPr>
            <p:cNvPr id="230405" name="Rectangle 5">
              <a:extLst>
                <a:ext uri="{FF2B5EF4-FFF2-40B4-BE49-F238E27FC236}">
                  <a16:creationId xmlns:a16="http://schemas.microsoft.com/office/drawing/2014/main" id="{A4EC6488-A949-4683-8B78-D51A583FF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91"/>
              <a:ext cx="61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　　已知某种材料在生产过程中的废品率  与某种</a:t>
              </a:r>
              <a:endParaRPr kumimoji="1" lang="zh-CN" altLang="en-US"/>
            </a:p>
          </p:txBody>
        </p:sp>
        <p:graphicFrame>
          <p:nvGraphicFramePr>
            <p:cNvPr id="230408" name="Object 8">
              <a:extLst>
                <a:ext uri="{FF2B5EF4-FFF2-40B4-BE49-F238E27FC236}">
                  <a16:creationId xmlns:a16="http://schemas.microsoft.com/office/drawing/2014/main" id="{784C434B-671C-4222-897B-9E28323A3C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58" y="436"/>
            <a:ext cx="16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58" name="Equation" r:id="rId3" imgW="253800" imgH="317160" progId="Equation.DSMT4">
                    <p:embed/>
                  </p:oleObj>
                </mc:Choice>
                <mc:Fallback>
                  <p:oleObj name="Equation" r:id="rId3" imgW="253800" imgH="31716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8" y="436"/>
                          <a:ext cx="16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3" name="Group 23">
            <a:extLst>
              <a:ext uri="{FF2B5EF4-FFF2-40B4-BE49-F238E27FC236}">
                <a16:creationId xmlns:a16="http://schemas.microsoft.com/office/drawing/2014/main" id="{7C2BE865-96BA-4294-AED4-9F021408155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334419"/>
            <a:ext cx="8685212" cy="519112"/>
            <a:chOff x="856" y="890"/>
            <a:chExt cx="5471" cy="327"/>
          </a:xfrm>
        </p:grpSpPr>
        <p:sp>
          <p:nvSpPr>
            <p:cNvPr id="230412" name="Rectangle 12">
              <a:extLst>
                <a:ext uri="{FF2B5EF4-FFF2-40B4-BE49-F238E27FC236}">
                  <a16:creationId xmlns:a16="http://schemas.microsoft.com/office/drawing/2014/main" id="{BBD529DF-5E22-433C-B944-8F111E85F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" y="890"/>
              <a:ext cx="54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化学成份  有关．下列表中记载了某工厂生产</a:t>
              </a:r>
            </a:p>
          </p:txBody>
        </p:sp>
        <p:graphicFrame>
          <p:nvGraphicFramePr>
            <p:cNvPr id="230409" name="Object 9">
              <a:extLst>
                <a:ext uri="{FF2B5EF4-FFF2-40B4-BE49-F238E27FC236}">
                  <a16:creationId xmlns:a16="http://schemas.microsoft.com/office/drawing/2014/main" id="{AF0B02FF-33EE-4B8F-BA11-18D0A332CDA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37" y="981"/>
            <a:ext cx="16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59" name="Equation" r:id="rId5" imgW="253800" imgH="241200" progId="Equation.DSMT4">
                    <p:embed/>
                  </p:oleObj>
                </mc:Choice>
                <mc:Fallback>
                  <p:oleObj name="Equation" r:id="rId5" imgW="25380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981"/>
                          <a:ext cx="16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2" name="Group 22">
            <a:extLst>
              <a:ext uri="{FF2B5EF4-FFF2-40B4-BE49-F238E27FC236}">
                <a16:creationId xmlns:a16="http://schemas.microsoft.com/office/drawing/2014/main" id="{7B4DF291-5DD6-4BC4-AD56-46BFF114EE44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053556"/>
            <a:ext cx="5903913" cy="519113"/>
            <a:chOff x="839" y="1434"/>
            <a:chExt cx="3719" cy="327"/>
          </a:xfrm>
        </p:grpSpPr>
        <p:sp>
          <p:nvSpPr>
            <p:cNvPr id="230413" name="Rectangle 13">
              <a:extLst>
                <a:ext uri="{FF2B5EF4-FFF2-40B4-BE49-F238E27FC236}">
                  <a16:creationId xmlns:a16="http://schemas.microsoft.com/office/drawing/2014/main" id="{9109EB20-DCE6-4BE7-AFB4-AAC29AEAC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1434"/>
              <a:ext cx="371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中  与相应的  的几次数值：</a:t>
              </a:r>
            </a:p>
          </p:txBody>
        </p:sp>
        <p:graphicFrame>
          <p:nvGraphicFramePr>
            <p:cNvPr id="230407" name="Object 7">
              <a:extLst>
                <a:ext uri="{FF2B5EF4-FFF2-40B4-BE49-F238E27FC236}">
                  <a16:creationId xmlns:a16="http://schemas.microsoft.com/office/drawing/2014/main" id="{EC231C91-23F5-4485-A4F9-D1C2078870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7" y="1525"/>
            <a:ext cx="16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0" name="Equation" r:id="rId7" imgW="253800" imgH="317160" progId="Equation.DSMT4">
                    <p:embed/>
                  </p:oleObj>
                </mc:Choice>
                <mc:Fallback>
                  <p:oleObj name="Equation" r:id="rId7" imgW="253800" imgH="3171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7" y="1525"/>
                          <a:ext cx="16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10" name="Object 10">
              <a:extLst>
                <a:ext uri="{FF2B5EF4-FFF2-40B4-BE49-F238E27FC236}">
                  <a16:creationId xmlns:a16="http://schemas.microsoft.com/office/drawing/2014/main" id="{6A634DC9-AC27-43B7-A572-FE89E20351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21" y="1525"/>
            <a:ext cx="16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1" name="Equation" r:id="rId8" imgW="253800" imgH="241200" progId="Equation.DSMT4">
                    <p:embed/>
                  </p:oleObj>
                </mc:Choice>
                <mc:Fallback>
                  <p:oleObj name="Equation" r:id="rId8" imgW="2538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1" y="1525"/>
                          <a:ext cx="16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1" name="Group 21">
            <a:extLst>
              <a:ext uri="{FF2B5EF4-FFF2-40B4-BE49-F238E27FC236}">
                <a16:creationId xmlns:a16="http://schemas.microsoft.com/office/drawing/2014/main" id="{A353F5F8-6580-43F6-887E-95E049E3E834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214144"/>
            <a:ext cx="5761037" cy="519112"/>
            <a:chOff x="1565" y="2750"/>
            <a:chExt cx="3629" cy="327"/>
          </a:xfrm>
        </p:grpSpPr>
        <p:sp>
          <p:nvSpPr>
            <p:cNvPr id="230420" name="Rectangle 20">
              <a:extLst>
                <a:ext uri="{FF2B5EF4-FFF2-40B4-BE49-F238E27FC236}">
                  <a16:creationId xmlns:a16="http://schemas.microsoft.com/office/drawing/2014/main" id="{38836B4F-33E7-4C13-8D13-ECFF25C4A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750"/>
              <a:ext cx="36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找出  对  的一个近似公式</a:t>
              </a:r>
              <a:r>
                <a:rPr kumimoji="1" lang="en-US" altLang="zh-CN" b="1"/>
                <a:t>.</a:t>
              </a:r>
            </a:p>
          </p:txBody>
        </p:sp>
        <p:graphicFrame>
          <p:nvGraphicFramePr>
            <p:cNvPr id="230406" name="Object 6">
              <a:extLst>
                <a:ext uri="{FF2B5EF4-FFF2-40B4-BE49-F238E27FC236}">
                  <a16:creationId xmlns:a16="http://schemas.microsoft.com/office/drawing/2014/main" id="{5098CCEE-CF87-4455-BC85-AB6827A59A2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2840"/>
            <a:ext cx="16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2" name="Equation" r:id="rId9" imgW="253800" imgH="317160" progId="Equation.DSMT4">
                    <p:embed/>
                  </p:oleObj>
                </mc:Choice>
                <mc:Fallback>
                  <p:oleObj name="Equation" r:id="rId9" imgW="253800" imgH="3171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840"/>
                          <a:ext cx="16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11" name="Object 11">
              <a:extLst>
                <a:ext uri="{FF2B5EF4-FFF2-40B4-BE49-F238E27FC236}">
                  <a16:creationId xmlns:a16="http://schemas.microsoft.com/office/drawing/2014/main" id="{D45A662F-1542-4BB9-92FF-3F2034FF3E6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17" y="2840"/>
            <a:ext cx="16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3" name="Equation" r:id="rId10" imgW="253800" imgH="241200" progId="Equation.DSMT4">
                    <p:embed/>
                  </p:oleObj>
                </mc:Choice>
                <mc:Fallback>
                  <p:oleObj name="Equation" r:id="rId10" imgW="253800" imgH="241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840"/>
                          <a:ext cx="16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0427" name="Group 27">
            <a:extLst>
              <a:ext uri="{FF2B5EF4-FFF2-40B4-BE49-F238E27FC236}">
                <a16:creationId xmlns:a16="http://schemas.microsoft.com/office/drawing/2014/main" id="{1CE2091D-A19E-44D0-BEAB-85A5B03B1DEE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3918744"/>
            <a:ext cx="6913562" cy="896937"/>
            <a:chOff x="884" y="1979"/>
            <a:chExt cx="4355" cy="565"/>
          </a:xfrm>
        </p:grpSpPr>
        <p:sp>
          <p:nvSpPr>
            <p:cNvPr id="230414" name="Line 14">
              <a:extLst>
                <a:ext uri="{FF2B5EF4-FFF2-40B4-BE49-F238E27FC236}">
                  <a16:creationId xmlns:a16="http://schemas.microsoft.com/office/drawing/2014/main" id="{F1225CDF-EFAD-462A-9683-4E2CB740D2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75" y="2251"/>
              <a:ext cx="4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0415" name="Line 15">
              <a:extLst>
                <a:ext uri="{FF2B5EF4-FFF2-40B4-BE49-F238E27FC236}">
                  <a16:creationId xmlns:a16="http://schemas.microsoft.com/office/drawing/2014/main" id="{C5AAE2F5-6DBC-4164-B058-9361930303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0" y="1979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30416" name="Object 16">
              <a:extLst>
                <a:ext uri="{FF2B5EF4-FFF2-40B4-BE49-F238E27FC236}">
                  <a16:creationId xmlns:a16="http://schemas.microsoft.com/office/drawing/2014/main" id="{AFCF5FF1-F0E8-4E59-B35B-095B2033C0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1979"/>
            <a:ext cx="5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4" name="Equation" r:id="rId11" imgW="838080" imgH="393480" progId="Equation.DSMT4">
                    <p:embed/>
                  </p:oleObj>
                </mc:Choice>
                <mc:Fallback>
                  <p:oleObj name="Equation" r:id="rId11" imgW="838080" imgH="3934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979"/>
                          <a:ext cx="5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17" name="Object 17">
              <a:extLst>
                <a:ext uri="{FF2B5EF4-FFF2-40B4-BE49-F238E27FC236}">
                  <a16:creationId xmlns:a16="http://schemas.microsoft.com/office/drawing/2014/main" id="{E5B5E4FA-CC2D-44CC-A8B5-44CF1BAC33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2296"/>
            <a:ext cx="5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5" name="Equation" r:id="rId13" imgW="838080" imgH="393480" progId="Equation.DSMT4">
                    <p:embed/>
                  </p:oleObj>
                </mc:Choice>
                <mc:Fallback>
                  <p:oleObj name="Equation" r:id="rId13" imgW="838080" imgH="39348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2296"/>
                          <a:ext cx="52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18" name="Object 18">
              <a:extLst>
                <a:ext uri="{FF2B5EF4-FFF2-40B4-BE49-F238E27FC236}">
                  <a16:creationId xmlns:a16="http://schemas.microsoft.com/office/drawing/2014/main" id="{884F8397-2735-48FC-8EED-1B72C2E30D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65" y="1979"/>
            <a:ext cx="356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6" name="Equation" r:id="rId15" imgW="5651280" imgH="317160" progId="Equation.DSMT4">
                    <p:embed/>
                  </p:oleObj>
                </mc:Choice>
                <mc:Fallback>
                  <p:oleObj name="Equation" r:id="rId15" imgW="5651280" imgH="3171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1979"/>
                          <a:ext cx="3560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419" name="Object 19">
              <a:extLst>
                <a:ext uri="{FF2B5EF4-FFF2-40B4-BE49-F238E27FC236}">
                  <a16:creationId xmlns:a16="http://schemas.microsoft.com/office/drawing/2014/main" id="{33AB83C3-7F54-457E-BD5B-A3DCAD4859C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65" y="2341"/>
            <a:ext cx="349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67" name="Equation" r:id="rId17" imgW="5549760" imgH="291960" progId="Equation.DSMT4">
                    <p:embed/>
                  </p:oleObj>
                </mc:Choice>
                <mc:Fallback>
                  <p:oleObj name="Equation" r:id="rId17" imgW="5549760" imgH="29196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2341"/>
                          <a:ext cx="349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0425" name="Rectangle 25">
            <a:extLst>
              <a:ext uri="{FF2B5EF4-FFF2-40B4-BE49-F238E27FC236}">
                <a16:creationId xmlns:a16="http://schemas.microsoft.com/office/drawing/2014/main" id="{A428A518-C64A-41FB-8DEA-318D801A2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65994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chemeClr val="accent2"/>
                </a:solidFill>
              </a:rPr>
              <a:t>例题</a:t>
            </a: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>
            <a:extLst>
              <a:ext uri="{FF2B5EF4-FFF2-40B4-BE49-F238E27FC236}">
                <a16:creationId xmlns:a16="http://schemas.microsoft.com/office/drawing/2014/main" id="{261D7BDE-E3B3-4636-BCAB-8E832B77A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821208"/>
            <a:ext cx="8496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把表中数值画出图来看，发现它的变化趋势</a:t>
            </a:r>
            <a:endParaRPr kumimoji="1" lang="zh-CN" altLang="en-US"/>
          </a:p>
        </p:txBody>
      </p:sp>
      <p:grpSp>
        <p:nvGrpSpPr>
          <p:cNvPr id="231445" name="Group 21">
            <a:extLst>
              <a:ext uri="{FF2B5EF4-FFF2-40B4-BE49-F238E27FC236}">
                <a16:creationId xmlns:a16="http://schemas.microsoft.com/office/drawing/2014/main" id="{0C75561A-C305-40B1-8B10-435107D09205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13371"/>
            <a:ext cx="9288463" cy="519112"/>
            <a:chOff x="476" y="890"/>
            <a:chExt cx="5851" cy="327"/>
          </a:xfrm>
        </p:grpSpPr>
        <p:sp>
          <p:nvSpPr>
            <p:cNvPr id="231429" name="Rectangle 5">
              <a:extLst>
                <a:ext uri="{FF2B5EF4-FFF2-40B4-BE49-F238E27FC236}">
                  <a16:creationId xmlns:a16="http://schemas.microsoft.com/office/drawing/2014/main" id="{AB08C9EB-ABE8-463B-A024-0B20FEB1D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890"/>
              <a:ext cx="58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近于一条直线．因此我们决定选取  的一次式</a:t>
              </a:r>
              <a:r>
                <a:rPr kumimoji="1" lang="zh-CN" altLang="en-US"/>
                <a:t>  </a:t>
              </a:r>
            </a:p>
          </p:txBody>
        </p:sp>
        <p:graphicFrame>
          <p:nvGraphicFramePr>
            <p:cNvPr id="231430" name="Object 6">
              <a:extLst>
                <a:ext uri="{FF2B5EF4-FFF2-40B4-BE49-F238E27FC236}">
                  <a16:creationId xmlns:a16="http://schemas.microsoft.com/office/drawing/2014/main" id="{A214CF8E-EA9C-403E-94AC-2B2531EFB96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23" y="981"/>
            <a:ext cx="16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77" name="Equation" r:id="rId3" imgW="253800" imgH="241200" progId="Equation.DSMT4">
                    <p:embed/>
                  </p:oleObj>
                </mc:Choice>
                <mc:Fallback>
                  <p:oleObj name="Equation" r:id="rId3" imgW="253800" imgH="241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981"/>
                          <a:ext cx="16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1444" name="Group 20">
            <a:extLst>
              <a:ext uri="{FF2B5EF4-FFF2-40B4-BE49-F238E27FC236}">
                <a16:creationId xmlns:a16="http://schemas.microsoft.com/office/drawing/2014/main" id="{125D6F99-9D68-4EED-91A4-050EC593767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2261071"/>
            <a:ext cx="9145587" cy="519112"/>
            <a:chOff x="566" y="1344"/>
            <a:chExt cx="5761" cy="327"/>
          </a:xfrm>
        </p:grpSpPr>
        <p:graphicFrame>
          <p:nvGraphicFramePr>
            <p:cNvPr id="231431" name="Object 7">
              <a:extLst>
                <a:ext uri="{FF2B5EF4-FFF2-40B4-BE49-F238E27FC236}">
                  <a16:creationId xmlns:a16="http://schemas.microsoft.com/office/drawing/2014/main" id="{34A3DF18-4D0F-45D2-8A0F-760615A16A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6" y="1407"/>
            <a:ext cx="584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78" name="Equation" r:id="rId5" imgW="927000" imgH="317160" progId="Equation.DSMT4">
                    <p:embed/>
                  </p:oleObj>
                </mc:Choice>
                <mc:Fallback>
                  <p:oleObj name="Equation" r:id="rId5" imgW="927000" imgH="3171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" y="1407"/>
                          <a:ext cx="584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1432" name="Rectangle 8">
              <a:extLst>
                <a:ext uri="{FF2B5EF4-FFF2-40B4-BE49-F238E27FC236}">
                  <a16:creationId xmlns:a16="http://schemas.microsoft.com/office/drawing/2014/main" id="{94EDAAF8-7D9F-4436-944E-A8A6A5AAD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1344"/>
              <a:ext cx="51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来表达．当然最好能选到适当的</a:t>
              </a:r>
              <a:endParaRPr kumimoji="1" lang="zh-CN" altLang="en-US"/>
            </a:p>
          </p:txBody>
        </p:sp>
        <p:graphicFrame>
          <p:nvGraphicFramePr>
            <p:cNvPr id="231433" name="Object 9">
              <a:extLst>
                <a:ext uri="{FF2B5EF4-FFF2-40B4-BE49-F238E27FC236}">
                  <a16:creationId xmlns:a16="http://schemas.microsoft.com/office/drawing/2014/main" id="{3DF4A13B-EF89-42CD-A83B-A310D923A40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94" y="1407"/>
            <a:ext cx="38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1479" name="Equation" r:id="rId7" imgW="609480" imgH="368280" progId="Equation.DSMT4">
                    <p:embed/>
                  </p:oleObj>
                </mc:Choice>
                <mc:Fallback>
                  <p:oleObj name="Equation" r:id="rId7" imgW="609480" imgH="3682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" y="1407"/>
                          <a:ext cx="38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1434" name="Rectangle 10">
            <a:extLst>
              <a:ext uri="{FF2B5EF4-FFF2-40B4-BE49-F238E27FC236}">
                <a16:creationId xmlns:a16="http://schemas.microsoft.com/office/drawing/2014/main" id="{922E6219-E287-48F1-AC23-59A3F99CD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981796"/>
            <a:ext cx="496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使得下面的等式</a:t>
            </a:r>
          </a:p>
        </p:txBody>
      </p:sp>
      <p:graphicFrame>
        <p:nvGraphicFramePr>
          <p:cNvPr id="231435" name="Object 11">
            <a:extLst>
              <a:ext uri="{FF2B5EF4-FFF2-40B4-BE49-F238E27FC236}">
                <a16:creationId xmlns:a16="http://schemas.microsoft.com/office/drawing/2014/main" id="{14D49FA7-A056-4D61-BF97-80748E988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948784"/>
              </p:ext>
            </p:extLst>
          </p:nvPr>
        </p:nvGraphicFramePr>
        <p:xfrm>
          <a:off x="1404938" y="3700933"/>
          <a:ext cx="2768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0" name="Equation" r:id="rId9" imgW="2768400" imgH="368280" progId="Equation.DSMT4">
                  <p:embed/>
                </p:oleObj>
              </mc:Choice>
              <mc:Fallback>
                <p:oleObj name="Equation" r:id="rId9" imgW="2768400" imgH="3682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3700933"/>
                        <a:ext cx="2768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6" name="Object 12">
            <a:extLst>
              <a:ext uri="{FF2B5EF4-FFF2-40B4-BE49-F238E27FC236}">
                <a16:creationId xmlns:a16="http://schemas.microsoft.com/office/drawing/2014/main" id="{79DEFCC5-7E19-4EA0-B85D-9AD9D460A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302516"/>
              </p:ext>
            </p:extLst>
          </p:nvPr>
        </p:nvGraphicFramePr>
        <p:xfrm>
          <a:off x="4500563" y="3700933"/>
          <a:ext cx="2527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1" name="Equation" r:id="rId11" imgW="2527200" imgH="317160" progId="Equation.DSMT4">
                  <p:embed/>
                </p:oleObj>
              </mc:Choice>
              <mc:Fallback>
                <p:oleObj name="Equation" r:id="rId11" imgW="2527200" imgH="3171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700933"/>
                        <a:ext cx="25273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7" name="Object 13">
            <a:extLst>
              <a:ext uri="{FF2B5EF4-FFF2-40B4-BE49-F238E27FC236}">
                <a16:creationId xmlns:a16="http://schemas.microsoft.com/office/drawing/2014/main" id="{1A55DBC2-4B91-496D-ADEA-5ADA08AD0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068365"/>
              </p:ext>
            </p:extLst>
          </p:nvPr>
        </p:nvGraphicFramePr>
        <p:xfrm>
          <a:off x="1404938" y="4350221"/>
          <a:ext cx="2616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2" name="Equation" r:id="rId13" imgW="2616120" imgH="368280" progId="Equation.DSMT4">
                  <p:embed/>
                </p:oleObj>
              </mc:Choice>
              <mc:Fallback>
                <p:oleObj name="Equation" r:id="rId13" imgW="2616120" imgH="3682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350221"/>
                        <a:ext cx="2616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8" name="Object 14">
            <a:extLst>
              <a:ext uri="{FF2B5EF4-FFF2-40B4-BE49-F238E27FC236}">
                <a16:creationId xmlns:a16="http://schemas.microsoft.com/office/drawing/2014/main" id="{E4B9369A-2D62-4DF4-94F3-4E6E49B2C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77157"/>
              </p:ext>
            </p:extLst>
          </p:nvPr>
        </p:nvGraphicFramePr>
        <p:xfrm>
          <a:off x="4500563" y="4350221"/>
          <a:ext cx="278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3" name="Equation" r:id="rId15" imgW="2781000" imgH="368280" progId="Equation.DSMT4">
                  <p:embed/>
                </p:oleObj>
              </mc:Choice>
              <mc:Fallback>
                <p:oleObj name="Equation" r:id="rId15" imgW="2781000" imgH="3682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350221"/>
                        <a:ext cx="278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39" name="Object 15">
            <a:extLst>
              <a:ext uri="{FF2B5EF4-FFF2-40B4-BE49-F238E27FC236}">
                <a16:creationId xmlns:a16="http://schemas.microsoft.com/office/drawing/2014/main" id="{3E6CCF1C-2BAA-47F8-8C41-50438A8971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90959"/>
              </p:ext>
            </p:extLst>
          </p:nvPr>
        </p:nvGraphicFramePr>
        <p:xfrm>
          <a:off x="1404938" y="4997921"/>
          <a:ext cx="2781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4" name="Equation" r:id="rId17" imgW="2781000" imgH="368280" progId="Equation.DSMT4">
                  <p:embed/>
                </p:oleObj>
              </mc:Choice>
              <mc:Fallback>
                <p:oleObj name="Equation" r:id="rId17" imgW="2781000" imgH="368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4997921"/>
                        <a:ext cx="2781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0" name="Object 16">
            <a:extLst>
              <a:ext uri="{FF2B5EF4-FFF2-40B4-BE49-F238E27FC236}">
                <a16:creationId xmlns:a16="http://schemas.microsoft.com/office/drawing/2014/main" id="{289534DE-201C-469E-A8F9-892B42CA4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86633"/>
              </p:ext>
            </p:extLst>
          </p:nvPr>
        </p:nvGraphicFramePr>
        <p:xfrm>
          <a:off x="4500563" y="4997921"/>
          <a:ext cx="2768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5" name="Equation" r:id="rId19" imgW="2768400" imgH="368280" progId="Equation.DSMT4">
                  <p:embed/>
                </p:oleObj>
              </mc:Choice>
              <mc:Fallback>
                <p:oleObj name="Equation" r:id="rId19" imgW="2768400" imgH="3682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997921"/>
                        <a:ext cx="2768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441" name="Object 17">
            <a:extLst>
              <a:ext uri="{FF2B5EF4-FFF2-40B4-BE49-F238E27FC236}">
                <a16:creationId xmlns:a16="http://schemas.microsoft.com/office/drawing/2014/main" id="{B492AE99-8E4D-4D88-8792-C2CA0F7946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30820"/>
              </p:ext>
            </p:extLst>
          </p:nvPr>
        </p:nvGraphicFramePr>
        <p:xfrm>
          <a:off x="1447800" y="5645621"/>
          <a:ext cx="269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86" name="Equation" r:id="rId21" imgW="2692080" imgH="317160" progId="Equation.DSMT4">
                  <p:embed/>
                </p:oleObj>
              </mc:Choice>
              <mc:Fallback>
                <p:oleObj name="Equation" r:id="rId21" imgW="2692080" imgH="317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45621"/>
                        <a:ext cx="26924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1443" name="Rectangle 19">
            <a:extLst>
              <a:ext uri="{FF2B5EF4-FFF2-40B4-BE49-F238E27FC236}">
                <a16:creationId xmlns:a16="http://schemas.microsoft.com/office/drawing/2014/main" id="{8B61E286-BE7E-4AFE-B127-3C587BB48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21208"/>
            <a:ext cx="1565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chemeClr val="accent2"/>
                </a:solidFill>
              </a:rPr>
              <a:t>解：</a:t>
            </a:r>
          </a:p>
        </p:txBody>
      </p:sp>
      <p:sp>
        <p:nvSpPr>
          <p:cNvPr id="231446" name="Rectangle 22">
            <a:extLst>
              <a:ext uri="{FF2B5EF4-FFF2-40B4-BE49-F238E27FC236}">
                <a16:creationId xmlns:a16="http://schemas.microsoft.com/office/drawing/2014/main" id="{93860444-050A-4120-89D4-3F1DF40C2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5574183"/>
            <a:ext cx="3441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都成立</a:t>
            </a:r>
            <a:r>
              <a:rPr kumimoji="1" lang="en-US" altLang="zh-CN" b="1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  <p:bldP spid="231434" grpId="0"/>
      <p:bldP spid="2314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65" name="Group 17">
            <a:extLst>
              <a:ext uri="{FF2B5EF4-FFF2-40B4-BE49-F238E27FC236}">
                <a16:creationId xmlns:a16="http://schemas.microsoft.com/office/drawing/2014/main" id="{000A9FFA-FBC4-4FBB-BB2E-95F716B00ECC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037679"/>
            <a:ext cx="9145587" cy="519113"/>
            <a:chOff x="385" y="391"/>
            <a:chExt cx="5761" cy="327"/>
          </a:xfrm>
        </p:grpSpPr>
        <p:sp>
          <p:nvSpPr>
            <p:cNvPr id="232452" name="Rectangle 4">
              <a:extLst>
                <a:ext uri="{FF2B5EF4-FFF2-40B4-BE49-F238E27FC236}">
                  <a16:creationId xmlns:a16="http://schemas.microsoft.com/office/drawing/2014/main" id="{79C07693-B71C-4EAC-8198-A59CD0F2B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391"/>
              <a:ext cx="57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实际上是不可能的．任何    代入上面各式都发生</a:t>
              </a:r>
              <a:r>
                <a:rPr kumimoji="1" lang="zh-CN" altLang="en-US"/>
                <a:t>    </a:t>
              </a:r>
            </a:p>
          </p:txBody>
        </p:sp>
        <p:graphicFrame>
          <p:nvGraphicFramePr>
            <p:cNvPr id="232454" name="Object 6">
              <a:extLst>
                <a:ext uri="{FF2B5EF4-FFF2-40B4-BE49-F238E27FC236}">
                  <a16:creationId xmlns:a16="http://schemas.microsoft.com/office/drawing/2014/main" id="{774484AD-6C99-4035-90B3-CD0154251D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5" y="436"/>
            <a:ext cx="3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86" name="Equation" r:id="rId3" imgW="520560" imgH="368280" progId="Equation.DSMT4">
                    <p:embed/>
                  </p:oleObj>
                </mc:Choice>
                <mc:Fallback>
                  <p:oleObj name="Equation" r:id="rId3" imgW="520560" imgH="3682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5" y="436"/>
                          <a:ext cx="32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2466" name="Group 18">
            <a:extLst>
              <a:ext uri="{FF2B5EF4-FFF2-40B4-BE49-F238E27FC236}">
                <a16:creationId xmlns:a16="http://schemas.microsoft.com/office/drawing/2014/main" id="{13B202D9-E2B8-4910-8E6B-2F0F53E5CBA4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758404"/>
            <a:ext cx="9145587" cy="519113"/>
            <a:chOff x="385" y="845"/>
            <a:chExt cx="5761" cy="327"/>
          </a:xfrm>
        </p:grpSpPr>
        <p:sp>
          <p:nvSpPr>
            <p:cNvPr id="232457" name="Rectangle 9">
              <a:extLst>
                <a:ext uri="{FF2B5EF4-FFF2-40B4-BE49-F238E27FC236}">
                  <a16:creationId xmlns:a16="http://schemas.microsoft.com/office/drawing/2014/main" id="{A6E3204A-061C-4051-8AAD-29C2672E5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845"/>
              <a:ext cx="57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些误差</a:t>
              </a:r>
              <a:r>
                <a:rPr kumimoji="1" lang="en-US" altLang="zh-CN" b="1"/>
                <a:t>.</a:t>
              </a:r>
              <a:r>
                <a:rPr kumimoji="1" lang="zh-CN" altLang="en-US" b="1"/>
                <a:t>于是想找到    使得上面各式的误差的平方</a:t>
              </a:r>
              <a:endParaRPr kumimoji="1" lang="zh-CN" altLang="en-US"/>
            </a:p>
          </p:txBody>
        </p:sp>
        <p:graphicFrame>
          <p:nvGraphicFramePr>
            <p:cNvPr id="232455" name="Object 7">
              <a:extLst>
                <a:ext uri="{FF2B5EF4-FFF2-40B4-BE49-F238E27FC236}">
                  <a16:creationId xmlns:a16="http://schemas.microsoft.com/office/drawing/2014/main" id="{2232ED49-157C-4FAC-93E7-77228E16AF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890"/>
            <a:ext cx="3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87" name="Equation" r:id="rId5" imgW="520560" imgH="368280" progId="Equation.DSMT4">
                    <p:embed/>
                  </p:oleObj>
                </mc:Choice>
                <mc:Fallback>
                  <p:oleObj name="Equation" r:id="rId5" imgW="520560" imgH="3682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890"/>
                          <a:ext cx="32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2467" name="Group 19">
            <a:extLst>
              <a:ext uri="{FF2B5EF4-FFF2-40B4-BE49-F238E27FC236}">
                <a16:creationId xmlns:a16="http://schemas.microsoft.com/office/drawing/2014/main" id="{46881256-EDD4-4BAC-90E4-7FECAB882096}"/>
              </a:ext>
            </a:extLst>
          </p:cNvPr>
          <p:cNvGrpSpPr>
            <a:grpSpLocks/>
          </p:cNvGrpSpPr>
          <p:nvPr/>
        </p:nvGrpSpPr>
        <p:grpSpPr bwMode="auto">
          <a:xfrm>
            <a:off x="663575" y="2506117"/>
            <a:ext cx="7148513" cy="519112"/>
            <a:chOff x="418" y="1316"/>
            <a:chExt cx="4503" cy="327"/>
          </a:xfrm>
        </p:grpSpPr>
        <p:sp>
          <p:nvSpPr>
            <p:cNvPr id="232458" name="Rectangle 10">
              <a:extLst>
                <a:ext uri="{FF2B5EF4-FFF2-40B4-BE49-F238E27FC236}">
                  <a16:creationId xmlns:a16="http://schemas.microsoft.com/office/drawing/2014/main" id="{F3DB15AF-9541-4B81-94C6-B6F60069F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" y="1316"/>
              <a:ext cx="45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和最小，即找     使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2456" name="Object 8">
              <a:extLst>
                <a:ext uri="{FF2B5EF4-FFF2-40B4-BE49-F238E27FC236}">
                  <a16:creationId xmlns:a16="http://schemas.microsoft.com/office/drawing/2014/main" id="{46C1D1C9-0DDB-45F2-92C2-36D6D8E68C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882" y="1344"/>
            <a:ext cx="3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88" name="Equation" r:id="rId6" imgW="520560" imgH="368280" progId="Equation.DSMT4">
                    <p:embed/>
                  </p:oleObj>
                </mc:Choice>
                <mc:Fallback>
                  <p:oleObj name="Equation" r:id="rId6" imgW="520560" imgH="3682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344"/>
                          <a:ext cx="32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2460" name="Object 12">
            <a:extLst>
              <a:ext uri="{FF2B5EF4-FFF2-40B4-BE49-F238E27FC236}">
                <a16:creationId xmlns:a16="http://schemas.microsoft.com/office/drawing/2014/main" id="{8A0E2D66-5B97-4C29-BA69-3B0DD455E7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45948"/>
              </p:ext>
            </p:extLst>
          </p:nvPr>
        </p:nvGraphicFramePr>
        <p:xfrm>
          <a:off x="755650" y="3341142"/>
          <a:ext cx="8089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9" name="Equation" r:id="rId7" imgW="8089560" imgH="469800" progId="Equation.DSMT4">
                  <p:embed/>
                </p:oleObj>
              </mc:Choice>
              <mc:Fallback>
                <p:oleObj name="Equation" r:id="rId7" imgW="808956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341142"/>
                        <a:ext cx="8089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61" name="Object 13">
            <a:extLst>
              <a:ext uri="{FF2B5EF4-FFF2-40B4-BE49-F238E27FC236}">
                <a16:creationId xmlns:a16="http://schemas.microsoft.com/office/drawing/2014/main" id="{20DC908D-ED39-44EF-9768-225996D12A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46687"/>
              </p:ext>
            </p:extLst>
          </p:nvPr>
        </p:nvGraphicFramePr>
        <p:xfrm>
          <a:off x="684213" y="4133304"/>
          <a:ext cx="8115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90" name="Equation" r:id="rId9" imgW="8115120" imgH="469800" progId="Equation.DSMT4">
                  <p:embed/>
                </p:oleObj>
              </mc:Choice>
              <mc:Fallback>
                <p:oleObj name="Equation" r:id="rId9" imgW="811512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133304"/>
                        <a:ext cx="8115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62" name="Object 14">
            <a:extLst>
              <a:ext uri="{FF2B5EF4-FFF2-40B4-BE49-F238E27FC236}">
                <a16:creationId xmlns:a16="http://schemas.microsoft.com/office/drawing/2014/main" id="{EA6FBCBC-48F5-49B4-931D-4F4A16D6A6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53737"/>
              </p:ext>
            </p:extLst>
          </p:nvPr>
        </p:nvGraphicFramePr>
        <p:xfrm>
          <a:off x="684213" y="4888954"/>
          <a:ext cx="2730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91" name="Equation" r:id="rId11" imgW="2730240" imgH="469800" progId="Equation.DSMT4">
                  <p:embed/>
                </p:oleObj>
              </mc:Choice>
              <mc:Fallback>
                <p:oleObj name="Equation" r:id="rId11" imgW="273024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888954"/>
                        <a:ext cx="2730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2463" name="Rectangle 15">
            <a:extLst>
              <a:ext uri="{FF2B5EF4-FFF2-40B4-BE49-F238E27FC236}">
                <a16:creationId xmlns:a16="http://schemas.microsoft.com/office/drawing/2014/main" id="{C48D5C84-FEE1-480B-8DE2-A9C36B961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925467"/>
            <a:ext cx="4103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最小</a:t>
            </a:r>
            <a:r>
              <a:rPr kumimoji="1" lang="en-US" altLang="zh-CN" b="1"/>
              <a:t>.</a:t>
            </a:r>
            <a:endParaRPr kumimoji="1" lang="en-US" altLang="zh-CN"/>
          </a:p>
        </p:txBody>
      </p:sp>
      <p:sp>
        <p:nvSpPr>
          <p:cNvPr id="232464" name="Rectangle 16">
            <a:extLst>
              <a:ext uri="{FF2B5EF4-FFF2-40B4-BE49-F238E27FC236}">
                <a16:creationId xmlns:a16="http://schemas.microsoft.com/office/drawing/2014/main" id="{E8011123-CDFB-473F-BFCB-1A2FA1BB1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646192"/>
            <a:ext cx="2373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易知</a:t>
            </a:r>
            <a:r>
              <a:rPr kumimoji="1" lang="zh-CN" altLang="en-U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2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63" grpId="0"/>
      <p:bldP spid="232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76" name="Object 4">
            <a:extLst>
              <a:ext uri="{FF2B5EF4-FFF2-40B4-BE49-F238E27FC236}">
                <a16:creationId xmlns:a16="http://schemas.microsoft.com/office/drawing/2014/main" id="{34332AF7-6462-4A99-B3DC-7EFD25860F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1163638"/>
          <a:ext cx="43307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5" name="Equation" r:id="rId3" imgW="4330440" imgH="2603160" progId="Equation.DSMT4">
                  <p:embed/>
                </p:oleObj>
              </mc:Choice>
              <mc:Fallback>
                <p:oleObj name="Equation" r:id="rId3" imgW="4330440" imgH="260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163638"/>
                        <a:ext cx="4330700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3485" name="Group 13">
            <a:extLst>
              <a:ext uri="{FF2B5EF4-FFF2-40B4-BE49-F238E27FC236}">
                <a16:creationId xmlns:a16="http://schemas.microsoft.com/office/drawing/2014/main" id="{A793FC20-1DBE-45BC-AD19-723728EED36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116388"/>
            <a:ext cx="7416800" cy="519112"/>
            <a:chOff x="476" y="2069"/>
            <a:chExt cx="4672" cy="327"/>
          </a:xfrm>
        </p:grpSpPr>
        <p:sp>
          <p:nvSpPr>
            <p:cNvPr id="233478" name="Rectangle 6">
              <a:extLst>
                <a:ext uri="{FF2B5EF4-FFF2-40B4-BE49-F238E27FC236}">
                  <a16:creationId xmlns:a16="http://schemas.microsoft.com/office/drawing/2014/main" id="{EE295422-BE9B-408C-B23C-58C5FA097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069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最小二乘解    所满足的方程就是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33477" name="Object 5">
              <a:extLst>
                <a:ext uri="{FF2B5EF4-FFF2-40B4-BE49-F238E27FC236}">
                  <a16:creationId xmlns:a16="http://schemas.microsoft.com/office/drawing/2014/main" id="{62D8650F-9B94-41F5-9B70-E7E679C6F6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0" y="2136"/>
            <a:ext cx="3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496" name="Equation" r:id="rId5" imgW="520560" imgH="368280" progId="Equation.DSMT4">
                    <p:embed/>
                  </p:oleObj>
                </mc:Choice>
                <mc:Fallback>
                  <p:oleObj name="Equation" r:id="rId5" imgW="520560" imgH="3682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" y="2136"/>
                          <a:ext cx="32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3479" name="Object 7">
            <a:extLst>
              <a:ext uri="{FF2B5EF4-FFF2-40B4-BE49-F238E27FC236}">
                <a16:creationId xmlns:a16="http://schemas.microsoft.com/office/drawing/2014/main" id="{D51E08DC-18B8-4114-9B58-59C62F89E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975" y="4908550"/>
          <a:ext cx="2730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7" name="Equation" r:id="rId7" imgW="2730240" imgH="825480" progId="Equation.DSMT4">
                  <p:embed/>
                </p:oleObj>
              </mc:Choice>
              <mc:Fallback>
                <p:oleObj name="Equation" r:id="rId7" imgW="273024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908550"/>
                        <a:ext cx="27305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>
            <a:extLst>
              <a:ext uri="{FF2B5EF4-FFF2-40B4-BE49-F238E27FC236}">
                <a16:creationId xmlns:a16="http://schemas.microsoft.com/office/drawing/2014/main" id="{8BA89BB5-4504-4FDE-84C5-9FB389836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981250"/>
            <a:ext cx="3529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 dirty="0"/>
              <a:t>解得</a:t>
            </a:r>
          </a:p>
        </p:txBody>
      </p:sp>
      <p:sp>
        <p:nvSpPr>
          <p:cNvPr id="234501" name="Rectangle 5">
            <a:extLst>
              <a:ext uri="{FF2B5EF4-FFF2-40B4-BE49-F238E27FC236}">
                <a16:creationId xmlns:a16="http://schemas.microsoft.com/office/drawing/2014/main" id="{6298D1FF-660D-4408-BB8E-DBBA32B04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701975"/>
            <a:ext cx="3552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/>
              <a:t>（取三位有效数字）</a:t>
            </a:r>
            <a:r>
              <a:rPr kumimoji="1" lang="en-US" altLang="zh-CN" b="1"/>
              <a:t>.</a:t>
            </a:r>
          </a:p>
        </p:txBody>
      </p:sp>
      <p:graphicFrame>
        <p:nvGraphicFramePr>
          <p:cNvPr id="234502" name="Object 6">
            <a:extLst>
              <a:ext uri="{FF2B5EF4-FFF2-40B4-BE49-F238E27FC236}">
                <a16:creationId xmlns:a16="http://schemas.microsoft.com/office/drawing/2014/main" id="{5BEE298E-DA45-4120-9A8B-56857E758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335394"/>
              </p:ext>
            </p:extLst>
          </p:nvPr>
        </p:nvGraphicFramePr>
        <p:xfrm>
          <a:off x="1624013" y="3760713"/>
          <a:ext cx="2984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20" name="Equation" r:id="rId3" imgW="2984400" imgH="393480" progId="Equation.DSMT4">
                  <p:embed/>
                </p:oleObj>
              </mc:Choice>
              <mc:Fallback>
                <p:oleObj name="Equation" r:id="rId3" imgW="29844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3760713"/>
                        <a:ext cx="2984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3" name="Rectangle 7">
            <a:extLst>
              <a:ext uri="{FF2B5EF4-FFF2-40B4-BE49-F238E27FC236}">
                <a16:creationId xmlns:a16="http://schemas.microsoft.com/office/drawing/2014/main" id="{386C3FCF-CBF1-4124-A931-3C122AEA0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038150"/>
            <a:ext cx="5329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即为</a:t>
            </a:r>
            <a:r>
              <a:rPr kumimoji="1" lang="zh-CN" altLang="en-US"/>
              <a:t> </a:t>
            </a:r>
          </a:p>
        </p:txBody>
      </p:sp>
      <p:grpSp>
        <p:nvGrpSpPr>
          <p:cNvPr id="234504" name="Group 8">
            <a:extLst>
              <a:ext uri="{FF2B5EF4-FFF2-40B4-BE49-F238E27FC236}">
                <a16:creationId xmlns:a16="http://schemas.microsoft.com/office/drawing/2014/main" id="{CDE6BBA4-000C-4560-83FB-32685E093049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1685850"/>
            <a:ext cx="4378325" cy="881063"/>
            <a:chOff x="1303" y="3230"/>
            <a:chExt cx="2758" cy="555"/>
          </a:xfrm>
        </p:grpSpPr>
        <p:graphicFrame>
          <p:nvGraphicFramePr>
            <p:cNvPr id="234505" name="Object 9">
              <a:extLst>
                <a:ext uri="{FF2B5EF4-FFF2-40B4-BE49-F238E27FC236}">
                  <a16:creationId xmlns:a16="http://schemas.microsoft.com/office/drawing/2014/main" id="{6ECF1BEC-C51F-4CE9-ABB3-64DEF5DFE8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3230"/>
            <a:ext cx="263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1" name="Equation" r:id="rId5" imgW="4178160" imgH="317160" progId="Equation.DSMT4">
                    <p:embed/>
                  </p:oleObj>
                </mc:Choice>
                <mc:Fallback>
                  <p:oleObj name="Equation" r:id="rId5" imgW="4178160" imgH="3171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3230"/>
                          <a:ext cx="263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506" name="Object 10">
              <a:extLst>
                <a:ext uri="{FF2B5EF4-FFF2-40B4-BE49-F238E27FC236}">
                  <a16:creationId xmlns:a16="http://schemas.microsoft.com/office/drawing/2014/main" id="{39E889BD-071B-47F1-82DD-D20C112983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9" y="3566"/>
            <a:ext cx="192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2" name="Equation" r:id="rId7" imgW="3060360" imgH="317160" progId="Equation.DSMT4">
                    <p:embed/>
                  </p:oleObj>
                </mc:Choice>
                <mc:Fallback>
                  <p:oleObj name="Equation" r:id="rId7" imgW="3060360" imgH="31716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3566"/>
                          <a:ext cx="192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507" name="Object 11">
              <a:extLst>
                <a:ext uri="{FF2B5EF4-FFF2-40B4-BE49-F238E27FC236}">
                  <a16:creationId xmlns:a16="http://schemas.microsoft.com/office/drawing/2014/main" id="{387E8833-4355-40C7-966E-420376C5B1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3" y="3249"/>
            <a:ext cx="216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23" name="Equation" r:id="rId9" imgW="342720" imgH="850680" progId="Equation.DSMT4">
                    <p:embed/>
                  </p:oleObj>
                </mc:Choice>
                <mc:Fallback>
                  <p:oleObj name="Equation" r:id="rId9" imgW="342720" imgH="8506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3" y="3249"/>
                          <a:ext cx="216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1" grpId="0"/>
      <p:bldP spid="2345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E030A1-04CF-4384-9893-9F72A35DC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2" y="1948146"/>
            <a:ext cx="6984379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kumimoji="1" lang="zh-CN" altLang="en-US" sz="5400" b="1" dirty="0"/>
              <a:t>作业</a:t>
            </a:r>
            <a:endParaRPr kumimoji="1" lang="en-US" altLang="zh-CN" sz="5400" b="1" dirty="0"/>
          </a:p>
          <a:p>
            <a:endParaRPr kumimoji="1" lang="en-US" altLang="zh-CN" sz="5400" b="1" dirty="0"/>
          </a:p>
          <a:p>
            <a:r>
              <a:rPr kumimoji="1" lang="en-US" altLang="zh-CN" sz="5400" b="1" dirty="0"/>
              <a:t>P392   27</a:t>
            </a:r>
            <a:endParaRPr kumimoji="1"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2411705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1" name="Rectangle 5">
            <a:extLst>
              <a:ext uri="{FF2B5EF4-FFF2-40B4-BE49-F238E27FC236}">
                <a16:creationId xmlns:a16="http://schemas.microsoft.com/office/drawing/2014/main" id="{FCB724F1-EF08-4B8A-98CC-9BA690FD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772940"/>
            <a:ext cx="5761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>
                <a:solidFill>
                  <a:schemeClr val="accent2"/>
                </a:solidFill>
              </a:rPr>
              <a:t>  </a:t>
            </a:r>
            <a:r>
              <a:rPr lang="zh-CN" altLang="en-US" sz="3200" b="1">
                <a:solidFill>
                  <a:schemeClr val="accent2"/>
                </a:solidFill>
              </a:rPr>
              <a:t>向量间的距离</a:t>
            </a:r>
          </a:p>
        </p:txBody>
      </p:sp>
      <p:grpSp>
        <p:nvGrpSpPr>
          <p:cNvPr id="224281" name="Group 25">
            <a:extLst>
              <a:ext uri="{FF2B5EF4-FFF2-40B4-BE49-F238E27FC236}">
                <a16:creationId xmlns:a16="http://schemas.microsoft.com/office/drawing/2014/main" id="{E889497C-CADA-4BC5-AD96-604FC9549BE9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2563515"/>
            <a:ext cx="7019925" cy="519112"/>
            <a:chOff x="1338" y="1253"/>
            <a:chExt cx="4422" cy="327"/>
          </a:xfrm>
        </p:grpSpPr>
        <p:sp>
          <p:nvSpPr>
            <p:cNvPr id="224262" name="Rectangle 6">
              <a:extLst>
                <a:ext uri="{FF2B5EF4-FFF2-40B4-BE49-F238E27FC236}">
                  <a16:creationId xmlns:a16="http://schemas.microsoft.com/office/drawing/2014/main" id="{793C4B8E-E035-47EE-9CF4-3C8762CAF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8" y="1253"/>
              <a:ext cx="44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133475" algn="l"/>
                </a:tabLs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latin typeface="Comic Sans MS" panose="030F0702030302020204" pitchFamily="66" charset="0"/>
                </a:rPr>
                <a:t>长度       称为向量  和  的距离，</a:t>
              </a:r>
            </a:p>
          </p:txBody>
        </p:sp>
        <p:graphicFrame>
          <p:nvGraphicFramePr>
            <p:cNvPr id="224263" name="Object 7">
              <a:extLst>
                <a:ext uri="{FF2B5EF4-FFF2-40B4-BE49-F238E27FC236}">
                  <a16:creationId xmlns:a16="http://schemas.microsoft.com/office/drawing/2014/main" id="{463F4D1A-F454-45A6-9AAB-84B79C8A789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1253"/>
            <a:ext cx="61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09" name="Equation" r:id="rId3" imgW="977760" imgH="495000" progId="Equation.DSMT4">
                    <p:embed/>
                  </p:oleObj>
                </mc:Choice>
                <mc:Fallback>
                  <p:oleObj name="Equation" r:id="rId3" imgW="977760" imgH="4950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253"/>
                          <a:ext cx="61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65" name="Object 9">
              <a:extLst>
                <a:ext uri="{FF2B5EF4-FFF2-40B4-BE49-F238E27FC236}">
                  <a16:creationId xmlns:a16="http://schemas.microsoft.com/office/drawing/2014/main" id="{28DFC3AB-B373-466C-96CE-5344580459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24" y="1344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0" name="Equation" r:id="rId5" imgW="279360" imgH="241200" progId="Equation.DSMT4">
                    <p:embed/>
                  </p:oleObj>
                </mc:Choice>
                <mc:Fallback>
                  <p:oleObj name="Equation" r:id="rId5" imgW="27936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4" y="1344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67" name="Object 11">
              <a:extLst>
                <a:ext uri="{FF2B5EF4-FFF2-40B4-BE49-F238E27FC236}">
                  <a16:creationId xmlns:a16="http://schemas.microsoft.com/office/drawing/2014/main" id="{05F13FA2-A59F-486E-8AA1-5BEBAFA6C3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33" y="1298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1" name="Equation" r:id="rId7" imgW="291960" imgH="380880" progId="Equation.DSMT4">
                    <p:embed/>
                  </p:oleObj>
                </mc:Choice>
                <mc:Fallback>
                  <p:oleObj name="Equation" r:id="rId7" imgW="291960" imgH="3808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" y="1298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4269" name="Rectangle 13">
            <a:extLst>
              <a:ext uri="{FF2B5EF4-FFF2-40B4-BE49-F238E27FC236}">
                <a16:creationId xmlns:a16="http://schemas.microsoft.com/office/drawing/2014/main" id="{AFF0B061-BBD6-4198-A1A6-059451DF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860502"/>
            <a:ext cx="3136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334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33CC"/>
                </a:solidFill>
                <a:latin typeface="Comic Sans MS" panose="030F0702030302020204" pitchFamily="66" charset="0"/>
                <a:ea typeface="楷体_GB2312" pitchFamily="49" charset="-122"/>
              </a:rPr>
              <a:t>基本性质</a:t>
            </a:r>
          </a:p>
        </p:txBody>
      </p:sp>
      <p:grpSp>
        <p:nvGrpSpPr>
          <p:cNvPr id="224282" name="Group 26">
            <a:extLst>
              <a:ext uri="{FF2B5EF4-FFF2-40B4-BE49-F238E27FC236}">
                <a16:creationId xmlns:a16="http://schemas.microsoft.com/office/drawing/2014/main" id="{5F9AFCC2-E274-403D-9EBE-4BB6EE11A009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638377"/>
            <a:ext cx="3627437" cy="519113"/>
            <a:chOff x="463" y="2750"/>
            <a:chExt cx="2285" cy="327"/>
          </a:xfrm>
        </p:grpSpPr>
        <p:sp>
          <p:nvSpPr>
            <p:cNvPr id="224270" name="Rectangle 14">
              <a:extLst>
                <a:ext uri="{FF2B5EF4-FFF2-40B4-BE49-F238E27FC236}">
                  <a16:creationId xmlns:a16="http://schemas.microsoft.com/office/drawing/2014/main" id="{DC1582EA-B901-401D-BC2D-95C65812D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" y="2750"/>
              <a:ext cx="21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i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4271" name="Object 15">
              <a:extLst>
                <a:ext uri="{FF2B5EF4-FFF2-40B4-BE49-F238E27FC236}">
                  <a16:creationId xmlns:a16="http://schemas.microsoft.com/office/drawing/2014/main" id="{28BF1A3B-E3AF-40EA-B8E8-600C486234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750"/>
            <a:ext cx="172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2" name="Equation" r:id="rId9" imgW="2743200" imgH="495000" progId="Equation.DSMT4">
                    <p:embed/>
                  </p:oleObj>
                </mc:Choice>
                <mc:Fallback>
                  <p:oleObj name="Equation" r:id="rId9" imgW="2743200" imgH="4950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750"/>
                          <a:ext cx="172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3" name="Group 27">
            <a:extLst>
              <a:ext uri="{FF2B5EF4-FFF2-40B4-BE49-F238E27FC236}">
                <a16:creationId xmlns:a16="http://schemas.microsoft.com/office/drawing/2014/main" id="{5BC711EA-61B3-44C2-89C5-53C7DBBCBC5E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359102"/>
            <a:ext cx="10080625" cy="519113"/>
            <a:chOff x="431" y="3158"/>
            <a:chExt cx="6350" cy="327"/>
          </a:xfrm>
        </p:grpSpPr>
        <p:sp>
          <p:nvSpPr>
            <p:cNvPr id="224272" name="Rectangle 16">
              <a:extLst>
                <a:ext uri="{FF2B5EF4-FFF2-40B4-BE49-F238E27FC236}">
                  <a16:creationId xmlns:a16="http://schemas.microsoft.com/office/drawing/2014/main" id="{6BD2309A-5B70-4026-921B-AD52A0A58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158"/>
              <a:ext cx="63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ii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            并且仅当      的等号才成立；</a:t>
              </a:r>
            </a:p>
          </p:txBody>
        </p:sp>
        <p:graphicFrame>
          <p:nvGraphicFramePr>
            <p:cNvPr id="224273" name="Object 17">
              <a:extLst>
                <a:ext uri="{FF2B5EF4-FFF2-40B4-BE49-F238E27FC236}">
                  <a16:creationId xmlns:a16="http://schemas.microsoft.com/office/drawing/2014/main" id="{8C36379F-F72C-4F3D-B7F2-727BEEA0B8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3158"/>
            <a:ext cx="115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3" name="Equation" r:id="rId11" imgW="1828800" imgH="495000" progId="Equation.DSMT4">
                    <p:embed/>
                  </p:oleObj>
                </mc:Choice>
                <mc:Fallback>
                  <p:oleObj name="Equation" r:id="rId11" imgW="1828800" imgH="4950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3158"/>
                          <a:ext cx="115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75" name="Object 19">
              <a:extLst>
                <a:ext uri="{FF2B5EF4-FFF2-40B4-BE49-F238E27FC236}">
                  <a16:creationId xmlns:a16="http://schemas.microsoft.com/office/drawing/2014/main" id="{36FF80A5-F1AD-4A82-8B20-4B91FA6A7D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3203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4" name="Equation" r:id="rId13" imgW="914400" imgH="380880" progId="Equation.DSMT4">
                    <p:embed/>
                  </p:oleObj>
                </mc:Choice>
                <mc:Fallback>
                  <p:oleObj name="Equation" r:id="rId13" imgW="914400" imgH="3808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3203"/>
                          <a:ext cx="57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4284" name="Group 28">
            <a:extLst>
              <a:ext uri="{FF2B5EF4-FFF2-40B4-BE49-F238E27FC236}">
                <a16:creationId xmlns:a16="http://schemas.microsoft.com/office/drawing/2014/main" id="{78FCEBBA-E37A-4ACE-ACF2-DD703EECD8E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6078240"/>
            <a:ext cx="7816850" cy="519112"/>
            <a:chOff x="463" y="3612"/>
            <a:chExt cx="4924" cy="327"/>
          </a:xfrm>
        </p:grpSpPr>
        <p:sp>
          <p:nvSpPr>
            <p:cNvPr id="224274" name="Rectangle 18">
              <a:extLst>
                <a:ext uri="{FF2B5EF4-FFF2-40B4-BE49-F238E27FC236}">
                  <a16:creationId xmlns:a16="http://schemas.microsoft.com/office/drawing/2014/main" id="{EAE9DF4D-C0F1-422A-9DCB-11D6D28AC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" y="3612"/>
              <a:ext cx="39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iii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(</a:t>
              </a:r>
              <a:r>
                <a:rPr kumimoji="1" lang="zh-CN" altLang="en-US" b="1"/>
                <a:t>三角形不等式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)</a:t>
              </a:r>
              <a:r>
                <a:rPr kumimoji="1" lang="en-US" altLang="zh-CN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24276" name="Object 20">
              <a:extLst>
                <a:ext uri="{FF2B5EF4-FFF2-40B4-BE49-F238E27FC236}">
                  <a16:creationId xmlns:a16="http://schemas.microsoft.com/office/drawing/2014/main" id="{4B067D9A-6452-49FB-ADD3-3D90733E62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3612"/>
            <a:ext cx="268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5" name="Equation" r:id="rId15" imgW="4267080" imgH="495000" progId="Equation.DSMT4">
                    <p:embed/>
                  </p:oleObj>
                </mc:Choice>
                <mc:Fallback>
                  <p:oleObj name="Equation" r:id="rId15" imgW="4267080" imgH="4950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3612"/>
                          <a:ext cx="2688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4277" name="Rectangle 21">
            <a:extLst>
              <a:ext uri="{FF2B5EF4-FFF2-40B4-BE49-F238E27FC236}">
                <a16:creationId xmlns:a16="http://schemas.microsoft.com/office/drawing/2014/main" id="{237E8101-3953-42DB-9244-B23D2E397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80777"/>
            <a:ext cx="70564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黑体" panose="02010609060101010101" pitchFamily="49" charset="-122"/>
              </a:rPr>
              <a:t>向量到子空间的距离 </a:t>
            </a:r>
            <a:endParaRPr kumimoji="0" lang="zh-CN" altLang="en-US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4278" name="Rectangle 22">
            <a:extLst>
              <a:ext uri="{FF2B5EF4-FFF2-40B4-BE49-F238E27FC236}">
                <a16:creationId xmlns:a16="http://schemas.microsoft.com/office/drawing/2014/main" id="{09B053C3-7E88-4842-94D7-4549B7F3A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2492077"/>
            <a:ext cx="266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>
                <a:solidFill>
                  <a:srgbClr val="0033CC"/>
                </a:solidFill>
                <a:ea typeface="楷体_GB2312" pitchFamily="49" charset="-122"/>
              </a:rPr>
              <a:t>定义</a:t>
            </a:r>
          </a:p>
        </p:txBody>
      </p:sp>
      <p:grpSp>
        <p:nvGrpSpPr>
          <p:cNvPr id="224280" name="Group 24">
            <a:extLst>
              <a:ext uri="{FF2B5EF4-FFF2-40B4-BE49-F238E27FC236}">
                <a16:creationId xmlns:a16="http://schemas.microsoft.com/office/drawing/2014/main" id="{489B4843-A0E6-4D79-9C66-20F14CD02F86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3212802"/>
            <a:ext cx="2536825" cy="566738"/>
            <a:chOff x="884" y="1888"/>
            <a:chExt cx="1598" cy="357"/>
          </a:xfrm>
        </p:grpSpPr>
        <p:graphicFrame>
          <p:nvGraphicFramePr>
            <p:cNvPr id="224268" name="Object 12">
              <a:extLst>
                <a:ext uri="{FF2B5EF4-FFF2-40B4-BE49-F238E27FC236}">
                  <a16:creationId xmlns:a16="http://schemas.microsoft.com/office/drawing/2014/main" id="{91BAA134-E69B-4189-9334-462FB95AC9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66" y="1933"/>
            <a:ext cx="82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16" name="Equation" r:id="rId17" imgW="1307880" imgH="495000" progId="Equation.DSMT4">
                    <p:embed/>
                  </p:oleObj>
                </mc:Choice>
                <mc:Fallback>
                  <p:oleObj name="Equation" r:id="rId17" imgW="1307880" imgH="4950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6" y="1933"/>
                          <a:ext cx="82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279" name="Rectangle 23">
              <a:extLst>
                <a:ext uri="{FF2B5EF4-FFF2-40B4-BE49-F238E27FC236}">
                  <a16:creationId xmlns:a16="http://schemas.microsoft.com/office/drawing/2014/main" id="{60FF6344-83D2-4C60-853B-16A7E4212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1888"/>
              <a:ext cx="15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记为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9" grpId="0"/>
      <p:bldP spid="224277" grpId="0"/>
      <p:bldP spid="2242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6" name="Rectangle 6">
            <a:extLst>
              <a:ext uri="{FF2B5EF4-FFF2-40B4-BE49-F238E27FC236}">
                <a16:creationId xmlns:a16="http://schemas.microsoft.com/office/drawing/2014/main" id="{5C10C4AE-BC5B-485A-AF84-E82DFB236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877788"/>
            <a:ext cx="547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chemeClr val="accent2"/>
                </a:solidFill>
              </a:rPr>
              <a:t>2</a:t>
            </a:r>
            <a:r>
              <a:rPr lang="en-US" altLang="zh-CN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  <a:r>
              <a:rPr lang="zh-CN" altLang="en-US" sz="3200" b="1">
                <a:solidFill>
                  <a:schemeClr val="accent2"/>
                </a:solidFill>
                <a:latin typeface="Comic Sans MS" panose="030F0702030302020204" pitchFamily="66" charset="0"/>
              </a:rPr>
              <a:t>向量到子空间的距离</a:t>
            </a:r>
          </a:p>
        </p:txBody>
      </p:sp>
      <p:grpSp>
        <p:nvGrpSpPr>
          <p:cNvPr id="225312" name="Group 32">
            <a:extLst>
              <a:ext uri="{FF2B5EF4-FFF2-40B4-BE49-F238E27FC236}">
                <a16:creationId xmlns:a16="http://schemas.microsoft.com/office/drawing/2014/main" id="{0A4CA61E-8878-4FC6-B426-CB1B21DBFBF0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773138"/>
            <a:ext cx="9072562" cy="519112"/>
            <a:chOff x="431" y="845"/>
            <a:chExt cx="5715" cy="327"/>
          </a:xfrm>
        </p:grpSpPr>
        <p:sp>
          <p:nvSpPr>
            <p:cNvPr id="225287" name="Rectangle 7">
              <a:extLst>
                <a:ext uri="{FF2B5EF4-FFF2-40B4-BE49-F238E27FC236}">
                  <a16:creationId xmlns:a16="http://schemas.microsoft.com/office/drawing/2014/main" id="{F7913BDE-AC2E-47D0-BFBC-7E597B0B1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845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en-US" altLang="zh-CN" b="1">
                  <a:latin typeface="Times New Roman" panose="02020603050405020304" pitchFamily="18" charset="0"/>
                </a:rPr>
                <a:t>(1)</a:t>
              </a:r>
              <a:r>
                <a:rPr kumimoji="1" lang="en-US" altLang="zh-CN" b="1"/>
                <a:t> </a:t>
              </a:r>
              <a:r>
                <a:rPr kumimoji="1" lang="zh-CN" altLang="en-US" b="1"/>
                <a:t>设  为一固定向量 ，如果   与子空间   中</a:t>
              </a:r>
              <a:endParaRPr kumimoji="1" lang="zh-CN" altLang="en-US"/>
            </a:p>
          </p:txBody>
        </p:sp>
        <p:graphicFrame>
          <p:nvGraphicFramePr>
            <p:cNvPr id="225284" name="Object 4">
              <a:extLst>
                <a:ext uri="{FF2B5EF4-FFF2-40B4-BE49-F238E27FC236}">
                  <a16:creationId xmlns:a16="http://schemas.microsoft.com/office/drawing/2014/main" id="{BE3C89E4-2D57-4149-ABA4-275A5E95B6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935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0" name="Equation" r:id="rId3" imgW="279360" imgH="241200" progId="Equation.DSMT4">
                    <p:embed/>
                  </p:oleObj>
                </mc:Choice>
                <mc:Fallback>
                  <p:oleObj name="Equation" r:id="rId3" imgW="279360" imgH="241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935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88" name="Object 8">
              <a:extLst>
                <a:ext uri="{FF2B5EF4-FFF2-40B4-BE49-F238E27FC236}">
                  <a16:creationId xmlns:a16="http://schemas.microsoft.com/office/drawing/2014/main" id="{225CC6F3-A7B3-4E1C-B1F0-91906D3438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49" y="890"/>
            <a:ext cx="2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1" name="Equation" r:id="rId5" imgW="380880" imgH="304560" progId="Equation.DSMT4">
                    <p:embed/>
                  </p:oleObj>
                </mc:Choice>
                <mc:Fallback>
                  <p:oleObj name="Equation" r:id="rId5" imgW="380880" imgH="30456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9" y="890"/>
                          <a:ext cx="24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0" name="Object 10">
              <a:extLst>
                <a:ext uri="{FF2B5EF4-FFF2-40B4-BE49-F238E27FC236}">
                  <a16:creationId xmlns:a16="http://schemas.microsoft.com/office/drawing/2014/main" id="{396DE0A2-628A-4166-B843-1872FBA8B1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70" y="935"/>
            <a:ext cx="176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2" name="Equation" r:id="rId7" imgW="279360" imgH="241200" progId="Equation.DSMT4">
                    <p:embed/>
                  </p:oleObj>
                </mc:Choice>
                <mc:Fallback>
                  <p:oleObj name="Equation" r:id="rId7" imgW="27936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935"/>
                          <a:ext cx="176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315" name="Group 35">
            <a:extLst>
              <a:ext uri="{FF2B5EF4-FFF2-40B4-BE49-F238E27FC236}">
                <a16:creationId xmlns:a16="http://schemas.microsoft.com/office/drawing/2014/main" id="{9AE1C5A8-9137-4908-8208-567AC2A2650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565300"/>
            <a:ext cx="8424863" cy="519113"/>
            <a:chOff x="612" y="1344"/>
            <a:chExt cx="5307" cy="327"/>
          </a:xfrm>
        </p:grpSpPr>
        <p:grpSp>
          <p:nvGrpSpPr>
            <p:cNvPr id="225313" name="Group 33">
              <a:extLst>
                <a:ext uri="{FF2B5EF4-FFF2-40B4-BE49-F238E27FC236}">
                  <a16:creationId xmlns:a16="http://schemas.microsoft.com/office/drawing/2014/main" id="{2F11945E-FF75-4BEB-95E6-F97582836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" y="1344"/>
              <a:ext cx="5307" cy="327"/>
              <a:chOff x="612" y="1344"/>
              <a:chExt cx="5307" cy="327"/>
            </a:xfrm>
          </p:grpSpPr>
          <p:sp>
            <p:nvSpPr>
              <p:cNvPr id="225291" name="Rectangle 11">
                <a:extLst>
                  <a:ext uri="{FF2B5EF4-FFF2-40B4-BE49-F238E27FC236}">
                    <a16:creationId xmlns:a16="http://schemas.microsoft.com/office/drawing/2014/main" id="{2C087BCB-D645-4CC5-A401-07499AB68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2" y="1344"/>
                <a:ext cx="5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1123950" algn="l"/>
                  </a:tabLs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800" b="1">
                    <a:latin typeface="Comic Sans MS" panose="030F0702030302020204" pitchFamily="66" charset="0"/>
                  </a:rPr>
                  <a:t>每个向量垂直，</a:t>
                </a:r>
                <a:r>
                  <a:rPr lang="zh-CN" altLang="en-US" sz="2800">
                    <a:latin typeface="Comic Sans MS" panose="030F0702030302020204" pitchFamily="66" charset="0"/>
                  </a:rPr>
                  <a:t> </a:t>
                </a:r>
                <a:r>
                  <a:rPr lang="zh-CN" altLang="en-US" sz="2800" b="1">
                    <a:latin typeface="Comic Sans MS" panose="030F0702030302020204" pitchFamily="66" charset="0"/>
                  </a:rPr>
                  <a:t>称  垂直于子空间    记作</a:t>
                </a:r>
              </a:p>
            </p:txBody>
          </p:sp>
          <p:graphicFrame>
            <p:nvGraphicFramePr>
              <p:cNvPr id="225289" name="Object 9">
                <a:extLst>
                  <a:ext uri="{FF2B5EF4-FFF2-40B4-BE49-F238E27FC236}">
                    <a16:creationId xmlns:a16="http://schemas.microsoft.com/office/drawing/2014/main" id="{53B933B3-CBF4-4122-83C4-8CD3C9F7E0D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562" y="1434"/>
              <a:ext cx="17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343" name="Equation" r:id="rId8" imgW="279360" imgH="241200" progId="Equation.DSMT4">
                      <p:embed/>
                    </p:oleObj>
                  </mc:Choice>
                  <mc:Fallback>
                    <p:oleObj name="Equation" r:id="rId8" imgW="279360" imgH="241200" progId="Equation.DSMT4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2" y="1434"/>
                            <a:ext cx="17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5293" name="Object 13">
              <a:extLst>
                <a:ext uri="{FF2B5EF4-FFF2-40B4-BE49-F238E27FC236}">
                  <a16:creationId xmlns:a16="http://schemas.microsoft.com/office/drawing/2014/main" id="{045517FE-8EF9-42C5-A553-181F4EE522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05" y="1389"/>
            <a:ext cx="296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4" name="Equation" r:id="rId9" imgW="469800" imgH="355320" progId="Equation.DSMT4">
                    <p:embed/>
                  </p:oleObj>
                </mc:Choice>
                <mc:Fallback>
                  <p:oleObj name="Equation" r:id="rId9" imgW="469800" imgH="3553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1389"/>
                          <a:ext cx="296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294" name="Object 14">
            <a:extLst>
              <a:ext uri="{FF2B5EF4-FFF2-40B4-BE49-F238E27FC236}">
                <a16:creationId xmlns:a16="http://schemas.microsoft.com/office/drawing/2014/main" id="{54587E47-70D1-49AA-91B1-56282740E1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168107"/>
              </p:ext>
            </p:extLst>
          </p:nvPr>
        </p:nvGraphicFramePr>
        <p:xfrm>
          <a:off x="1042988" y="3355875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5" name="Equation" r:id="rId11" imgW="1117440" imgH="304560" progId="Equation.DSMT4">
                  <p:embed/>
                </p:oleObj>
              </mc:Choice>
              <mc:Fallback>
                <p:oleObj name="Equation" r:id="rId11" imgW="1117440" imgH="30456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355875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11" name="Group 31">
            <a:extLst>
              <a:ext uri="{FF2B5EF4-FFF2-40B4-BE49-F238E27FC236}">
                <a16:creationId xmlns:a16="http://schemas.microsoft.com/office/drawing/2014/main" id="{BE4110AD-D518-4D34-833E-D5593736167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797325"/>
            <a:ext cx="7559675" cy="519113"/>
            <a:chOff x="794" y="1788"/>
            <a:chExt cx="4762" cy="327"/>
          </a:xfrm>
        </p:grpSpPr>
        <p:sp>
          <p:nvSpPr>
            <p:cNvPr id="225295" name="Rectangle 15">
              <a:extLst>
                <a:ext uri="{FF2B5EF4-FFF2-40B4-BE49-F238E27FC236}">
                  <a16:creationId xmlns:a16="http://schemas.microsoft.com/office/drawing/2014/main" id="{35CC2978-BAC2-4CFC-ADDE-90714ACEB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1788"/>
              <a:ext cx="476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如果                      则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5296" name="Object 16">
              <a:extLst>
                <a:ext uri="{FF2B5EF4-FFF2-40B4-BE49-F238E27FC236}">
                  <a16:creationId xmlns:a16="http://schemas.microsoft.com/office/drawing/2014/main" id="{5CA7CA9B-BB1B-44CB-9942-C6EF6B3405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1842"/>
            <a:ext cx="19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46" name="Equation" r:id="rId13" imgW="3124080" imgH="431640" progId="Equation.DSMT4">
                    <p:embed/>
                  </p:oleObj>
                </mc:Choice>
                <mc:Fallback>
                  <p:oleObj name="Equation" r:id="rId13" imgW="312408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842"/>
                          <a:ext cx="19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5297" name="Object 17">
            <a:extLst>
              <a:ext uri="{FF2B5EF4-FFF2-40B4-BE49-F238E27FC236}">
                <a16:creationId xmlns:a16="http://schemas.microsoft.com/office/drawing/2014/main" id="{E45DF6CB-73CD-494C-AEA6-B1C363DFC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252352"/>
              </p:ext>
            </p:extLst>
          </p:nvPr>
        </p:nvGraphicFramePr>
        <p:xfrm>
          <a:off x="1042988" y="5589488"/>
          <a:ext cx="4775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7" name="Equation" r:id="rId15" imgW="4775040" imgH="431640" progId="Equation.DSMT4">
                  <p:embed/>
                </p:oleObj>
              </mc:Choice>
              <mc:Fallback>
                <p:oleObj name="Equation" r:id="rId15" imgW="477504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589488"/>
                        <a:ext cx="4775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4" name="Rectangle 34">
            <a:extLst>
              <a:ext uri="{FF2B5EF4-FFF2-40B4-BE49-F238E27FC236}">
                <a16:creationId xmlns:a16="http://schemas.microsoft.com/office/drawing/2014/main" id="{BC3FD790-49B8-4007-AFFB-07596BA2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148038"/>
            <a:ext cx="2916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注</a:t>
            </a:r>
            <a:r>
              <a:rPr kumimoji="1" lang="en-US" altLang="zh-CN" sz="32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kumimoji="1" lang="en-US" altLang="zh-CN" sz="3200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6" grpId="0"/>
      <p:bldP spid="225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9" name="Rectangle 7">
            <a:extLst>
              <a:ext uri="{FF2B5EF4-FFF2-40B4-BE49-F238E27FC236}">
                <a16:creationId xmlns:a16="http://schemas.microsoft.com/office/drawing/2014/main" id="{73BAD9C3-35AD-4237-82B3-D8D26371A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196975"/>
            <a:ext cx="9720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b="1">
                <a:latin typeface="Times New Roman" panose="02020603050405020304" pitchFamily="18" charset="0"/>
              </a:rPr>
              <a:t>(2)</a:t>
            </a:r>
            <a:r>
              <a:rPr kumimoji="1" lang="en-US" altLang="zh-CN" b="1"/>
              <a:t> </a:t>
            </a:r>
            <a:r>
              <a:rPr kumimoji="1" lang="zh-CN" altLang="en-US" b="1"/>
              <a:t>向量到子空间中的各向量的距离以垂线为最短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  <p:grpSp>
        <p:nvGrpSpPr>
          <p:cNvPr id="243720" name="Group 8">
            <a:extLst>
              <a:ext uri="{FF2B5EF4-FFF2-40B4-BE49-F238E27FC236}">
                <a16:creationId xmlns:a16="http://schemas.microsoft.com/office/drawing/2014/main" id="{25291502-BD66-4B8E-8AFC-03BC29A5332E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3789363"/>
            <a:ext cx="4104902" cy="2159917"/>
            <a:chOff x="839" y="3158"/>
            <a:chExt cx="1451" cy="680"/>
          </a:xfrm>
        </p:grpSpPr>
        <p:sp>
          <p:nvSpPr>
            <p:cNvPr id="243721" name="AutoShape 9">
              <a:extLst>
                <a:ext uri="{FF2B5EF4-FFF2-40B4-BE49-F238E27FC236}">
                  <a16:creationId xmlns:a16="http://schemas.microsoft.com/office/drawing/2014/main" id="{C8BF55D3-7BA0-428A-89E1-F2524FE60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430"/>
              <a:ext cx="1451" cy="408"/>
            </a:xfrm>
            <a:prstGeom prst="parallelogram">
              <a:avLst>
                <a:gd name="adj" fmla="val 889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3722" name="Line 10">
              <a:extLst>
                <a:ext uri="{FF2B5EF4-FFF2-40B4-BE49-F238E27FC236}">
                  <a16:creationId xmlns:a16="http://schemas.microsoft.com/office/drawing/2014/main" id="{941F8E2D-5BB9-458E-8976-5C2768FD3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3723" name="Line 11">
              <a:extLst>
                <a:ext uri="{FF2B5EF4-FFF2-40B4-BE49-F238E27FC236}">
                  <a16:creationId xmlns:a16="http://schemas.microsoft.com/office/drawing/2014/main" id="{EB67D947-7FD9-4281-B559-ADA6B18E6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1" y="31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3724" name="Line 12">
              <a:extLst>
                <a:ext uri="{FF2B5EF4-FFF2-40B4-BE49-F238E27FC236}">
                  <a16:creationId xmlns:a16="http://schemas.microsoft.com/office/drawing/2014/main" id="{CE4E764D-33C0-4FFB-819F-A90D512CA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2" y="3158"/>
              <a:ext cx="499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43725" name="Object 13">
              <a:extLst>
                <a:ext uri="{FF2B5EF4-FFF2-40B4-BE49-F238E27FC236}">
                  <a16:creationId xmlns:a16="http://schemas.microsoft.com/office/drawing/2014/main" id="{4DDB1886-1717-403A-BEE1-321DF415AB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249"/>
            <a:ext cx="318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69" name="Equation" r:id="rId3" imgW="850680" imgH="380880" progId="Equation.DSMT4">
                    <p:embed/>
                  </p:oleObj>
                </mc:Choice>
                <mc:Fallback>
                  <p:oleObj name="Equation" r:id="rId3" imgW="850680" imgH="3808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249"/>
                          <a:ext cx="318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3726" name="Object 14">
              <a:extLst>
                <a:ext uri="{FF2B5EF4-FFF2-40B4-BE49-F238E27FC236}">
                  <a16:creationId xmlns:a16="http://schemas.microsoft.com/office/drawing/2014/main" id="{6B55220E-875A-4D67-998E-F7A4113757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242"/>
            <a:ext cx="31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0" name="Equation" r:id="rId5" imgW="838080" imgH="380880" progId="Equation.DSMT4">
                    <p:embed/>
                  </p:oleObj>
                </mc:Choice>
                <mc:Fallback>
                  <p:oleObj name="Equation" r:id="rId5" imgW="838080" imgH="3808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242"/>
                          <a:ext cx="31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3727" name="Object 15">
              <a:extLst>
                <a:ext uri="{FF2B5EF4-FFF2-40B4-BE49-F238E27FC236}">
                  <a16:creationId xmlns:a16="http://schemas.microsoft.com/office/drawing/2014/main" id="{23C330CB-6982-4611-A416-C3B9507671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620"/>
            <a:ext cx="31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1" name="Equation" r:id="rId7" imgW="799920" imgH="380880" progId="Equation.DSMT4">
                    <p:embed/>
                  </p:oleObj>
                </mc:Choice>
                <mc:Fallback>
                  <p:oleObj name="Equation" r:id="rId7" imgW="799920" imgH="380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620"/>
                          <a:ext cx="31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3741" name="Group 29">
            <a:extLst>
              <a:ext uri="{FF2B5EF4-FFF2-40B4-BE49-F238E27FC236}">
                <a16:creationId xmlns:a16="http://schemas.microsoft.com/office/drawing/2014/main" id="{89E30A47-AFAB-460E-8CD6-44B36BA5F2D2}"/>
              </a:ext>
            </a:extLst>
          </p:cNvPr>
          <p:cNvGrpSpPr>
            <a:grpSpLocks/>
          </p:cNvGrpSpPr>
          <p:nvPr/>
        </p:nvGrpSpPr>
        <p:grpSpPr bwMode="auto">
          <a:xfrm>
            <a:off x="898525" y="2060575"/>
            <a:ext cx="8424863" cy="519113"/>
            <a:chOff x="748" y="935"/>
            <a:chExt cx="5307" cy="327"/>
          </a:xfrm>
        </p:grpSpPr>
        <p:sp>
          <p:nvSpPr>
            <p:cNvPr id="243716" name="Rectangle 4">
              <a:extLst>
                <a:ext uri="{FF2B5EF4-FFF2-40B4-BE49-F238E27FC236}">
                  <a16:creationId xmlns:a16="http://schemas.microsoft.com/office/drawing/2014/main" id="{D67D3BD7-A028-4F0A-81B2-2674A5576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935"/>
              <a:ext cx="53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如图示意，对给定  ，设  是   中的满足</a:t>
              </a:r>
            </a:p>
          </p:txBody>
        </p:sp>
        <p:graphicFrame>
          <p:nvGraphicFramePr>
            <p:cNvPr id="243717" name="Object 5">
              <a:extLst>
                <a:ext uri="{FF2B5EF4-FFF2-40B4-BE49-F238E27FC236}">
                  <a16:creationId xmlns:a16="http://schemas.microsoft.com/office/drawing/2014/main" id="{A49A3349-90CE-418C-9254-DCBB7AEE5E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981"/>
            <a:ext cx="1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2" name="Equation" r:id="rId9" imgW="291960" imgH="380880" progId="Equation.DSMT4">
                    <p:embed/>
                  </p:oleObj>
                </mc:Choice>
                <mc:Fallback>
                  <p:oleObj name="Equation" r:id="rId9" imgW="291960" imgH="3808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981"/>
                          <a:ext cx="1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3718" name="Object 6">
              <a:extLst>
                <a:ext uri="{FF2B5EF4-FFF2-40B4-BE49-F238E27FC236}">
                  <a16:creationId xmlns:a16="http://schemas.microsoft.com/office/drawing/2014/main" id="{5C0A5FD5-56E2-4372-BEF1-7CF1211CE4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1026"/>
            <a:ext cx="2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3" name="Equation" r:id="rId11" imgW="380880" imgH="304560" progId="Equation.DSMT4">
                    <p:embed/>
                  </p:oleObj>
                </mc:Choice>
                <mc:Fallback>
                  <p:oleObj name="Equation" r:id="rId11" imgW="380880" imgH="30456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026"/>
                          <a:ext cx="24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3729" name="Object 17">
              <a:extLst>
                <a:ext uri="{FF2B5EF4-FFF2-40B4-BE49-F238E27FC236}">
                  <a16:creationId xmlns:a16="http://schemas.microsoft.com/office/drawing/2014/main" id="{7BAF9631-705E-4537-BBF7-65CFA9A6A3B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1026"/>
            <a:ext cx="152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4" name="Equation" r:id="rId13" imgW="241200" imgH="304560" progId="Equation.DSMT4">
                    <p:embed/>
                  </p:oleObj>
                </mc:Choice>
                <mc:Fallback>
                  <p:oleObj name="Equation" r:id="rId13" imgW="241200" imgH="30456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026"/>
                          <a:ext cx="152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3740" name="Group 28">
            <a:extLst>
              <a:ext uri="{FF2B5EF4-FFF2-40B4-BE49-F238E27FC236}">
                <a16:creationId xmlns:a16="http://schemas.microsoft.com/office/drawing/2014/main" id="{A3DDB592-9147-4076-9946-6887761C7E9E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852738"/>
            <a:ext cx="5976938" cy="523875"/>
            <a:chOff x="703" y="1344"/>
            <a:chExt cx="3765" cy="330"/>
          </a:xfrm>
        </p:grpSpPr>
        <p:sp>
          <p:nvSpPr>
            <p:cNvPr id="243728" name="Rectangle 16">
              <a:extLst>
                <a:ext uri="{FF2B5EF4-FFF2-40B4-BE49-F238E27FC236}">
                  <a16:creationId xmlns:a16="http://schemas.microsoft.com/office/drawing/2014/main" id="{3B14C86C-12E2-4FBA-9E75-2DE253FE9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" y="1344"/>
              <a:ext cx="28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的向量，则</a:t>
              </a:r>
              <a:endParaRPr kumimoji="1" lang="zh-CN" altLang="en-US"/>
            </a:p>
          </p:txBody>
        </p:sp>
        <p:graphicFrame>
          <p:nvGraphicFramePr>
            <p:cNvPr id="243730" name="Object 18">
              <a:extLst>
                <a:ext uri="{FF2B5EF4-FFF2-40B4-BE49-F238E27FC236}">
                  <a16:creationId xmlns:a16="http://schemas.microsoft.com/office/drawing/2014/main" id="{66E26AAD-5E1E-4401-9FCD-EA3A16B481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03" y="1434"/>
            <a:ext cx="10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5" name="Equation" r:id="rId15" imgW="1600200" imgH="380880" progId="Equation.DSMT4">
                    <p:embed/>
                  </p:oleObj>
                </mc:Choice>
                <mc:Fallback>
                  <p:oleObj name="Equation" r:id="rId15" imgW="1600200" imgH="3808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" y="1434"/>
                          <a:ext cx="100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3739" name="Group 27">
            <a:extLst>
              <a:ext uri="{FF2B5EF4-FFF2-40B4-BE49-F238E27FC236}">
                <a16:creationId xmlns:a16="http://schemas.microsoft.com/office/drawing/2014/main" id="{7C386211-CDF7-493E-93E5-55CC8413610B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2852738"/>
            <a:ext cx="3816350" cy="519112"/>
            <a:chOff x="748" y="1933"/>
            <a:chExt cx="2404" cy="327"/>
          </a:xfrm>
        </p:grpSpPr>
        <p:sp>
          <p:nvSpPr>
            <p:cNvPr id="243735" name="Rectangle 23">
              <a:extLst>
                <a:ext uri="{FF2B5EF4-FFF2-40B4-BE49-F238E27FC236}">
                  <a16:creationId xmlns:a16="http://schemas.microsoft.com/office/drawing/2014/main" id="{2A303D2C-9037-4911-A12B-40193E743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1933"/>
              <a:ext cx="2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对        有</a:t>
              </a:r>
            </a:p>
          </p:txBody>
        </p:sp>
        <p:graphicFrame>
          <p:nvGraphicFramePr>
            <p:cNvPr id="243736" name="Object 24">
              <a:extLst>
                <a:ext uri="{FF2B5EF4-FFF2-40B4-BE49-F238E27FC236}">
                  <a16:creationId xmlns:a16="http://schemas.microsoft.com/office/drawing/2014/main" id="{AB21B071-981D-4E34-850E-3248776C3D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024"/>
            <a:ext cx="77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3776" name="Equation" r:id="rId17" imgW="1231560" imgH="317160" progId="Equation.DSMT4">
                    <p:embed/>
                  </p:oleObj>
                </mc:Choice>
                <mc:Fallback>
                  <p:oleObj name="Equation" r:id="rId17" imgW="1231560" imgH="31716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024"/>
                          <a:ext cx="77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3737" name="Object 25">
            <a:extLst>
              <a:ext uri="{FF2B5EF4-FFF2-40B4-BE49-F238E27FC236}">
                <a16:creationId xmlns:a16="http://schemas.microsoft.com/office/drawing/2014/main" id="{DD5B0BB3-DF28-45DE-A85A-4700EA4265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3789363"/>
          <a:ext cx="2336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77" name="Equation" r:id="rId19" imgW="2336760" imgH="495000" progId="Equation.DSMT4">
                  <p:embed/>
                </p:oleObj>
              </mc:Choice>
              <mc:Fallback>
                <p:oleObj name="Equation" r:id="rId19" imgW="2336760" imgH="4950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89363"/>
                        <a:ext cx="2336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14" name="Object 10">
            <a:extLst>
              <a:ext uri="{FF2B5EF4-FFF2-40B4-BE49-F238E27FC236}">
                <a16:creationId xmlns:a16="http://schemas.microsoft.com/office/drawing/2014/main" id="{3E2863A2-EFB8-4E3B-8255-BCCB7E88DB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945826"/>
              </p:ext>
            </p:extLst>
          </p:nvPr>
        </p:nvGraphicFramePr>
        <p:xfrm>
          <a:off x="2268538" y="1105445"/>
          <a:ext cx="3848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9" name="Equation" r:id="rId3" imgW="3848040" imgH="495000" progId="Equation.DSMT4">
                  <p:embed/>
                </p:oleObj>
              </mc:Choice>
              <mc:Fallback>
                <p:oleObj name="Equation" r:id="rId3" imgW="3848040" imgH="49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105445"/>
                        <a:ext cx="38481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6328" name="Group 24">
            <a:extLst>
              <a:ext uri="{FF2B5EF4-FFF2-40B4-BE49-F238E27FC236}">
                <a16:creationId xmlns:a16="http://schemas.microsoft.com/office/drawing/2014/main" id="{340C9248-FCCB-486A-A5E4-6CC560B125D3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824583"/>
            <a:ext cx="4608513" cy="519112"/>
            <a:chOff x="657" y="709"/>
            <a:chExt cx="2903" cy="327"/>
          </a:xfrm>
        </p:grpSpPr>
        <p:sp>
          <p:nvSpPr>
            <p:cNvPr id="226312" name="Rectangle 8">
              <a:extLst>
                <a:ext uri="{FF2B5EF4-FFF2-40B4-BE49-F238E27FC236}">
                  <a16:creationId xmlns:a16="http://schemas.microsoft.com/office/drawing/2014/main" id="{BD0DC8DB-BA93-4780-B43E-63A76575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709"/>
              <a:ext cx="29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因   是子空间，</a:t>
              </a:r>
            </a:p>
          </p:txBody>
        </p:sp>
        <p:graphicFrame>
          <p:nvGraphicFramePr>
            <p:cNvPr id="226315" name="Object 11">
              <a:extLst>
                <a:ext uri="{FF2B5EF4-FFF2-40B4-BE49-F238E27FC236}">
                  <a16:creationId xmlns:a16="http://schemas.microsoft.com/office/drawing/2014/main" id="{FD8E4692-4A8C-4DDC-AE4B-2561BF38F2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799"/>
            <a:ext cx="2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0" name="Equation" r:id="rId5" imgW="380880" imgH="304560" progId="Equation.DSMT4">
                    <p:embed/>
                  </p:oleObj>
                </mc:Choice>
                <mc:Fallback>
                  <p:oleObj name="Equation" r:id="rId5" imgW="380880" imgH="30456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799"/>
                          <a:ext cx="24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6317" name="Object 13">
            <a:extLst>
              <a:ext uri="{FF2B5EF4-FFF2-40B4-BE49-F238E27FC236}">
                <a16:creationId xmlns:a16="http://schemas.microsoft.com/office/drawing/2014/main" id="{20859970-0B93-4694-B592-AA6DFCC886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27853"/>
              </p:ext>
            </p:extLst>
          </p:nvPr>
        </p:nvGraphicFramePr>
        <p:xfrm>
          <a:off x="3851275" y="1969045"/>
          <a:ext cx="2095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1" name="Equation" r:id="rId7" imgW="2095200" imgH="380880" progId="Equation.DSMT4">
                  <p:embed/>
                </p:oleObj>
              </mc:Choice>
              <mc:Fallback>
                <p:oleObj name="Equation" r:id="rId7" imgW="2095200" imgH="380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969045"/>
                        <a:ext cx="2095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6327" name="Group 23">
            <a:extLst>
              <a:ext uri="{FF2B5EF4-FFF2-40B4-BE49-F238E27FC236}">
                <a16:creationId xmlns:a16="http://schemas.microsoft.com/office/drawing/2014/main" id="{5B6ECB7A-13E0-4CC1-A5CD-CA1A01F6F20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545308"/>
            <a:ext cx="2808287" cy="519112"/>
            <a:chOff x="748" y="1189"/>
            <a:chExt cx="1769" cy="327"/>
          </a:xfrm>
        </p:grpSpPr>
        <p:sp>
          <p:nvSpPr>
            <p:cNvPr id="226316" name="Rectangle 12">
              <a:extLst>
                <a:ext uri="{FF2B5EF4-FFF2-40B4-BE49-F238E27FC236}">
                  <a16:creationId xmlns:a16="http://schemas.microsoft.com/office/drawing/2014/main" id="{D5C8512E-39D1-4500-B583-19DF67BD6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1189"/>
              <a:ext cx="17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则</a:t>
              </a:r>
            </a:p>
          </p:txBody>
        </p:sp>
        <p:graphicFrame>
          <p:nvGraphicFramePr>
            <p:cNvPr id="226318" name="Object 14">
              <a:extLst>
                <a:ext uri="{FF2B5EF4-FFF2-40B4-BE49-F238E27FC236}">
                  <a16:creationId xmlns:a16="http://schemas.microsoft.com/office/drawing/2014/main" id="{3809C3AD-B9B4-4AF0-A355-CCDACC7E39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2" y="1253"/>
            <a:ext cx="100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2" name="Equation" r:id="rId9" imgW="1600200" imgH="380880" progId="Equation.DSMT4">
                    <p:embed/>
                  </p:oleObj>
                </mc:Choice>
                <mc:Fallback>
                  <p:oleObj name="Equation" r:id="rId9" imgW="1600200" imgH="3808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1253"/>
                          <a:ext cx="100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6313" name="Rectangle 9">
            <a:extLst>
              <a:ext uri="{FF2B5EF4-FFF2-40B4-BE49-F238E27FC236}">
                <a16:creationId xmlns:a16="http://schemas.microsoft.com/office/drawing/2014/main" id="{CF15407E-AB3A-4BC8-8ACE-C5B26C2DA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264445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由勾股定理</a:t>
            </a:r>
          </a:p>
        </p:txBody>
      </p:sp>
      <p:graphicFrame>
        <p:nvGraphicFramePr>
          <p:cNvPr id="226320" name="Object 16">
            <a:extLst>
              <a:ext uri="{FF2B5EF4-FFF2-40B4-BE49-F238E27FC236}">
                <a16:creationId xmlns:a16="http://schemas.microsoft.com/office/drawing/2014/main" id="{6DA7C041-7BD6-43CD-80F7-630D55B3F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33585"/>
              </p:ext>
            </p:extLst>
          </p:nvPr>
        </p:nvGraphicFramePr>
        <p:xfrm>
          <a:off x="2051050" y="3985170"/>
          <a:ext cx="400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3" name="Equation" r:id="rId11" imgW="4000320" imgH="571320" progId="Equation.DSMT4">
                  <p:embed/>
                </p:oleObj>
              </mc:Choice>
              <mc:Fallback>
                <p:oleObj name="Equation" r:id="rId11" imgW="4000320" imgH="571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985170"/>
                        <a:ext cx="4000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24" name="Rectangle 20">
            <a:extLst>
              <a:ext uri="{FF2B5EF4-FFF2-40B4-BE49-F238E27FC236}">
                <a16:creationId xmlns:a16="http://schemas.microsoft.com/office/drawing/2014/main" id="{C1522A30-4AE9-46C9-B3C7-417CBB6AC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032420"/>
            <a:ext cx="3003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证明：</a:t>
            </a:r>
          </a:p>
        </p:txBody>
      </p:sp>
      <p:grpSp>
        <p:nvGrpSpPr>
          <p:cNvPr id="226326" name="Group 22">
            <a:extLst>
              <a:ext uri="{FF2B5EF4-FFF2-40B4-BE49-F238E27FC236}">
                <a16:creationId xmlns:a16="http://schemas.microsoft.com/office/drawing/2014/main" id="{0232093E-D410-4D42-A925-B47641F0B4F8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545308"/>
            <a:ext cx="2646362" cy="519112"/>
            <a:chOff x="2517" y="1253"/>
            <a:chExt cx="1667" cy="327"/>
          </a:xfrm>
        </p:grpSpPr>
        <p:graphicFrame>
          <p:nvGraphicFramePr>
            <p:cNvPr id="226319" name="Object 15">
              <a:extLst>
                <a:ext uri="{FF2B5EF4-FFF2-40B4-BE49-F238E27FC236}">
                  <a16:creationId xmlns:a16="http://schemas.microsoft.com/office/drawing/2014/main" id="{09B59E3D-596A-47EB-A4E5-C151617FCE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298"/>
            <a:ext cx="130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4" name="Equation" r:id="rId13" imgW="2070000" imgH="380880" progId="Equation.DSMT4">
                    <p:embed/>
                  </p:oleObj>
                </mc:Choice>
                <mc:Fallback>
                  <p:oleObj name="Equation" r:id="rId13" imgW="2070000" imgH="3808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298"/>
                          <a:ext cx="130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6325" name="Rectangle 21">
              <a:extLst>
                <a:ext uri="{FF2B5EF4-FFF2-40B4-BE49-F238E27FC236}">
                  <a16:creationId xmlns:a16="http://schemas.microsoft.com/office/drawing/2014/main" id="{FF97DBCA-1DD4-4FF0-BBFB-E5A393199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1253"/>
              <a:ext cx="14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故</a:t>
              </a:r>
            </a:p>
          </p:txBody>
        </p:sp>
      </p:grpSp>
      <p:grpSp>
        <p:nvGrpSpPr>
          <p:cNvPr id="226330" name="Group 26">
            <a:extLst>
              <a:ext uri="{FF2B5EF4-FFF2-40B4-BE49-F238E27FC236}">
                <a16:creationId xmlns:a16="http://schemas.microsoft.com/office/drawing/2014/main" id="{6739E10E-9E1F-495D-A299-C2ADE26601A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777333"/>
            <a:ext cx="3816350" cy="523875"/>
            <a:chOff x="1020" y="2369"/>
            <a:chExt cx="2404" cy="330"/>
          </a:xfrm>
        </p:grpSpPr>
        <p:sp>
          <p:nvSpPr>
            <p:cNvPr id="226321" name="Rectangle 17">
              <a:extLst>
                <a:ext uri="{FF2B5EF4-FFF2-40B4-BE49-F238E27FC236}">
                  <a16:creationId xmlns:a16="http://schemas.microsoft.com/office/drawing/2014/main" id="{BE7004B4-FFBD-439E-B873-A28CF4DC3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369"/>
              <a:ext cx="24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所以</a:t>
              </a:r>
            </a:p>
          </p:txBody>
        </p:sp>
        <p:graphicFrame>
          <p:nvGraphicFramePr>
            <p:cNvPr id="226329" name="Object 25">
              <a:extLst>
                <a:ext uri="{FF2B5EF4-FFF2-40B4-BE49-F238E27FC236}">
                  <a16:creationId xmlns:a16="http://schemas.microsoft.com/office/drawing/2014/main" id="{DC2CB5EF-76EB-4E84-ACB5-1E6821917B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2387"/>
            <a:ext cx="147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5" name="Equation" r:id="rId15" imgW="2336760" imgH="495000" progId="Equation.DSMT4">
                    <p:embed/>
                  </p:oleObj>
                </mc:Choice>
                <mc:Fallback>
                  <p:oleObj name="Equation" r:id="rId15" imgW="2336760" imgH="4950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387"/>
                          <a:ext cx="147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8">
            <a:extLst>
              <a:ext uri="{FF2B5EF4-FFF2-40B4-BE49-F238E27FC236}">
                <a16:creationId xmlns:a16="http://schemas.microsoft.com/office/drawing/2014/main" id="{9F4E2044-4C51-42B7-B1BF-9C0A8ABB9581}"/>
              </a:ext>
            </a:extLst>
          </p:cNvPr>
          <p:cNvGrpSpPr>
            <a:grpSpLocks/>
          </p:cNvGrpSpPr>
          <p:nvPr/>
        </p:nvGrpSpPr>
        <p:grpSpPr bwMode="auto">
          <a:xfrm>
            <a:off x="5679471" y="5091566"/>
            <a:ext cx="3112705" cy="1384857"/>
            <a:chOff x="839" y="3158"/>
            <a:chExt cx="1451" cy="680"/>
          </a:xfrm>
        </p:grpSpPr>
        <p:sp>
          <p:nvSpPr>
            <p:cNvPr id="21" name="AutoShape 9">
              <a:extLst>
                <a:ext uri="{FF2B5EF4-FFF2-40B4-BE49-F238E27FC236}">
                  <a16:creationId xmlns:a16="http://schemas.microsoft.com/office/drawing/2014/main" id="{B9A76507-7414-43A4-ACBD-9E311B402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3430"/>
              <a:ext cx="1451" cy="408"/>
            </a:xfrm>
            <a:prstGeom prst="parallelogram">
              <a:avLst>
                <a:gd name="adj" fmla="val 8890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Line 10">
              <a:extLst>
                <a:ext uri="{FF2B5EF4-FFF2-40B4-BE49-F238E27FC236}">
                  <a16:creationId xmlns:a16="http://schemas.microsoft.com/office/drawing/2014/main" id="{749D2A01-E64B-4269-A512-0434AB991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361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11">
              <a:extLst>
                <a:ext uri="{FF2B5EF4-FFF2-40B4-BE49-F238E27FC236}">
                  <a16:creationId xmlns:a16="http://schemas.microsoft.com/office/drawing/2014/main" id="{565377EE-7557-44BA-9C6A-F9F2F8722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91" y="3158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4" name="Line 12">
              <a:extLst>
                <a:ext uri="{FF2B5EF4-FFF2-40B4-BE49-F238E27FC236}">
                  <a16:creationId xmlns:a16="http://schemas.microsoft.com/office/drawing/2014/main" id="{9271705E-B535-404D-9519-158E2D8A9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2" y="3158"/>
              <a:ext cx="499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25" name="Object 13">
              <a:extLst>
                <a:ext uri="{FF2B5EF4-FFF2-40B4-BE49-F238E27FC236}">
                  <a16:creationId xmlns:a16="http://schemas.microsoft.com/office/drawing/2014/main" id="{5326C0F0-31AC-46F8-8F6F-1938BD1FB5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3249"/>
            <a:ext cx="318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6" name="Equation" r:id="rId17" imgW="850680" imgH="380880" progId="Equation.DSMT4">
                    <p:embed/>
                  </p:oleObj>
                </mc:Choice>
                <mc:Fallback>
                  <p:oleObj name="Equation" r:id="rId17" imgW="850680" imgH="380880" progId="Equation.DSMT4">
                    <p:embed/>
                    <p:pic>
                      <p:nvPicPr>
                        <p:cNvPr id="243725" name="Object 13">
                          <a:extLst>
                            <a:ext uri="{FF2B5EF4-FFF2-40B4-BE49-F238E27FC236}">
                              <a16:creationId xmlns:a16="http://schemas.microsoft.com/office/drawing/2014/main" id="{4DDB1886-1717-403A-BEE1-321DF415AB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3249"/>
                          <a:ext cx="318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14">
              <a:extLst>
                <a:ext uri="{FF2B5EF4-FFF2-40B4-BE49-F238E27FC236}">
                  <a16:creationId xmlns:a16="http://schemas.microsoft.com/office/drawing/2014/main" id="{AA36FC15-779B-44D3-BAF6-53A313114E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242"/>
            <a:ext cx="31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7" name="Equation" r:id="rId19" imgW="838080" imgH="380880" progId="Equation.DSMT4">
                    <p:embed/>
                  </p:oleObj>
                </mc:Choice>
                <mc:Fallback>
                  <p:oleObj name="Equation" r:id="rId19" imgW="838080" imgH="380880" progId="Equation.DSMT4">
                    <p:embed/>
                    <p:pic>
                      <p:nvPicPr>
                        <p:cNvPr id="243726" name="Object 14">
                          <a:extLst>
                            <a:ext uri="{FF2B5EF4-FFF2-40B4-BE49-F238E27FC236}">
                              <a16:creationId xmlns:a16="http://schemas.microsoft.com/office/drawing/2014/main" id="{6B55220E-875A-4D67-998E-F7A4113757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242"/>
                          <a:ext cx="317" cy="1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5">
              <a:extLst>
                <a:ext uri="{FF2B5EF4-FFF2-40B4-BE49-F238E27FC236}">
                  <a16:creationId xmlns:a16="http://schemas.microsoft.com/office/drawing/2014/main" id="{3288FBB6-E31C-4BF1-80A7-DE0AAB69F9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620"/>
            <a:ext cx="317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68" name="Equation" r:id="rId21" imgW="799920" imgH="380880" progId="Equation.DSMT4">
                    <p:embed/>
                  </p:oleObj>
                </mc:Choice>
                <mc:Fallback>
                  <p:oleObj name="Equation" r:id="rId21" imgW="799920" imgH="380880" progId="Equation.DSMT4">
                    <p:embed/>
                    <p:pic>
                      <p:nvPicPr>
                        <p:cNvPr id="243727" name="Object 15">
                          <a:extLst>
                            <a:ext uri="{FF2B5EF4-FFF2-40B4-BE49-F238E27FC236}">
                              <a16:creationId xmlns:a16="http://schemas.microsoft.com/office/drawing/2014/main" id="{23C330CB-6982-4611-A416-C3B9507671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620"/>
                          <a:ext cx="317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6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3" grpId="0"/>
      <p:bldP spid="226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>
            <a:extLst>
              <a:ext uri="{FF2B5EF4-FFF2-40B4-BE49-F238E27FC236}">
                <a16:creationId xmlns:a16="http://schemas.microsoft.com/office/drawing/2014/main" id="{629F120E-75EF-404C-9FA7-5833BFF6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94357"/>
            <a:ext cx="70564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kumimoji="0" lang="zh-CN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黑体" panose="02010609060101010101" pitchFamily="49" charset="-122"/>
              </a:rPr>
              <a:t>最小二乘法 </a:t>
            </a:r>
            <a:endParaRPr kumimoji="0" lang="zh-CN" altLang="en-US" sz="3600" b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4741" name="Rectangle 5">
            <a:extLst>
              <a:ext uri="{FF2B5EF4-FFF2-40B4-BE49-F238E27FC236}">
                <a16:creationId xmlns:a16="http://schemas.microsoft.com/office/drawing/2014/main" id="{F1C20465-EB8F-4253-9936-01425BB8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511895"/>
            <a:ext cx="489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问题提出</a:t>
            </a:r>
            <a:r>
              <a:rPr lang="en-US" altLang="zh-CN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244742" name="Rectangle 6">
            <a:extLst>
              <a:ext uri="{FF2B5EF4-FFF2-40B4-BE49-F238E27FC236}">
                <a16:creationId xmlns:a16="http://schemas.microsoft.com/office/drawing/2014/main" id="{FB9313AD-F199-436C-B237-46288BA0E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61195"/>
            <a:ext cx="5370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实系数线性方程组</a:t>
            </a:r>
          </a:p>
        </p:txBody>
      </p:sp>
      <p:graphicFrame>
        <p:nvGraphicFramePr>
          <p:cNvPr id="244749" name="Object 13">
            <a:extLst>
              <a:ext uri="{FF2B5EF4-FFF2-40B4-BE49-F238E27FC236}">
                <a16:creationId xmlns:a16="http://schemas.microsoft.com/office/drawing/2014/main" id="{3928EDAD-0F74-41BE-B1D0-942136D00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697935"/>
              </p:ext>
            </p:extLst>
          </p:nvPr>
        </p:nvGraphicFramePr>
        <p:xfrm>
          <a:off x="900113" y="2910482"/>
          <a:ext cx="6273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7" name="Equation" r:id="rId3" imgW="6273720" imgH="711000" progId="Equation.DSMT4">
                  <p:embed/>
                </p:oleObj>
              </mc:Choice>
              <mc:Fallback>
                <p:oleObj name="Equation" r:id="rId3" imgW="6273720" imgH="71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910482"/>
                        <a:ext cx="62738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0" name="Rectangle 14">
            <a:extLst>
              <a:ext uri="{FF2B5EF4-FFF2-40B4-BE49-F238E27FC236}">
                <a16:creationId xmlns:a16="http://schemas.microsoft.com/office/drawing/2014/main" id="{46718EA2-F929-4D91-B889-6C4642F4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053357"/>
            <a:ext cx="143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>
                <a:latin typeface="Times New Roman" panose="02020603050405020304" pitchFamily="18" charset="0"/>
              </a:rPr>
              <a:t>（</a:t>
            </a:r>
            <a:r>
              <a:rPr kumimoji="1" lang="en-US" altLang="zh-CN" b="1">
                <a:latin typeface="Times New Roman" panose="02020603050405020304" pitchFamily="18" charset="0"/>
              </a:rPr>
              <a:t>1</a:t>
            </a:r>
            <a:r>
              <a:rPr kumimoji="1" lang="zh-CN" altLang="en-US" b="1">
                <a:latin typeface="Times New Roman" panose="02020603050405020304" pitchFamily="18" charset="0"/>
              </a:rPr>
              <a:t>）</a:t>
            </a:r>
            <a:r>
              <a:rPr kumimoji="1" lang="zh-CN" altLang="en-US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44757" name="Group 21">
            <a:extLst>
              <a:ext uri="{FF2B5EF4-FFF2-40B4-BE49-F238E27FC236}">
                <a16:creationId xmlns:a16="http://schemas.microsoft.com/office/drawing/2014/main" id="{ADBD827D-F88E-41B8-97E0-2400FDE1693E}"/>
              </a:ext>
            </a:extLst>
          </p:cNvPr>
          <p:cNvGrpSpPr>
            <a:grpSpLocks/>
          </p:cNvGrpSpPr>
          <p:nvPr/>
        </p:nvGrpSpPr>
        <p:grpSpPr bwMode="auto">
          <a:xfrm>
            <a:off x="2627313" y="3989982"/>
            <a:ext cx="6264275" cy="519113"/>
            <a:chOff x="1519" y="2251"/>
            <a:chExt cx="3946" cy="327"/>
          </a:xfrm>
        </p:grpSpPr>
        <p:sp>
          <p:nvSpPr>
            <p:cNvPr id="244751" name="Rectangle 15">
              <a:extLst>
                <a:ext uri="{FF2B5EF4-FFF2-40B4-BE49-F238E27FC236}">
                  <a16:creationId xmlns:a16="http://schemas.microsoft.com/office/drawing/2014/main" id="{B41B4C98-DFD9-4790-A2C5-58EBEB7CF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9" y="2251"/>
              <a:ext cx="394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即任意            都可能使</a:t>
              </a:r>
              <a:r>
                <a:rPr kumimoji="1" lang="zh-CN" altLang="en-US"/>
                <a:t>  </a:t>
              </a:r>
            </a:p>
          </p:txBody>
        </p:sp>
        <p:graphicFrame>
          <p:nvGraphicFramePr>
            <p:cNvPr id="244752" name="Object 16">
              <a:extLst>
                <a:ext uri="{FF2B5EF4-FFF2-40B4-BE49-F238E27FC236}">
                  <a16:creationId xmlns:a16="http://schemas.microsoft.com/office/drawing/2014/main" id="{1C51F0FD-8ECA-4EC9-8445-E23FE4A1CD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2251"/>
            <a:ext cx="11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768" name="Equation" r:id="rId5" imgW="1765080" imgH="431640" progId="Equation.DSMT4">
                    <p:embed/>
                  </p:oleObj>
                </mc:Choice>
                <mc:Fallback>
                  <p:oleObj name="Equation" r:id="rId5" imgW="176508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2251"/>
                          <a:ext cx="11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4753" name="Object 17">
            <a:extLst>
              <a:ext uri="{FF2B5EF4-FFF2-40B4-BE49-F238E27FC236}">
                <a16:creationId xmlns:a16="http://schemas.microsoft.com/office/drawing/2014/main" id="{BD9351D9-6BDB-476F-A5FC-C7DBAEE3A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831289"/>
              </p:ext>
            </p:extLst>
          </p:nvPr>
        </p:nvGraphicFramePr>
        <p:xfrm>
          <a:off x="1476375" y="4637682"/>
          <a:ext cx="5029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9" name="Equation" r:id="rId7" imgW="5029200" imgH="952200" progId="Equation.DSMT4">
                  <p:embed/>
                </p:oleObj>
              </mc:Choice>
              <mc:Fallback>
                <p:oleObj name="Equation" r:id="rId7" imgW="5029200" imgH="952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637682"/>
                        <a:ext cx="5029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4" name="Rectangle 18">
            <a:extLst>
              <a:ext uri="{FF2B5EF4-FFF2-40B4-BE49-F238E27FC236}">
                <a16:creationId xmlns:a16="http://schemas.microsoft.com/office/drawing/2014/main" id="{83563549-AE89-4C61-A0DE-92556A85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4998045"/>
            <a:ext cx="116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zh-CN" altLang="en-US" b="1">
                <a:latin typeface="Times New Roman" panose="02020603050405020304" pitchFamily="18" charset="0"/>
              </a:rPr>
              <a:t>（</a:t>
            </a:r>
            <a:r>
              <a:rPr kumimoji="1" lang="en-US" altLang="zh-CN" b="1">
                <a:latin typeface="Times New Roman" panose="02020603050405020304" pitchFamily="18" charset="0"/>
              </a:rPr>
              <a:t>2</a:t>
            </a:r>
            <a:r>
              <a:rPr kumimoji="1" lang="zh-CN" altLang="en-US" b="1">
                <a:latin typeface="Times New Roman" panose="02020603050405020304" pitchFamily="18" charset="0"/>
              </a:rPr>
              <a:t>）</a:t>
            </a:r>
            <a:r>
              <a:rPr kumimoji="1" lang="zh-CN" altLang="en-US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4755" name="Rectangle 19">
            <a:extLst>
              <a:ext uri="{FF2B5EF4-FFF2-40B4-BE49-F238E27FC236}">
                <a16:creationId xmlns:a16="http://schemas.microsoft.com/office/drawing/2014/main" id="{5458DB56-9257-46D2-8B68-AED97D2DE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790207"/>
            <a:ext cx="4537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不等于零．</a:t>
            </a:r>
          </a:p>
        </p:txBody>
      </p:sp>
      <p:sp>
        <p:nvSpPr>
          <p:cNvPr id="244756" name="Rectangle 20">
            <a:extLst>
              <a:ext uri="{FF2B5EF4-FFF2-40B4-BE49-F238E27FC236}">
                <a16:creationId xmlns:a16="http://schemas.microsoft.com/office/drawing/2014/main" id="{70D03677-C60E-409B-990B-BF9AB0852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918545"/>
            <a:ext cx="4872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b="1"/>
              <a:t>可能无解，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/>
      <p:bldP spid="244741" grpId="0"/>
      <p:bldP spid="244742" grpId="0"/>
      <p:bldP spid="244750" grpId="0"/>
      <p:bldP spid="244754" grpId="0"/>
      <p:bldP spid="244755" grpId="0"/>
      <p:bldP spid="2447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350" name="Group 22">
            <a:extLst>
              <a:ext uri="{FF2B5EF4-FFF2-40B4-BE49-F238E27FC236}">
                <a16:creationId xmlns:a16="http://schemas.microsoft.com/office/drawing/2014/main" id="{AF960CDD-B121-4ADF-AB7E-1290BBA153E8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033487"/>
            <a:ext cx="7561262" cy="546100"/>
            <a:chOff x="612" y="482"/>
            <a:chExt cx="4763" cy="344"/>
          </a:xfrm>
        </p:grpSpPr>
        <p:sp>
          <p:nvSpPr>
            <p:cNvPr id="227338" name="Rectangle 10">
              <a:extLst>
                <a:ext uri="{FF2B5EF4-FFF2-40B4-BE49-F238E27FC236}">
                  <a16:creationId xmlns:a16="http://schemas.microsoft.com/office/drawing/2014/main" id="{B3414B86-868C-493F-8128-5089A61D3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482"/>
              <a:ext cx="47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设法找实数组             使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最小</a:t>
              </a:r>
              <a:r>
                <a:rPr kumimoji="1" lang="en-US" altLang="zh-CN" b="1">
                  <a:latin typeface="宋体" panose="02010600030101010101" pitchFamily="2" charset="-122"/>
                </a:rPr>
                <a:t>,</a:t>
              </a:r>
              <a:r>
                <a:rPr kumimoji="1" lang="en-US" altLang="zh-CN"/>
                <a:t>  </a:t>
              </a:r>
            </a:p>
          </p:txBody>
        </p:sp>
        <p:graphicFrame>
          <p:nvGraphicFramePr>
            <p:cNvPr id="227339" name="Object 11">
              <a:extLst>
                <a:ext uri="{FF2B5EF4-FFF2-40B4-BE49-F238E27FC236}">
                  <a16:creationId xmlns:a16="http://schemas.microsoft.com/office/drawing/2014/main" id="{8B4E1120-7E21-4E03-BC69-288ECE2A2E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64" y="482"/>
            <a:ext cx="115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61" name="Equation" r:id="rId3" imgW="1828800" imgH="545760" progId="Equation.DSMT4">
                    <p:embed/>
                  </p:oleObj>
                </mc:Choice>
                <mc:Fallback>
                  <p:oleObj name="Equation" r:id="rId3" imgW="1828800" imgH="54576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482"/>
                          <a:ext cx="1152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7351" name="Group 23">
            <a:extLst>
              <a:ext uri="{FF2B5EF4-FFF2-40B4-BE49-F238E27FC236}">
                <a16:creationId xmlns:a16="http://schemas.microsoft.com/office/drawing/2014/main" id="{07126015-27D4-4A4F-AF4A-68DC3A75957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825650"/>
            <a:ext cx="8185150" cy="560387"/>
            <a:chOff x="579" y="981"/>
            <a:chExt cx="5156" cy="353"/>
          </a:xfrm>
        </p:grpSpPr>
        <p:sp>
          <p:nvSpPr>
            <p:cNvPr id="227340" name="Rectangle 12">
              <a:extLst>
                <a:ext uri="{FF2B5EF4-FFF2-40B4-BE49-F238E27FC236}">
                  <a16:creationId xmlns:a16="http://schemas.microsoft.com/office/drawing/2014/main" id="{44B0C596-9DB0-4CCE-9022-8BE41050C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" y="981"/>
              <a:ext cx="51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kumimoji="1" lang="zh-CN" altLang="en-US" b="1"/>
                <a:t>这样的             为方程组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的</a:t>
              </a:r>
              <a:r>
                <a:rPr kumimoji="1" lang="zh-CN" altLang="en-US" b="1">
                  <a:solidFill>
                    <a:srgbClr val="CC0000"/>
                  </a:solidFill>
                  <a:ea typeface="黑体" panose="02010609060101010101" pitchFamily="49" charset="-122"/>
                </a:rPr>
                <a:t>最小二乘解</a:t>
              </a:r>
              <a:r>
                <a:rPr kumimoji="1" lang="zh-CN" altLang="en-US" b="1"/>
                <a:t>，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7341" name="Object 13">
              <a:extLst>
                <a:ext uri="{FF2B5EF4-FFF2-40B4-BE49-F238E27FC236}">
                  <a16:creationId xmlns:a16="http://schemas.microsoft.com/office/drawing/2014/main" id="{DFA258C2-5E9A-467C-A85F-061C412EFD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0" y="990"/>
            <a:ext cx="1152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362" name="Equation" r:id="rId5" imgW="1828800" imgH="545760" progId="Equation.DSMT4">
                    <p:embed/>
                  </p:oleObj>
                </mc:Choice>
                <mc:Fallback>
                  <p:oleObj name="Equation" r:id="rId5" imgW="1828800" imgH="54576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" y="990"/>
                          <a:ext cx="1152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7342" name="Rectangle 14">
            <a:extLst>
              <a:ext uri="{FF2B5EF4-FFF2-40B4-BE49-F238E27FC236}">
                <a16:creationId xmlns:a16="http://schemas.microsoft.com/office/drawing/2014/main" id="{81987341-812A-4D22-8D76-9EB6BE4C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617812"/>
            <a:ext cx="6624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此问题叫</a:t>
            </a:r>
            <a:r>
              <a:rPr kumimoji="1" lang="zh-CN" altLang="en-US" b="1">
                <a:solidFill>
                  <a:srgbClr val="CC0000"/>
                </a:solidFill>
                <a:ea typeface="黑体" panose="02010609060101010101" pitchFamily="49" charset="-122"/>
              </a:rPr>
              <a:t>最小二乘法问题</a:t>
            </a:r>
            <a:r>
              <a:rPr kumimoji="1" lang="en-US" altLang="zh-CN" b="1"/>
              <a:t>.</a:t>
            </a:r>
          </a:p>
        </p:txBody>
      </p:sp>
      <p:sp>
        <p:nvSpPr>
          <p:cNvPr id="227343" name="Rectangle 15">
            <a:extLst>
              <a:ext uri="{FF2B5EF4-FFF2-40B4-BE49-F238E27FC236}">
                <a16:creationId xmlns:a16="http://schemas.microsoft.com/office/drawing/2014/main" id="{1C3B4184-31C3-4A52-ADE5-88260D924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481412"/>
            <a:ext cx="590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817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最小二乘法的表示</a:t>
            </a:r>
            <a:r>
              <a:rPr lang="en-US" altLang="zh-CN" sz="32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227347" name="Rectangle 19">
            <a:extLst>
              <a:ext uri="{FF2B5EF4-FFF2-40B4-BE49-F238E27FC236}">
                <a16:creationId xmlns:a16="http://schemas.microsoft.com/office/drawing/2014/main" id="{2264F47F-68DB-4EBE-A26C-F4D489DB8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800" y="4416450"/>
            <a:ext cx="4376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设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7348" name="Object 20">
            <a:extLst>
              <a:ext uri="{FF2B5EF4-FFF2-40B4-BE49-F238E27FC236}">
                <a16:creationId xmlns:a16="http://schemas.microsoft.com/office/drawing/2014/main" id="{8A0061E3-9630-40DA-B0DB-A7BD5B0DF4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236675"/>
              </p:ext>
            </p:extLst>
          </p:nvPr>
        </p:nvGraphicFramePr>
        <p:xfrm>
          <a:off x="939800" y="4992712"/>
          <a:ext cx="64262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3" name="Equation" r:id="rId6" imgW="6426000" imgH="1244520" progId="Equation.DSMT4">
                  <p:embed/>
                </p:oleObj>
              </mc:Choice>
              <mc:Fallback>
                <p:oleObj name="Equation" r:id="rId6" imgW="6426000" imgH="12445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4992712"/>
                        <a:ext cx="64262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49" name="Rectangle 21">
            <a:extLst>
              <a:ext uri="{FF2B5EF4-FFF2-40B4-BE49-F238E27FC236}">
                <a16:creationId xmlns:a16="http://schemas.microsoft.com/office/drawing/2014/main" id="{37697473-9CA7-474F-A0CA-F64090578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5426100"/>
            <a:ext cx="1182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zh-CN" altLang="en-US" b="1"/>
              <a:t>（</a:t>
            </a:r>
            <a:r>
              <a:rPr kumimoji="1" lang="en-US" altLang="zh-CN" b="1">
                <a:latin typeface="Times New Roman" panose="02020603050405020304" pitchFamily="18" charset="0"/>
              </a:rPr>
              <a:t>3</a:t>
            </a:r>
            <a:r>
              <a:rPr kumimoji="1" lang="zh-CN" altLang="en-US" b="1"/>
              <a:t>）</a:t>
            </a:r>
            <a:r>
              <a:rPr kumimoji="1" lang="zh-CN" altLang="en-US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42" grpId="0"/>
      <p:bldP spid="227343" grpId="0"/>
      <p:bldP spid="227347" grpId="0"/>
      <p:bldP spid="2273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364" name="Group 12">
            <a:extLst>
              <a:ext uri="{FF2B5EF4-FFF2-40B4-BE49-F238E27FC236}">
                <a16:creationId xmlns:a16="http://schemas.microsoft.com/office/drawing/2014/main" id="{19A91E16-D734-4DC1-A861-73D99D14019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894358"/>
            <a:ext cx="6669087" cy="590550"/>
            <a:chOff x="521" y="1661"/>
            <a:chExt cx="4201" cy="372"/>
          </a:xfrm>
        </p:grpSpPr>
        <p:sp>
          <p:nvSpPr>
            <p:cNvPr id="228360" name="Rectangle 8">
              <a:extLst>
                <a:ext uri="{FF2B5EF4-FFF2-40B4-BE49-F238E27FC236}">
                  <a16:creationId xmlns:a16="http://schemas.microsoft.com/office/drawing/2014/main" id="{D9A170E6-9A82-4274-8FC9-6456885F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706"/>
              <a:ext cx="42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用距离的概念，（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>
                  <a:latin typeface="Times New Roman" panose="02020603050405020304" pitchFamily="18" charset="0"/>
                </a:rPr>
                <a:t>）</a:t>
              </a:r>
              <a:r>
                <a:rPr kumimoji="1" lang="zh-CN" altLang="en-US" b="1"/>
                <a:t>就是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8361" name="Object 9">
              <a:extLst>
                <a:ext uri="{FF2B5EF4-FFF2-40B4-BE49-F238E27FC236}">
                  <a16:creationId xmlns:a16="http://schemas.microsoft.com/office/drawing/2014/main" id="{5232F68E-7036-4B46-9FD5-DC82CB57B0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9602866"/>
                </p:ext>
              </p:extLst>
            </p:nvPr>
          </p:nvGraphicFramePr>
          <p:xfrm>
            <a:off x="3275" y="1661"/>
            <a:ext cx="728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06" name="Equation" r:id="rId3" imgW="1155600" imgH="571320" progId="Equation.DSMT4">
                    <p:embed/>
                  </p:oleObj>
                </mc:Choice>
                <mc:Fallback>
                  <p:oleObj name="Equation" r:id="rId3" imgW="1155600" imgH="5713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" y="1661"/>
                          <a:ext cx="728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8363" name="Object 11">
            <a:extLst>
              <a:ext uri="{FF2B5EF4-FFF2-40B4-BE49-F238E27FC236}">
                <a16:creationId xmlns:a16="http://schemas.microsoft.com/office/drawing/2014/main" id="{43A218D6-C0C0-4FF3-B496-6184EE1C56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07094"/>
              </p:ext>
            </p:extLst>
          </p:nvPr>
        </p:nvGraphicFramePr>
        <p:xfrm>
          <a:off x="2051050" y="2550120"/>
          <a:ext cx="406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7" name="Equation" r:id="rId5" imgW="4063680" imgH="431640" progId="Equation.DSMT4">
                  <p:embed/>
                </p:oleObj>
              </mc:Choice>
              <mc:Fallback>
                <p:oleObj name="Equation" r:id="rId5" imgW="406368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550120"/>
                        <a:ext cx="4064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8366" name="Group 14">
            <a:extLst>
              <a:ext uri="{FF2B5EF4-FFF2-40B4-BE49-F238E27FC236}">
                <a16:creationId xmlns:a16="http://schemas.microsoft.com/office/drawing/2014/main" id="{04301AD6-799D-4407-B7D8-01FC74DC449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757958"/>
            <a:ext cx="7993063" cy="520700"/>
            <a:chOff x="476" y="1071"/>
            <a:chExt cx="5035" cy="328"/>
          </a:xfrm>
        </p:grpSpPr>
        <p:sp>
          <p:nvSpPr>
            <p:cNvPr id="228362" name="Rectangle 10">
              <a:extLst>
                <a:ext uri="{FF2B5EF4-FFF2-40B4-BE49-F238E27FC236}">
                  <a16:creationId xmlns:a16="http://schemas.microsoft.com/office/drawing/2014/main" id="{84BF39CF-27D3-4253-8F29-705393D39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071"/>
              <a:ext cx="50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由</a:t>
              </a:r>
              <a:r>
                <a:rPr kumimoji="1" lang="zh-CN" altLang="en-US" b="1">
                  <a:latin typeface="黑体" panose="02010609060101010101" pitchFamily="49" charset="-122"/>
                  <a:ea typeface="黑体" panose="02010609060101010101" pitchFamily="49" charset="-122"/>
                </a:rPr>
                <a:t>（</a:t>
              </a:r>
              <a:r>
                <a:rPr kumimoji="1" lang="en-US" altLang="zh-CN" b="1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  <a:r>
                <a:rPr kumimoji="1" lang="zh-CN" altLang="en-US" b="1">
                  <a:latin typeface="黑体" panose="02010609060101010101" pitchFamily="49" charset="-122"/>
                  <a:ea typeface="黑体" panose="02010609060101010101" pitchFamily="49" charset="-122"/>
                </a:rPr>
                <a:t>）</a:t>
              </a:r>
              <a:r>
                <a:rPr kumimoji="1" lang="en-US" altLang="zh-CN" b="1">
                  <a:latin typeface="宋体" panose="02010600030101010101" pitchFamily="2" charset="-122"/>
                </a:rPr>
                <a:t>,</a:t>
              </a:r>
              <a:r>
                <a:rPr kumimoji="1" lang="en-US" altLang="zh-CN"/>
                <a:t> </a:t>
              </a:r>
              <a:r>
                <a:rPr kumimoji="1" lang="zh-CN" altLang="en-US" b="1"/>
                <a:t>设　　　　　　　　　则</a:t>
              </a:r>
            </a:p>
          </p:txBody>
        </p:sp>
        <p:graphicFrame>
          <p:nvGraphicFramePr>
            <p:cNvPr id="228365" name="Object 13">
              <a:extLst>
                <a:ext uri="{FF2B5EF4-FFF2-40B4-BE49-F238E27FC236}">
                  <a16:creationId xmlns:a16="http://schemas.microsoft.com/office/drawing/2014/main" id="{EDBD64DF-2121-4B15-B5B7-B1AF1FFD4BE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1071"/>
            <a:ext cx="1760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08" name="Equation" r:id="rId7" imgW="2793960" imgH="520560" progId="Equation.DSMT4">
                    <p:embed/>
                  </p:oleObj>
                </mc:Choice>
                <mc:Fallback>
                  <p:oleObj name="Equation" r:id="rId7" imgW="2793960" imgH="52056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1071"/>
                          <a:ext cx="1760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78" name="Group 26">
            <a:extLst>
              <a:ext uri="{FF2B5EF4-FFF2-40B4-BE49-F238E27FC236}">
                <a16:creationId xmlns:a16="http://schemas.microsoft.com/office/drawing/2014/main" id="{5F28BD42-CAB5-4D11-A7FD-9190CC6FFE62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413720"/>
            <a:ext cx="7416800" cy="519113"/>
            <a:chOff x="567" y="2115"/>
            <a:chExt cx="4672" cy="327"/>
          </a:xfrm>
        </p:grpSpPr>
        <p:sp>
          <p:nvSpPr>
            <p:cNvPr id="228367" name="Rectangle 15">
              <a:extLst>
                <a:ext uri="{FF2B5EF4-FFF2-40B4-BE49-F238E27FC236}">
                  <a16:creationId xmlns:a16="http://schemas.microsoft.com/office/drawing/2014/main" id="{1E109344-8C03-48A4-826C-7AAB0E2D4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115"/>
              <a:ext cx="4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要找   使（</a:t>
              </a:r>
              <a:r>
                <a:rPr kumimoji="1" lang="en-US" altLang="zh-CN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b="1"/>
                <a:t>）最小，等价于找子空间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8368" name="Object 16">
              <a:extLst>
                <a:ext uri="{FF2B5EF4-FFF2-40B4-BE49-F238E27FC236}">
                  <a16:creationId xmlns:a16="http://schemas.microsoft.com/office/drawing/2014/main" id="{F3808972-9D66-4C7C-9D29-74420B08D5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2205"/>
            <a:ext cx="224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09" name="Equation" r:id="rId9" imgW="355320" imgH="291960" progId="Equation.DSMT4">
                    <p:embed/>
                  </p:oleObj>
                </mc:Choice>
                <mc:Fallback>
                  <p:oleObj name="Equation" r:id="rId9" imgW="355320" imgH="29196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205"/>
                          <a:ext cx="224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8369" name="Object 17">
            <a:extLst>
              <a:ext uri="{FF2B5EF4-FFF2-40B4-BE49-F238E27FC236}">
                <a16:creationId xmlns:a16="http://schemas.microsoft.com/office/drawing/2014/main" id="{3563D016-705B-429E-8C96-42DBC43E63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889367"/>
              </p:ext>
            </p:extLst>
          </p:nvPr>
        </p:nvGraphicFramePr>
        <p:xfrm>
          <a:off x="2700338" y="4134445"/>
          <a:ext cx="2286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0" name="Equation" r:id="rId11" imgW="2286000" imgH="431640" progId="Equation.DSMT4">
                  <p:embed/>
                </p:oleObj>
              </mc:Choice>
              <mc:Fallback>
                <p:oleObj name="Equation" r:id="rId11" imgW="228600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134445"/>
                        <a:ext cx="2286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8377" name="Group 25">
            <a:extLst>
              <a:ext uri="{FF2B5EF4-FFF2-40B4-BE49-F238E27FC236}">
                <a16:creationId xmlns:a16="http://schemas.microsoft.com/office/drawing/2014/main" id="{4EE2BA5E-A3EC-40F0-973C-2EC1A28590B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926608"/>
            <a:ext cx="9001125" cy="519112"/>
            <a:chOff x="567" y="2886"/>
            <a:chExt cx="5670" cy="327"/>
          </a:xfrm>
        </p:grpSpPr>
        <p:sp>
          <p:nvSpPr>
            <p:cNvPr id="228370" name="Rectangle 18">
              <a:extLst>
                <a:ext uri="{FF2B5EF4-FFF2-40B4-BE49-F238E27FC236}">
                  <a16:creationId xmlns:a16="http://schemas.microsoft.com/office/drawing/2014/main" id="{87A013E0-BDA7-43B5-8253-56F6D1CCE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2886"/>
              <a:ext cx="56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中向量   使   到它的距离         比到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8371" name="Object 19">
              <a:extLst>
                <a:ext uri="{FF2B5EF4-FFF2-40B4-BE49-F238E27FC236}">
                  <a16:creationId xmlns:a16="http://schemas.microsoft.com/office/drawing/2014/main" id="{7A382700-1C98-4CEE-850C-3AF056FFF8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931"/>
            <a:ext cx="176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11" name="Equation" r:id="rId13" imgW="279360" imgH="291960" progId="Equation.DSMT4">
                    <p:embed/>
                  </p:oleObj>
                </mc:Choice>
                <mc:Fallback>
                  <p:oleObj name="Equation" r:id="rId13" imgW="279360" imgH="29196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931"/>
                          <a:ext cx="176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72" name="Object 20">
              <a:extLst>
                <a:ext uri="{FF2B5EF4-FFF2-40B4-BE49-F238E27FC236}">
                  <a16:creationId xmlns:a16="http://schemas.microsoft.com/office/drawing/2014/main" id="{10437A49-4A38-467B-B0E3-405D69FA33F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6063367"/>
                </p:ext>
              </p:extLst>
            </p:nvPr>
          </p:nvGraphicFramePr>
          <p:xfrm>
            <a:off x="1906" y="2923"/>
            <a:ext cx="13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12" name="Equation" r:id="rId15" imgW="215640" imgH="317160" progId="Equation.DSMT4">
                    <p:embed/>
                  </p:oleObj>
                </mc:Choice>
                <mc:Fallback>
                  <p:oleObj name="Equation" r:id="rId15" imgW="215640" imgH="31716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6" y="2923"/>
                          <a:ext cx="13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73" name="Object 21">
              <a:extLst>
                <a:ext uri="{FF2B5EF4-FFF2-40B4-BE49-F238E27FC236}">
                  <a16:creationId xmlns:a16="http://schemas.microsoft.com/office/drawing/2014/main" id="{2B369278-8399-4CBC-966D-CA21601A96A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1100235"/>
                </p:ext>
              </p:extLst>
            </p:nvPr>
          </p:nvGraphicFramePr>
          <p:xfrm>
            <a:off x="3316" y="2886"/>
            <a:ext cx="72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13" name="Equation" r:id="rId17" imgW="1143000" imgH="495000" progId="Equation.DSMT4">
                    <p:embed/>
                  </p:oleObj>
                </mc:Choice>
                <mc:Fallback>
                  <p:oleObj name="Equation" r:id="rId17" imgW="1143000" imgH="4950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6" y="2886"/>
                          <a:ext cx="72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8376" name="Group 24">
            <a:extLst>
              <a:ext uri="{FF2B5EF4-FFF2-40B4-BE49-F238E27FC236}">
                <a16:creationId xmlns:a16="http://schemas.microsoft.com/office/drawing/2014/main" id="{2D225660-7664-42FA-B51B-B46E634616F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790208"/>
            <a:ext cx="8621712" cy="519112"/>
            <a:chOff x="612" y="3430"/>
            <a:chExt cx="5431" cy="327"/>
          </a:xfrm>
        </p:grpSpPr>
        <p:graphicFrame>
          <p:nvGraphicFramePr>
            <p:cNvPr id="228374" name="Object 22">
              <a:extLst>
                <a:ext uri="{FF2B5EF4-FFF2-40B4-BE49-F238E27FC236}">
                  <a16:creationId xmlns:a16="http://schemas.microsoft.com/office/drawing/2014/main" id="{FC6ABED6-8EDD-48D4-9665-35B24BB4D8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3430"/>
            <a:ext cx="14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414" name="Equation" r:id="rId19" imgW="2286000" imgH="431640" progId="Equation.DSMT4">
                    <p:embed/>
                  </p:oleObj>
                </mc:Choice>
                <mc:Fallback>
                  <p:oleObj name="Equation" r:id="rId19" imgW="2286000" imgH="4316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3430"/>
                          <a:ext cx="14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8375" name="Rectangle 23">
              <a:extLst>
                <a:ext uri="{FF2B5EF4-FFF2-40B4-BE49-F238E27FC236}">
                  <a16:creationId xmlns:a16="http://schemas.microsoft.com/office/drawing/2014/main" id="{01BA6DA0-14DC-4A85-BF20-BBCA3D545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430"/>
              <a:ext cx="40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中其它向量的距离都短</a:t>
              </a:r>
              <a:r>
                <a:rPr kumimoji="1" lang="en-US" altLang="zh-CN" b="1"/>
                <a:t>.</a:t>
              </a:r>
              <a:r>
                <a:rPr kumimoji="1" lang="en-US" altLang="zh-CN"/>
                <a:t> 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406" name="Group 30">
            <a:extLst>
              <a:ext uri="{FF2B5EF4-FFF2-40B4-BE49-F238E27FC236}">
                <a16:creationId xmlns:a16="http://schemas.microsoft.com/office/drawing/2014/main" id="{D1202845-C38C-4C1D-A254-E296C0920C01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892770"/>
            <a:ext cx="3684588" cy="519113"/>
            <a:chOff x="657" y="391"/>
            <a:chExt cx="2321" cy="327"/>
          </a:xfrm>
        </p:grpSpPr>
        <p:sp>
          <p:nvSpPr>
            <p:cNvPr id="229389" name="Rectangle 13">
              <a:extLst>
                <a:ext uri="{FF2B5EF4-FFF2-40B4-BE49-F238E27FC236}">
                  <a16:creationId xmlns:a16="http://schemas.microsoft.com/office/drawing/2014/main" id="{6D8E7214-052F-4CB3-9ECC-BC89933DD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391"/>
              <a:ext cx="19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设</a:t>
              </a:r>
              <a:endParaRPr kumimoji="1" lang="zh-CN" altLang="en-US"/>
            </a:p>
          </p:txBody>
        </p:sp>
        <p:graphicFrame>
          <p:nvGraphicFramePr>
            <p:cNvPr id="229390" name="Object 14">
              <a:extLst>
                <a:ext uri="{FF2B5EF4-FFF2-40B4-BE49-F238E27FC236}">
                  <a16:creationId xmlns:a16="http://schemas.microsoft.com/office/drawing/2014/main" id="{5D053C01-0268-4D82-9675-0096AC2AD8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7981475"/>
                </p:ext>
              </p:extLst>
            </p:nvPr>
          </p:nvGraphicFramePr>
          <p:xfrm>
            <a:off x="1130" y="482"/>
            <a:ext cx="184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27" name="Equation" r:id="rId3" imgW="2933640" imgH="368280" progId="Equation.DSMT4">
                    <p:embed/>
                  </p:oleObj>
                </mc:Choice>
                <mc:Fallback>
                  <p:oleObj name="Equation" r:id="rId3" imgW="2933640" imgH="3682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0" y="482"/>
                          <a:ext cx="184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9393" name="Rectangle 17">
            <a:extLst>
              <a:ext uri="{FF2B5EF4-FFF2-40B4-BE49-F238E27FC236}">
                <a16:creationId xmlns:a16="http://schemas.microsoft.com/office/drawing/2014/main" id="{30293013-07EC-4BA5-835D-88C7C330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332633"/>
            <a:ext cx="4535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这等价于</a:t>
            </a:r>
            <a:r>
              <a:rPr kumimoji="1" lang="zh-CN" altLang="en-US"/>
              <a:t> </a:t>
            </a:r>
          </a:p>
        </p:txBody>
      </p:sp>
      <p:graphicFrame>
        <p:nvGraphicFramePr>
          <p:cNvPr id="229394" name="Object 18">
            <a:extLst>
              <a:ext uri="{FF2B5EF4-FFF2-40B4-BE49-F238E27FC236}">
                <a16:creationId xmlns:a16="http://schemas.microsoft.com/office/drawing/2014/main" id="{C06DEFCD-9155-497F-BDA2-A267AAC5D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579313"/>
              </p:ext>
            </p:extLst>
          </p:nvPr>
        </p:nvGraphicFramePr>
        <p:xfrm>
          <a:off x="1476375" y="2981920"/>
          <a:ext cx="5054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28" name="Equation" r:id="rId5" imgW="5054400" imgH="431640" progId="Equation.DSMT4">
                  <p:embed/>
                </p:oleObj>
              </mc:Choice>
              <mc:Fallback>
                <p:oleObj name="Equation" r:id="rId5" imgW="505440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81920"/>
                        <a:ext cx="5054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95" name="Rectangle 19">
            <a:extLst>
              <a:ext uri="{FF2B5EF4-FFF2-40B4-BE49-F238E27FC236}">
                <a16:creationId xmlns:a16="http://schemas.microsoft.com/office/drawing/2014/main" id="{FB242FF6-D037-4E22-9FEA-81B9C3534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2908895"/>
            <a:ext cx="1182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zh-CN" altLang="en-US" b="1"/>
              <a:t>（</a:t>
            </a:r>
            <a:r>
              <a:rPr kumimoji="1" lang="en-US" altLang="zh-CN" b="1">
                <a:latin typeface="Times New Roman" panose="02020603050405020304" pitchFamily="18" charset="0"/>
              </a:rPr>
              <a:t>4</a:t>
            </a:r>
            <a:r>
              <a:rPr kumimoji="1" lang="zh-CN" altLang="en-US" b="1"/>
              <a:t>）</a:t>
            </a:r>
            <a:r>
              <a:rPr kumimoji="1" lang="zh-CN" altLang="en-US"/>
              <a:t> </a:t>
            </a:r>
          </a:p>
        </p:txBody>
      </p:sp>
      <p:grpSp>
        <p:nvGrpSpPr>
          <p:cNvPr id="229405" name="Group 29">
            <a:extLst>
              <a:ext uri="{FF2B5EF4-FFF2-40B4-BE49-F238E27FC236}">
                <a16:creationId xmlns:a16="http://schemas.microsoft.com/office/drawing/2014/main" id="{8426F73C-6172-4159-B216-939A22D6EE0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629620"/>
            <a:ext cx="5118100" cy="519113"/>
            <a:chOff x="476" y="2704"/>
            <a:chExt cx="3224" cy="327"/>
          </a:xfrm>
        </p:grpSpPr>
        <p:sp>
          <p:nvSpPr>
            <p:cNvPr id="229396" name="Rectangle 20">
              <a:extLst>
                <a:ext uri="{FF2B5EF4-FFF2-40B4-BE49-F238E27FC236}">
                  <a16:creationId xmlns:a16="http://schemas.microsoft.com/office/drawing/2014/main" id="{5DA3AFF1-E803-4D4B-8BD2-51974C187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704"/>
              <a:ext cx="18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kumimoji="1" lang="zh-CN" altLang="en-US" b="1"/>
                <a:t>即</a:t>
              </a:r>
              <a:r>
                <a:rPr kumimoji="1" lang="zh-CN" altLang="en-US"/>
                <a:t> </a:t>
              </a:r>
            </a:p>
          </p:txBody>
        </p:sp>
        <p:graphicFrame>
          <p:nvGraphicFramePr>
            <p:cNvPr id="229397" name="Object 21">
              <a:extLst>
                <a:ext uri="{FF2B5EF4-FFF2-40B4-BE49-F238E27FC236}">
                  <a16:creationId xmlns:a16="http://schemas.microsoft.com/office/drawing/2014/main" id="{211D6A8F-8E05-40B7-BB6D-1274BC0F9A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0" y="2750"/>
            <a:ext cx="26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29" name="Equation" r:id="rId7" imgW="4254480" imgH="431640" progId="Equation.DSMT4">
                    <p:embed/>
                  </p:oleObj>
                </mc:Choice>
                <mc:Fallback>
                  <p:oleObj name="Equation" r:id="rId7" imgW="4254480" imgH="4316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750"/>
                          <a:ext cx="268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9398" name="Rectangle 22">
            <a:extLst>
              <a:ext uri="{FF2B5EF4-FFF2-40B4-BE49-F238E27FC236}">
                <a16:creationId xmlns:a16="http://schemas.microsoft.com/office/drawing/2014/main" id="{1D2296B3-4CC1-4B78-95AB-33D4E2251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421783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这样（</a:t>
            </a:r>
            <a:r>
              <a:rPr kumimoji="1" lang="en-US" altLang="zh-CN" b="1">
                <a:latin typeface="Times New Roman" panose="02020603050405020304" pitchFamily="18" charset="0"/>
              </a:rPr>
              <a:t>4</a:t>
            </a:r>
            <a:r>
              <a:rPr kumimoji="1" lang="zh-CN" altLang="en-US" b="1"/>
              <a:t>）等价于</a:t>
            </a:r>
            <a:endParaRPr kumimoji="1" lang="zh-CN" altLang="en-US"/>
          </a:p>
        </p:txBody>
      </p:sp>
      <p:sp>
        <p:nvSpPr>
          <p:cNvPr id="229401" name="Rectangle 25">
            <a:extLst>
              <a:ext uri="{FF2B5EF4-FFF2-40B4-BE49-F238E27FC236}">
                <a16:creationId xmlns:a16="http://schemas.microsoft.com/office/drawing/2014/main" id="{85753F3A-A89B-46D8-975F-4F279B447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5069483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（</a:t>
            </a:r>
            <a:r>
              <a:rPr kumimoji="1" lang="en-US" altLang="zh-CN" b="1">
                <a:latin typeface="Times New Roman" panose="02020603050405020304" pitchFamily="18" charset="0"/>
              </a:rPr>
              <a:t>5</a:t>
            </a:r>
            <a:r>
              <a:rPr kumimoji="1" lang="zh-CN" altLang="en-US" b="1"/>
              <a:t>）</a:t>
            </a:r>
            <a:r>
              <a:rPr kumimoji="1" lang="zh-CN" altLang="en-US"/>
              <a:t> </a:t>
            </a:r>
          </a:p>
        </p:txBody>
      </p:sp>
      <p:grpSp>
        <p:nvGrpSpPr>
          <p:cNvPr id="229407" name="Group 31">
            <a:extLst>
              <a:ext uri="{FF2B5EF4-FFF2-40B4-BE49-F238E27FC236}">
                <a16:creationId xmlns:a16="http://schemas.microsoft.com/office/drawing/2014/main" id="{0789B02A-FF4F-4E62-B46E-BADD49C68DB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542058"/>
            <a:ext cx="6192837" cy="519112"/>
            <a:chOff x="567" y="981"/>
            <a:chExt cx="3901" cy="327"/>
          </a:xfrm>
        </p:grpSpPr>
        <p:graphicFrame>
          <p:nvGraphicFramePr>
            <p:cNvPr id="229392" name="Object 16">
              <a:extLst>
                <a:ext uri="{FF2B5EF4-FFF2-40B4-BE49-F238E27FC236}">
                  <a16:creationId xmlns:a16="http://schemas.microsoft.com/office/drawing/2014/main" id="{DAA86C66-23F9-4824-9BFA-34447012A8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1026"/>
            <a:ext cx="1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30" name="Equation" r:id="rId9" imgW="2958840" imgH="431640" progId="Equation.DSMT4">
                    <p:embed/>
                  </p:oleObj>
                </mc:Choice>
                <mc:Fallback>
                  <p:oleObj name="Equation" r:id="rId9" imgW="2958840" imgH="4316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1026"/>
                          <a:ext cx="18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402" name="Rectangle 26">
              <a:extLst>
                <a:ext uri="{FF2B5EF4-FFF2-40B4-BE49-F238E27FC236}">
                  <a16:creationId xmlns:a16="http://schemas.microsoft.com/office/drawing/2014/main" id="{08A6DB27-F0EA-4864-B527-2036F9E04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981"/>
              <a:ext cx="39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为此必</a:t>
              </a:r>
            </a:p>
          </p:txBody>
        </p:sp>
      </p:grpSp>
      <p:grpSp>
        <p:nvGrpSpPr>
          <p:cNvPr id="229404" name="Group 28">
            <a:extLst>
              <a:ext uri="{FF2B5EF4-FFF2-40B4-BE49-F238E27FC236}">
                <a16:creationId xmlns:a16="http://schemas.microsoft.com/office/drawing/2014/main" id="{B9BD26DD-03BE-405D-9EA7-67AF73173E94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5069483"/>
            <a:ext cx="5310187" cy="566737"/>
            <a:chOff x="884" y="3612"/>
            <a:chExt cx="3345" cy="357"/>
          </a:xfrm>
        </p:grpSpPr>
        <p:graphicFrame>
          <p:nvGraphicFramePr>
            <p:cNvPr id="229399" name="Object 23">
              <a:extLst>
                <a:ext uri="{FF2B5EF4-FFF2-40B4-BE49-F238E27FC236}">
                  <a16:creationId xmlns:a16="http://schemas.microsoft.com/office/drawing/2014/main" id="{91AF1905-7504-4A14-AD45-9DE5DB7F1D7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3657"/>
            <a:ext cx="152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31" name="Equation" r:id="rId11" imgW="2412720" imgH="495000" progId="Equation.DSMT4">
                    <p:embed/>
                  </p:oleObj>
                </mc:Choice>
                <mc:Fallback>
                  <p:oleObj name="Equation" r:id="rId11" imgW="2412720" imgH="4950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3657"/>
                          <a:ext cx="152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9400" name="Object 24">
              <a:extLst>
                <a:ext uri="{FF2B5EF4-FFF2-40B4-BE49-F238E27FC236}">
                  <a16:creationId xmlns:a16="http://schemas.microsoft.com/office/drawing/2014/main" id="{E7FAA417-F0E6-49BF-B09A-E2CB5698A82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3657"/>
            <a:ext cx="119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32" name="Equation" r:id="rId13" imgW="1892160" imgH="317160" progId="Equation.DSMT4">
                    <p:embed/>
                  </p:oleObj>
                </mc:Choice>
                <mc:Fallback>
                  <p:oleObj name="Equation" r:id="rId13" imgW="1892160" imgH="31716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3657"/>
                          <a:ext cx="119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9403" name="Rectangle 27">
              <a:extLst>
                <a:ext uri="{FF2B5EF4-FFF2-40B4-BE49-F238E27FC236}">
                  <a16:creationId xmlns:a16="http://schemas.microsoft.com/office/drawing/2014/main" id="{43376F74-E6C0-416D-8265-FA4D3C7D5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7" y="3612"/>
              <a:ext cx="17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b="1"/>
                <a:t>或</a:t>
              </a:r>
            </a:p>
          </p:txBody>
        </p:sp>
      </p:grpSp>
      <p:sp>
        <p:nvSpPr>
          <p:cNvPr id="229408" name="Rectangle 32">
            <a:extLst>
              <a:ext uri="{FF2B5EF4-FFF2-40B4-BE49-F238E27FC236}">
                <a16:creationId xmlns:a16="http://schemas.microsoft.com/office/drawing/2014/main" id="{1D717FBB-3574-42D5-A7F8-41AA067F4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790208"/>
            <a:ext cx="8243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zh-CN" altLang="en-US" b="1"/>
              <a:t>这就是最小二乘解所满足的代数方程</a:t>
            </a:r>
            <a:r>
              <a:rPr kumimoji="1" lang="en-US" altLang="zh-CN" b="1"/>
              <a:t>.</a:t>
            </a:r>
            <a:r>
              <a:rPr kumimoji="1" lang="en-US" altLang="zh-CN"/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2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93" grpId="0"/>
      <p:bldP spid="229395" grpId="0"/>
      <p:bldP spid="229398" grpId="0"/>
      <p:bldP spid="229401" grpId="0"/>
      <p:bldP spid="229408" grpId="0"/>
    </p:bldLst>
  </p:timing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398</Words>
  <Application>Microsoft Office PowerPoint</Application>
  <PresentationFormat>全屏显示(4:3)</PresentationFormat>
  <Paragraphs>78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Times New Roman</vt:lpstr>
      <vt:lpstr>宋体</vt:lpstr>
      <vt:lpstr>Arial</vt:lpstr>
      <vt:lpstr>Wingdings</vt:lpstr>
      <vt:lpstr>黑体</vt:lpstr>
      <vt:lpstr>Comic Sans MS</vt:lpstr>
      <vt:lpstr>楷体_GB2312</vt:lpstr>
      <vt:lpstr>华文细黑</vt:lpstr>
      <vt:lpstr>1_Layers</vt:lpstr>
      <vt:lpstr>MathType 5.0 Equation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Billgates</dc:creator>
  <cp:lastModifiedBy>张欣</cp:lastModifiedBy>
  <cp:revision>28</cp:revision>
  <dcterms:created xsi:type="dcterms:W3CDTF">2004-03-28T03:11:07Z</dcterms:created>
  <dcterms:modified xsi:type="dcterms:W3CDTF">2019-06-02T13:37:43Z</dcterms:modified>
</cp:coreProperties>
</file>