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sldIdLst>
    <p:sldId id="285" r:id="rId2"/>
    <p:sldId id="257" r:id="rId3"/>
    <p:sldId id="258" r:id="rId4"/>
    <p:sldId id="259" r:id="rId5"/>
    <p:sldId id="260" r:id="rId6"/>
    <p:sldId id="261" r:id="rId7"/>
    <p:sldId id="281" r:id="rId8"/>
    <p:sldId id="286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590" autoAdjust="0"/>
  </p:normalViewPr>
  <p:slideViewPr>
    <p:cSldViewPr>
      <p:cViewPr varScale="1">
        <p:scale>
          <a:sx n="108" d="100"/>
          <a:sy n="108" d="100"/>
        </p:scale>
        <p:origin x="1704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E7C84E22-DFE1-446D-823A-F66163EA706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51050" y="1125538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zh-CN" altLang="en-US" noProof="0"/>
              <a:t>单击此处编辑母版标题样式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244F597C-B72A-4211-BDDD-776E615B52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042988" cy="4876800"/>
          </a:xfrm>
          <a:prstGeom prst="rect">
            <a:avLst/>
          </a:prstGeom>
          <a:solidFill>
            <a:srgbClr val="C4C38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>
              <a:latin typeface="Times New Roman" panose="02020603050405020304" pitchFamily="18" charset="0"/>
            </a:endParaRPr>
          </a:p>
        </p:txBody>
      </p:sp>
      <p:grpSp>
        <p:nvGrpSpPr>
          <p:cNvPr id="50180" name="Group 4">
            <a:extLst>
              <a:ext uri="{FF2B5EF4-FFF2-40B4-BE49-F238E27FC236}">
                <a16:creationId xmlns:a16="http://schemas.microsoft.com/office/drawing/2014/main" id="{C5E24A8B-D2E6-4EDD-BD82-E2B4851BA9AD}"/>
              </a:ext>
            </a:extLst>
          </p:cNvPr>
          <p:cNvGrpSpPr>
            <a:grpSpLocks/>
          </p:cNvGrpSpPr>
          <p:nvPr/>
        </p:nvGrpSpPr>
        <p:grpSpPr bwMode="auto">
          <a:xfrm>
            <a:off x="684213" y="1412875"/>
            <a:ext cx="8077200" cy="304800"/>
            <a:chOff x="400" y="336"/>
            <a:chExt cx="5088" cy="192"/>
          </a:xfrm>
        </p:grpSpPr>
        <p:sp>
          <p:nvSpPr>
            <p:cNvPr id="50181" name="Rectangle 5">
              <a:extLst>
                <a:ext uri="{FF2B5EF4-FFF2-40B4-BE49-F238E27FC236}">
                  <a16:creationId xmlns:a16="http://schemas.microsoft.com/office/drawing/2014/main" id="{8B724497-ACA6-46D3-B8BE-0AB663C4A8C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zh-CN" altLang="zh-CN" sz="2400">
                <a:latin typeface="Times New Roman" panose="02020603050405020304" pitchFamily="18" charset="0"/>
              </a:endParaRPr>
            </a:p>
          </p:txBody>
        </p:sp>
        <p:sp>
          <p:nvSpPr>
            <p:cNvPr id="50182" name="Line 6">
              <a:extLst>
                <a:ext uri="{FF2B5EF4-FFF2-40B4-BE49-F238E27FC236}">
                  <a16:creationId xmlns:a16="http://schemas.microsoft.com/office/drawing/2014/main" id="{27FD88BF-30D5-4631-B1A7-E066110957F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0183" name="Rectangle 7">
            <a:extLst>
              <a:ext uri="{FF2B5EF4-FFF2-40B4-BE49-F238E27FC236}">
                <a16:creationId xmlns:a16="http://schemas.microsoft.com/office/drawing/2014/main" id="{B67A07AD-A308-47B1-BA84-E4CE7351CA2A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anose="05000000000000000000" pitchFamily="2" charset="2"/>
              <a:buNone/>
              <a:defRPr/>
            </a:lvl1pPr>
          </a:lstStyle>
          <a:p>
            <a:pPr lvl="0"/>
            <a:r>
              <a:rPr lang="zh-CN" altLang="en-US" noProof="0"/>
              <a:t>单击此处编辑母版副标题样式</a:t>
            </a:r>
          </a:p>
        </p:txBody>
      </p:sp>
      <p:sp>
        <p:nvSpPr>
          <p:cNvPr id="50184" name="Rectangle 8">
            <a:extLst>
              <a:ext uri="{FF2B5EF4-FFF2-40B4-BE49-F238E27FC236}">
                <a16:creationId xmlns:a16="http://schemas.microsoft.com/office/drawing/2014/main" id="{2696227C-7DA5-4B13-9775-A68ADCF7CE9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b="0">
                <a:solidFill>
                  <a:schemeClr val="tx1"/>
                </a:solidFill>
                <a:effectLst/>
              </a:defRPr>
            </a:lvl1pPr>
          </a:lstStyle>
          <a:p>
            <a:endParaRPr lang="en-US" altLang="zh-CN"/>
          </a:p>
        </p:txBody>
      </p:sp>
      <p:sp>
        <p:nvSpPr>
          <p:cNvPr id="50185" name="Rectangle 9">
            <a:extLst>
              <a:ext uri="{FF2B5EF4-FFF2-40B4-BE49-F238E27FC236}">
                <a16:creationId xmlns:a16="http://schemas.microsoft.com/office/drawing/2014/main" id="{A75B59EF-DC66-42C3-AFE7-934A9C3B9F2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0186" name="Rectangle 10">
            <a:extLst>
              <a:ext uri="{FF2B5EF4-FFF2-40B4-BE49-F238E27FC236}">
                <a16:creationId xmlns:a16="http://schemas.microsoft.com/office/drawing/2014/main" id="{84C6AD78-E2D5-4F93-8CC9-963AA0909E7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7D08D5E5-A0C6-4204-8964-9892A60ECAE7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0187" name="Rectangle 11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816FD047-B079-483F-B67C-FFF8F15A547D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72225" y="6308725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88" name="Rectangle 12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6BAF6C45-DFBA-418B-9600-0DD7B225F6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898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50189" name="Rectangle 13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61CE65C1-C25A-4AC9-B5B6-637A7D76AB8A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042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</p:spTree>
  </p:cSld>
  <p:clrMapOvr>
    <a:masterClrMapping/>
  </p:clrMapOvr>
  <p:transition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C3BB287-397E-493E-972C-5A06A1863D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76195DA7-3873-4AE1-A9FA-05FDAE133F4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8A17B6B-E647-4A76-84C1-5075F2C1316B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94A6ED57-6D6E-4DB4-9A52-CDF1639391E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B4037FD-6276-42F9-A8C8-673B398BE28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D8BCACDF-9113-4BEA-89A0-B374770F156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7.8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l-GR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λ─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矩阵介绍</a:t>
            </a:r>
          </a:p>
          <a:p>
            <a:endParaRPr lang="en-US" altLang="zh-CN" sz="1000"/>
          </a:p>
        </p:txBody>
      </p:sp>
    </p:spTree>
    <p:extLst>
      <p:ext uri="{BB962C8B-B14F-4D97-AF65-F5344CB8AC3E}">
        <p14:creationId xmlns:p14="http://schemas.microsoft.com/office/powerpoint/2010/main" val="1172253399"/>
      </p:ext>
    </p:extLst>
  </p:cSld>
  <p:clrMapOvr>
    <a:masterClrMapping/>
  </p:clrMapOvr>
  <p:transition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9EB0B25F-FD38-4107-B4A9-F393A30B1B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959CEE8E-D555-4EE6-9103-19B19D53B82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5F4DA983-DD75-4FDE-8C96-C3B0E1BCA31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38A5389A-595F-4B5B-9427-7ED620CA1E51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6504EEB-0720-4A85-86FC-06520DB5C829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B5225538-D368-4C49-A849-8448F065A8F2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7.8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l-GR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λ─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矩阵介绍</a:t>
            </a:r>
          </a:p>
          <a:p>
            <a:endParaRPr lang="en-US" altLang="zh-CN" sz="1000"/>
          </a:p>
        </p:txBody>
      </p:sp>
    </p:spTree>
    <p:extLst>
      <p:ext uri="{BB962C8B-B14F-4D97-AF65-F5344CB8AC3E}">
        <p14:creationId xmlns:p14="http://schemas.microsoft.com/office/powerpoint/2010/main" val="2479657732"/>
      </p:ext>
    </p:extLst>
  </p:cSld>
  <p:clrMapOvr>
    <a:masterClrMapping/>
  </p:clrMapOvr>
  <p:transition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F4CEFDF-04FB-4D2D-957D-842BCF191F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2B98E69-D564-429A-8F1D-33DC2D59D0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49D3419-C3B5-42E6-861D-21934A414D6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40FEF5A-C4DC-4006-96E0-BAC3B5154E6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3216CAE-4FC8-4547-A9A3-819B57B310C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281C7619-F979-4931-9563-2F396ACFACDC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7.8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l-GR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λ─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矩阵介绍</a:t>
            </a:r>
          </a:p>
          <a:p>
            <a:endParaRPr lang="en-US" altLang="zh-CN" sz="1000"/>
          </a:p>
        </p:txBody>
      </p:sp>
    </p:spTree>
    <p:extLst>
      <p:ext uri="{BB962C8B-B14F-4D97-AF65-F5344CB8AC3E}">
        <p14:creationId xmlns:p14="http://schemas.microsoft.com/office/powerpoint/2010/main" val="3605003191"/>
      </p:ext>
    </p:extLst>
  </p:cSld>
  <p:clrMapOvr>
    <a:masterClrMapping/>
  </p:clrMapOvr>
  <p:transition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4784421-0502-457A-A060-F6852FAF3B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E00FA8D-D345-45C9-9C08-72A5E7AE97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B9720A7E-C8A7-4962-BB24-6DCA4BE3A28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74BA131A-6720-437C-A071-312852175649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32BDF0-48F4-4A8E-BC2F-CEC66DAFEE8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6" name="日期占位符 5">
            <a:extLst>
              <a:ext uri="{FF2B5EF4-FFF2-40B4-BE49-F238E27FC236}">
                <a16:creationId xmlns:a16="http://schemas.microsoft.com/office/drawing/2014/main" id="{559F174B-3580-46C5-B8C1-71F521FA8A4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7.8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l-GR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λ─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矩阵介绍</a:t>
            </a:r>
          </a:p>
          <a:p>
            <a:endParaRPr lang="en-US" altLang="zh-CN" sz="1000"/>
          </a:p>
        </p:txBody>
      </p:sp>
    </p:spTree>
    <p:extLst>
      <p:ext uri="{BB962C8B-B14F-4D97-AF65-F5344CB8AC3E}">
        <p14:creationId xmlns:p14="http://schemas.microsoft.com/office/powerpoint/2010/main" val="1867026129"/>
      </p:ext>
    </p:extLst>
  </p:cSld>
  <p:clrMapOvr>
    <a:masterClrMapping/>
  </p:clrMapOvr>
  <p:transition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2551B16-D370-470A-A95B-F476F366E8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1CFF37D1-DD60-4FEA-8229-6DADA099BC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8173DAD9-C569-41E0-8384-826285F24E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CE70E17-8443-4425-BAC9-B3DE3526197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65E14B7-8769-470A-B86D-B5665F5E5AB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E11C4C8-012E-4BBD-B849-926A05D701F0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E18399B0-BE1A-4D7B-A183-02824BA2BFEE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7.8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l-GR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λ─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矩阵介绍</a:t>
            </a:r>
          </a:p>
          <a:p>
            <a:endParaRPr lang="en-US" altLang="zh-CN" sz="1000"/>
          </a:p>
        </p:txBody>
      </p:sp>
    </p:spTree>
    <p:extLst>
      <p:ext uri="{BB962C8B-B14F-4D97-AF65-F5344CB8AC3E}">
        <p14:creationId xmlns:p14="http://schemas.microsoft.com/office/powerpoint/2010/main" val="4018260550"/>
      </p:ext>
    </p:extLst>
  </p:cSld>
  <p:clrMapOvr>
    <a:masterClrMapping/>
  </p:clrMapOvr>
  <p:transition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E9D17C4-BE25-4230-920F-83DE59F226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04BF597-CF34-4F6C-8F2C-E3F96130FC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825D104-BBA3-451B-812F-9EE9C3E46D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C5FD2F61-B554-466B-8A16-9485E96462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6D44F572-EDD9-4CDB-905C-535D5B7E13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页脚占位符 6">
            <a:extLst>
              <a:ext uri="{FF2B5EF4-FFF2-40B4-BE49-F238E27FC236}">
                <a16:creationId xmlns:a16="http://schemas.microsoft.com/office/drawing/2014/main" id="{07E07460-7944-4825-9B49-7536B251270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灯片编号占位符 7">
            <a:extLst>
              <a:ext uri="{FF2B5EF4-FFF2-40B4-BE49-F238E27FC236}">
                <a16:creationId xmlns:a16="http://schemas.microsoft.com/office/drawing/2014/main" id="{7E50570C-895D-40EC-B61B-8F66C3718012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9A06099-EDA4-40B9-ABC2-C38CD4D075CD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9" name="日期占位符 8">
            <a:extLst>
              <a:ext uri="{FF2B5EF4-FFF2-40B4-BE49-F238E27FC236}">
                <a16:creationId xmlns:a16="http://schemas.microsoft.com/office/drawing/2014/main" id="{7F290437-7F6E-4A9F-BFD0-A219B0B8FE8B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7.8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l-GR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λ─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矩阵介绍</a:t>
            </a:r>
          </a:p>
          <a:p>
            <a:endParaRPr lang="en-US" altLang="zh-CN" sz="1000"/>
          </a:p>
        </p:txBody>
      </p:sp>
    </p:spTree>
    <p:extLst>
      <p:ext uri="{BB962C8B-B14F-4D97-AF65-F5344CB8AC3E}">
        <p14:creationId xmlns:p14="http://schemas.microsoft.com/office/powerpoint/2010/main" val="1215519389"/>
      </p:ext>
    </p:extLst>
  </p:cSld>
  <p:clrMapOvr>
    <a:masterClrMapping/>
  </p:clrMapOvr>
  <p:transition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A340518F-3C21-4733-950D-20ACCE4F3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45D0BD63-524D-424F-8EB7-347A9BD60711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A92F1461-B455-40DA-8A36-148C5794432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6BB8559-6840-4624-AE5F-4D06890DFB4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3706B95-BBCF-48D8-B905-18996ABA8B00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7.8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l-GR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λ─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矩阵介绍</a:t>
            </a:r>
          </a:p>
          <a:p>
            <a:endParaRPr lang="en-US" altLang="zh-CN" sz="1000"/>
          </a:p>
        </p:txBody>
      </p:sp>
    </p:spTree>
    <p:extLst>
      <p:ext uri="{BB962C8B-B14F-4D97-AF65-F5344CB8AC3E}">
        <p14:creationId xmlns:p14="http://schemas.microsoft.com/office/powerpoint/2010/main" val="3291148240"/>
      </p:ext>
    </p:extLst>
  </p:cSld>
  <p:clrMapOvr>
    <a:masterClrMapping/>
  </p:clrMapOvr>
  <p:transition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脚占位符 1">
            <a:extLst>
              <a:ext uri="{FF2B5EF4-FFF2-40B4-BE49-F238E27FC236}">
                <a16:creationId xmlns:a16="http://schemas.microsoft.com/office/drawing/2014/main" id="{5161589F-DF37-4819-9401-0E8AAF67D2CD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灯片编号占位符 2">
            <a:extLst>
              <a:ext uri="{FF2B5EF4-FFF2-40B4-BE49-F238E27FC236}">
                <a16:creationId xmlns:a16="http://schemas.microsoft.com/office/drawing/2014/main" id="{B25E00E6-D292-4E5B-93A7-7BC0FA5795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EACCDBA-70C8-4198-A8F5-61E85AA75253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D3812EB-01E7-4951-99F3-A442A20011B1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7.8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l-GR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λ─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矩阵介绍</a:t>
            </a:r>
          </a:p>
          <a:p>
            <a:endParaRPr lang="en-US" altLang="zh-CN" sz="1000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9D377AB9-485D-4D5F-9E5F-F40CABEBE75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58"/>
            <a:ext cx="9144000" cy="68568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7462470"/>
      </p:ext>
    </p:extLst>
  </p:cSld>
  <p:clrMapOvr>
    <a:masterClrMapping/>
  </p:clrMapOvr>
  <p:transition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36AC2D-5DBB-4E42-B952-D0D865B2E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695B2DA-224E-4E90-8E9A-F10025C72D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4AFA3972-0065-49BD-AA84-4DF0714976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85AFDA0E-4DE4-4017-9FBC-CEDFAA8F3C5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0868186D-018B-4757-AA17-E88A5E830376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C885586-4E4F-440C-AFD5-9CE157F8780E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484124EC-83E3-4360-9295-CDD908911FC3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7.8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l-GR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λ─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矩阵介绍</a:t>
            </a:r>
          </a:p>
          <a:p>
            <a:endParaRPr lang="en-US" altLang="zh-CN" sz="1000"/>
          </a:p>
        </p:txBody>
      </p:sp>
    </p:spTree>
    <p:extLst>
      <p:ext uri="{BB962C8B-B14F-4D97-AF65-F5344CB8AC3E}">
        <p14:creationId xmlns:p14="http://schemas.microsoft.com/office/powerpoint/2010/main" val="3018714630"/>
      </p:ext>
    </p:extLst>
  </p:cSld>
  <p:clrMapOvr>
    <a:masterClrMapping/>
  </p:clrMapOvr>
  <p:transition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C505169-5B7E-4D50-A553-1225D8A9F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54FCE7A-C013-438A-8304-A4CD09A03F2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BB6CC2-21A4-4BE7-99FD-E558B7B8E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3947F2A-6807-49A7-B59C-D100A93566C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07C10A5-4E5B-423D-897C-602BC4EB85D7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3637F2-5309-4774-974B-827D64A88B85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3AEE93F-8240-4A71-B679-31FD06AD96E5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 sz="2000" b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§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</a:rPr>
              <a:t>7.8</a:t>
            </a:r>
            <a:r>
              <a:rPr lang="en-US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 </a:t>
            </a:r>
            <a:r>
              <a:rPr lang="el-GR" altLang="zh-CN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panose="020B0604020202020204" pitchFamily="34" charset="0"/>
              </a:rPr>
              <a:t>λ─</a:t>
            </a:r>
            <a:r>
              <a:rPr lang="zh-CN" altLang="en-US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矩阵介绍</a:t>
            </a:r>
          </a:p>
          <a:p>
            <a:endParaRPr lang="en-US" altLang="zh-CN" sz="1000"/>
          </a:p>
        </p:txBody>
      </p:sp>
    </p:spTree>
    <p:extLst>
      <p:ext uri="{BB962C8B-B14F-4D97-AF65-F5344CB8AC3E}">
        <p14:creationId xmlns:p14="http://schemas.microsoft.com/office/powerpoint/2010/main" val="1699342245"/>
      </p:ext>
    </p:extLst>
  </p:cSld>
  <p:clrMapOvr>
    <a:masterClrMapping/>
  </p:clrMapOvr>
  <p:transition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97D8A2A7-4B9F-4192-B773-1BFD0286B38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9BEDD224-EC8C-45F3-A5C3-54CF6295FB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DEF166B9-C10D-4743-94F5-2A452C06DF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468313" cy="4876800"/>
          </a:xfrm>
          <a:prstGeom prst="rect">
            <a:avLst/>
          </a:prstGeom>
          <a:solidFill>
            <a:srgbClr val="C7C68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bg2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zh-CN" altLang="zh-CN" sz="2400">
              <a:latin typeface="Times New Roman" panose="02020603050405020304" pitchFamily="18" charset="0"/>
            </a:endParaRPr>
          </a:p>
        </p:txBody>
      </p:sp>
      <p:sp>
        <p:nvSpPr>
          <p:cNvPr id="49157" name="Line 5">
            <a:extLst>
              <a:ext uri="{FF2B5EF4-FFF2-40B4-BE49-F238E27FC236}">
                <a16:creationId xmlns:a16="http://schemas.microsoft.com/office/drawing/2014/main" id="{0E69E084-87CF-4ACE-9AA3-CFB77A4BC80F}"/>
              </a:ext>
            </a:extLst>
          </p:cNvPr>
          <p:cNvSpPr>
            <a:spLocks noChangeShapeType="1"/>
          </p:cNvSpPr>
          <p:nvPr/>
        </p:nvSpPr>
        <p:spPr bwMode="auto">
          <a:xfrm>
            <a:off x="468313" y="1052513"/>
            <a:ext cx="8305800" cy="0"/>
          </a:xfrm>
          <a:prstGeom prst="line">
            <a:avLst/>
          </a:prstGeom>
          <a:noFill/>
          <a:ln w="28575">
            <a:solidFill>
              <a:srgbClr val="808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58" name="Rectangle 6">
            <a:extLst>
              <a:ext uri="{FF2B5EF4-FFF2-40B4-BE49-F238E27FC236}">
                <a16:creationId xmlns:a16="http://schemas.microsoft.com/office/drawing/2014/main" id="{03373886-5E10-442B-8EB4-99BBA22F12AB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endParaRPr lang="en-US" altLang="zh-CN"/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79B39401-741E-4314-AE34-B03DA10DB348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fld id="{7403E541-ADAC-4AFB-AB93-FD580AB56848}" type="slidenum">
              <a:rPr lang="en-US" altLang="zh-CN"/>
              <a:pPr/>
              <a:t>‹#›</a:t>
            </a:fld>
            <a:endParaRPr lang="en-US" altLang="zh-CN"/>
          </a:p>
        </p:txBody>
      </p:sp>
      <p:sp>
        <p:nvSpPr>
          <p:cNvPr id="49160" name="Line 8">
            <a:extLst>
              <a:ext uri="{FF2B5EF4-FFF2-40B4-BE49-F238E27FC236}">
                <a16:creationId xmlns:a16="http://schemas.microsoft.com/office/drawing/2014/main" id="{BA51576B-0EEB-497C-9FA7-4F61757CC66D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0" y="4868863"/>
            <a:ext cx="468313" cy="7937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zh-CN" altLang="en-US"/>
          </a:p>
        </p:txBody>
      </p:sp>
      <p:sp>
        <p:nvSpPr>
          <p:cNvPr id="49161" name="Rectangle 9">
            <a:hlinkClick r:id="" action="ppaction://hlinkshowjump?jump=previousslide"/>
            <a:extLst>
              <a:ext uri="{FF2B5EF4-FFF2-40B4-BE49-F238E27FC236}">
                <a16:creationId xmlns:a16="http://schemas.microsoft.com/office/drawing/2014/main" id="{E1AAB68C-3F8F-4D73-B9D9-BEE45BB557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6372225" y="6308725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62" name="Rectangle 10">
            <a:hlinkClick r:id="" action="ppaction://hlinkshowjump?jump=nextslide"/>
            <a:extLst>
              <a:ext uri="{FF2B5EF4-FFF2-40B4-BE49-F238E27FC236}">
                <a16:creationId xmlns:a16="http://schemas.microsoft.com/office/drawing/2014/main" id="{3CCBB6A6-0B02-4ABD-B771-32AE4D5352BB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2898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sp>
        <p:nvSpPr>
          <p:cNvPr id="49163" name="Rectangle 11">
            <a:hlinkClick r:id="" action="ppaction://hlinkshowjump?jump=firstslide"/>
            <a:extLst>
              <a:ext uri="{FF2B5EF4-FFF2-40B4-BE49-F238E27FC236}">
                <a16:creationId xmlns:a16="http://schemas.microsoft.com/office/drawing/2014/main" id="{CD215EDC-E9EB-4CD3-939E-7C8A94C4A74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204200" y="6299200"/>
            <a:ext cx="6731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CN" altLang="en-US"/>
          </a:p>
        </p:txBody>
      </p:sp>
      <p:pic>
        <p:nvPicPr>
          <p:cNvPr id="49164" name="Picture 12" descr="84">
            <a:hlinkClick r:id="" action="ppaction://hlinkshowjump?jump=nextslide" tooltip="下一页"/>
            <a:extLst>
              <a:ext uri="{FF2B5EF4-FFF2-40B4-BE49-F238E27FC236}">
                <a16:creationId xmlns:a16="http://schemas.microsoft.com/office/drawing/2014/main" id="{2D838F20-BA33-4209-87F3-C686EC9D5196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72450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9165" name="Picture 13" descr="85">
            <a:hlinkClick r:id="" action="ppaction://hlinkshowjump?jump=previousslide" tooltip="上一页"/>
            <a:extLst>
              <a:ext uri="{FF2B5EF4-FFF2-40B4-BE49-F238E27FC236}">
                <a16:creationId xmlns:a16="http://schemas.microsoft.com/office/drawing/2014/main" id="{39DD01E2-D215-4343-9F70-4DA394751873}"/>
              </a:ext>
            </a:extLst>
          </p:cNvPr>
          <p:cNvPicPr>
            <a:picLocks noChangeAspect="1" noChangeArrowheads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625" y="6308725"/>
            <a:ext cx="371475" cy="371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9166" name="Rectangle 14">
            <a:extLst>
              <a:ext uri="{FF2B5EF4-FFF2-40B4-BE49-F238E27FC236}">
                <a16:creationId xmlns:a16="http://schemas.microsoft.com/office/drawing/2014/main" id="{03095754-F6AE-4678-9630-F4E2B08BBD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172200"/>
            <a:ext cx="57451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US" altLang="zh-CN" sz="2000"/>
              <a:t>§</a:t>
            </a:r>
            <a:r>
              <a:rPr lang="en-US" altLang="zh-CN" sz="2000">
                <a:latin typeface="+mj-lt"/>
              </a:rPr>
              <a:t>7.8</a:t>
            </a:r>
            <a:r>
              <a:rPr lang="en-US" altLang="zh-CN" sz="2000"/>
              <a:t>  </a:t>
            </a:r>
            <a:r>
              <a:rPr lang="el-GR" altLang="zh-CN" sz="2000">
                <a:cs typeface="Arial" panose="020B0604020202020204" pitchFamily="34" charset="0"/>
              </a:rPr>
              <a:t>λ─</a:t>
            </a:r>
            <a:r>
              <a:rPr lang="zh-CN" altLang="en-US" sz="2000"/>
              <a:t>矩阵介绍</a:t>
            </a:r>
          </a:p>
          <a:p>
            <a:endParaRPr lang="en-US" altLang="zh-CN" b="0">
              <a:solidFill>
                <a:schemeClr val="tx1"/>
              </a:solidFill>
              <a:effectLst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>
    <p:wipe/>
  </p:transition>
  <p:hf sldNum="0" hdr="0" ftr="0"/>
  <p:txStyles>
    <p:titleStyle>
      <a:lvl1pPr algn="l" rtl="0" fontAlgn="base">
        <a:spcBef>
          <a:spcPct val="0"/>
        </a:spcBef>
        <a:spcAft>
          <a:spcPct val="0"/>
        </a:spcAft>
        <a:defRPr sz="4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slide" Target="slide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7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9.bin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oleObject" Target="../embeddings/oleObject12.bin"/><Relationship Id="rId4" Type="http://schemas.openxmlformats.org/officeDocument/2006/relationships/image" Target="../media/image9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hlinkClick r:id="rId2" action="ppaction://hlinksldjump"/>
            <a:extLst>
              <a:ext uri="{FF2B5EF4-FFF2-40B4-BE49-F238E27FC236}">
                <a16:creationId xmlns:a16="http://schemas.microsoft.com/office/drawing/2014/main" id="{A98ADA75-E825-4154-90B6-12F0AA170B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2616994"/>
            <a:ext cx="6840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一、</a:t>
            </a:r>
            <a:r>
              <a:rPr lang="zh-CN" alt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若尔当</a:t>
            </a:r>
            <a:r>
              <a:rPr lang="en-US" altLang="zh-CN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(Jordan)</a:t>
            </a:r>
            <a:r>
              <a:rPr lang="zh-CN" alt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形矩阵</a:t>
            </a:r>
          </a:p>
        </p:txBody>
      </p:sp>
      <p:sp>
        <p:nvSpPr>
          <p:cNvPr id="53251" name="Rectangle 3">
            <a:hlinkClick r:id="" action="ppaction://noaction"/>
            <a:extLst>
              <a:ext uri="{FF2B5EF4-FFF2-40B4-BE49-F238E27FC236}">
                <a16:creationId xmlns:a16="http://schemas.microsoft.com/office/drawing/2014/main" id="{9CBC258D-DBE7-4899-9B4C-720AF90DFA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013" y="3698082"/>
            <a:ext cx="684053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二、若尔当</a:t>
            </a:r>
            <a:r>
              <a:rPr lang="en-US" altLang="zh-CN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(Jordan)</a:t>
            </a:r>
            <a:r>
              <a:rPr lang="zh-CN" altLang="en-US" sz="3600" b="1" dirty="0">
                <a:solidFill>
                  <a:srgbClr val="00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标准形</a:t>
            </a:r>
          </a:p>
        </p:txBody>
      </p:sp>
      <p:sp>
        <p:nvSpPr>
          <p:cNvPr id="53252" name="Rectangle 4">
            <a:hlinkClick r:id="rId3" action="ppaction://hlinksldjump"/>
            <a:extLst>
              <a:ext uri="{FF2B5EF4-FFF2-40B4-BE49-F238E27FC236}">
                <a16:creationId xmlns:a16="http://schemas.microsoft.com/office/drawing/2014/main" id="{3F283691-BDEB-468F-A4B2-E5A4F718D2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9512" y="1124744"/>
            <a:ext cx="7848600" cy="827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CN" sz="4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§7.8   </a:t>
            </a:r>
            <a:r>
              <a:rPr lang="zh-CN" altLang="en-US" sz="4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若尔当标准形</a:t>
            </a:r>
            <a:r>
              <a:rPr lang="zh-CN" altLang="en-US" sz="44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介绍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53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53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3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0" grpId="0"/>
      <p:bldP spid="53251" grpId="0"/>
      <p:bldP spid="5325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5">
            <a:extLst>
              <a:ext uri="{FF2B5EF4-FFF2-40B4-BE49-F238E27FC236}">
                <a16:creationId xmlns:a16="http://schemas.microsoft.com/office/drawing/2014/main" id="{32D560FC-C7D5-4855-A337-D713A418A1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9138" y="1470174"/>
            <a:ext cx="84248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由</a:t>
            </a:r>
            <a:r>
              <a:rPr lang="en-US" altLang="zh-CN" sz="2800" b="1">
                <a:latin typeface="Times New Roman" panose="02020603050405020304" pitchFamily="18" charset="0"/>
              </a:rPr>
              <a:t>§7.5</a:t>
            </a:r>
            <a:r>
              <a:rPr lang="zh-CN" altLang="en-US" sz="2800" b="1">
                <a:latin typeface="Times New Roman" panose="02020603050405020304" pitchFamily="18" charset="0"/>
              </a:rPr>
              <a:t>知，</a:t>
            </a:r>
            <a:r>
              <a:rPr lang="en-US" altLang="zh-CN" sz="2800" b="1" i="1">
                <a:latin typeface="Times New Roman" panose="02020603050405020304" pitchFamily="18" charset="0"/>
              </a:rPr>
              <a:t>n</a:t>
            </a:r>
            <a:r>
              <a:rPr lang="zh-CN" altLang="en-US" sz="2800" b="1">
                <a:latin typeface="Times New Roman" panose="02020603050405020304" pitchFamily="18" charset="0"/>
              </a:rPr>
              <a:t>维线性空间</a:t>
            </a:r>
            <a:r>
              <a:rPr lang="en-US" altLang="zh-CN" sz="2800" b="1">
                <a:latin typeface="Times New Roman" panose="02020603050405020304" pitchFamily="18" charset="0"/>
              </a:rPr>
              <a:t>V</a:t>
            </a:r>
            <a:r>
              <a:rPr lang="zh-CN" altLang="en-US" sz="2800" b="1">
                <a:latin typeface="Times New Roman" panose="02020603050405020304" pitchFamily="18" charset="0"/>
              </a:rPr>
              <a:t>的线性变换在某组基下</a:t>
            </a:r>
            <a:endParaRPr lang="zh-CN" altLang="en-US" sz="2800">
              <a:latin typeface="Times New Roman" panose="02020603050405020304" pitchFamily="18" charset="0"/>
            </a:endParaRP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A86444C8-26AF-4B2F-8563-DDA47B90DE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313" y="2190899"/>
            <a:ext cx="48958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的矩阵为对角形</a:t>
            </a:r>
            <a:r>
              <a:rPr lang="zh-CN" altLang="en-US" sz="2800">
                <a:latin typeface="Times New Roman" panose="02020603050405020304" pitchFamily="18" charset="0"/>
              </a:rPr>
              <a:t> </a:t>
            </a:r>
          </a:p>
        </p:txBody>
      </p:sp>
      <p:grpSp>
        <p:nvGrpSpPr>
          <p:cNvPr id="6161" name="Group 17">
            <a:extLst>
              <a:ext uri="{FF2B5EF4-FFF2-40B4-BE49-F238E27FC236}">
                <a16:creationId xmlns:a16="http://schemas.microsoft.com/office/drawing/2014/main" id="{7366E705-4EF6-41E6-B3CC-05D81C286710}"/>
              </a:ext>
            </a:extLst>
          </p:cNvPr>
          <p:cNvGrpSpPr>
            <a:grpSpLocks/>
          </p:cNvGrpSpPr>
          <p:nvPr/>
        </p:nvGrpSpPr>
        <p:grpSpPr bwMode="auto">
          <a:xfrm>
            <a:off x="3059113" y="2148036"/>
            <a:ext cx="6337300" cy="519113"/>
            <a:chOff x="1927" y="1226"/>
            <a:chExt cx="3992" cy="327"/>
          </a:xfrm>
        </p:grpSpPr>
        <p:graphicFrame>
          <p:nvGraphicFramePr>
            <p:cNvPr id="6151" name="Object 7">
              <a:extLst>
                <a:ext uri="{FF2B5EF4-FFF2-40B4-BE49-F238E27FC236}">
                  <a16:creationId xmlns:a16="http://schemas.microsoft.com/office/drawing/2014/main" id="{5B88F6DE-0445-4CC6-A2ED-FB4C51ED93E8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927" y="1346"/>
            <a:ext cx="480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5" name="Equation" r:id="rId3" imgW="761760" imgH="241200" progId="Equation.DSMT4">
                    <p:embed/>
                  </p:oleObj>
                </mc:Choice>
                <mc:Fallback>
                  <p:oleObj name="Equation" r:id="rId3" imgW="761760" imgH="241200" progId="Equation.DSMT4">
                    <p:embed/>
                    <p:pic>
                      <p:nvPicPr>
                        <p:cNvPr id="0" name="Object 7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927" y="1346"/>
                          <a:ext cx="480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2" name="Rectangle 8">
              <a:extLst>
                <a:ext uri="{FF2B5EF4-FFF2-40B4-BE49-F238E27FC236}">
                  <a16:creationId xmlns:a16="http://schemas.microsoft.com/office/drawing/2014/main" id="{026846A9-301F-4E71-8DAD-898AA2C4B58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6" y="1226"/>
              <a:ext cx="354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</a:rPr>
                <a:t>有</a:t>
              </a:r>
              <a:r>
                <a:rPr lang="en-US" altLang="zh-CN" sz="2800" b="1" i="1">
                  <a:latin typeface="Times New Roman" panose="02020603050405020304" pitchFamily="18" charset="0"/>
                </a:rPr>
                <a:t>n</a:t>
              </a:r>
              <a:r>
                <a:rPr lang="zh-CN" altLang="en-US" sz="2800" b="1">
                  <a:latin typeface="Times New Roman" panose="02020603050405020304" pitchFamily="18" charset="0"/>
                </a:rPr>
                <a:t>个线性无关的特征向量</a:t>
              </a:r>
              <a:r>
                <a:rPr lang="zh-CN" altLang="en-US" sz="2800">
                  <a:latin typeface="Times New Roman" panose="02020603050405020304" pitchFamily="18" charset="0"/>
                </a:rPr>
                <a:t> </a:t>
              </a:r>
              <a:r>
                <a:rPr lang="en-US" altLang="zh-CN" sz="2800">
                  <a:latin typeface="Times New Roman" panose="02020603050405020304" pitchFamily="18" charset="0"/>
                </a:rPr>
                <a:t>.</a:t>
              </a:r>
            </a:p>
          </p:txBody>
        </p:sp>
      </p:grpSp>
      <p:grpSp>
        <p:nvGrpSpPr>
          <p:cNvPr id="6162" name="Group 18">
            <a:extLst>
              <a:ext uri="{FF2B5EF4-FFF2-40B4-BE49-F238E27FC236}">
                <a16:creationId xmlns:a16="http://schemas.microsoft.com/office/drawing/2014/main" id="{B635A94A-5E9D-4975-A579-F3E076FA55E9}"/>
              </a:ext>
            </a:extLst>
          </p:cNvPr>
          <p:cNvGrpSpPr>
            <a:grpSpLocks/>
          </p:cNvGrpSpPr>
          <p:nvPr/>
        </p:nvGrpSpPr>
        <p:grpSpPr bwMode="auto">
          <a:xfrm>
            <a:off x="1116013" y="2910036"/>
            <a:ext cx="8315325" cy="519113"/>
            <a:chOff x="863" y="1716"/>
            <a:chExt cx="5238" cy="327"/>
          </a:xfrm>
        </p:grpSpPr>
        <p:graphicFrame>
          <p:nvGraphicFramePr>
            <p:cNvPr id="6153" name="Object 9">
              <a:extLst>
                <a:ext uri="{FF2B5EF4-FFF2-40B4-BE49-F238E27FC236}">
                  <a16:creationId xmlns:a16="http://schemas.microsoft.com/office/drawing/2014/main" id="{FE2885E7-A477-4B76-8665-E064CC64B0F7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863" y="1816"/>
            <a:ext cx="480" cy="1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166" name="Equation" r:id="rId5" imgW="761760" imgH="241200" progId="Equation.DSMT4">
                    <p:embed/>
                  </p:oleObj>
                </mc:Choice>
                <mc:Fallback>
                  <p:oleObj name="Equation" r:id="rId5" imgW="761760" imgH="241200" progId="Equation.DSMT4">
                    <p:embed/>
                    <p:pic>
                      <p:nvPicPr>
                        <p:cNvPr id="0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863" y="1816"/>
                          <a:ext cx="480" cy="15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154" name="Rectangle 10">
              <a:extLst>
                <a:ext uri="{FF2B5EF4-FFF2-40B4-BE49-F238E27FC236}">
                  <a16:creationId xmlns:a16="http://schemas.microsoft.com/office/drawing/2014/main" id="{6F977EA6-8C4E-4B75-956C-2A3E793621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298" y="1716"/>
              <a:ext cx="4803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</a:rPr>
                <a:t>的所有不同特征子空间的维数之和等于</a:t>
              </a:r>
              <a:r>
                <a:rPr lang="en-US" altLang="zh-CN" sz="2800" b="1">
                  <a:latin typeface="Times New Roman" panose="02020603050405020304" pitchFamily="18" charset="0"/>
                </a:rPr>
                <a:t>n</a:t>
              </a:r>
              <a:r>
                <a:rPr lang="en-US" altLang="zh-CN" sz="2800">
                  <a:latin typeface="Times New Roman" panose="02020603050405020304" pitchFamily="18" charset="0"/>
                </a:rPr>
                <a:t> .</a:t>
              </a:r>
            </a:p>
          </p:txBody>
        </p:sp>
      </p:grpSp>
      <p:sp>
        <p:nvSpPr>
          <p:cNvPr id="6155" name="Rectangle 11">
            <a:extLst>
              <a:ext uri="{FF2B5EF4-FFF2-40B4-BE49-F238E27FC236}">
                <a16:creationId xmlns:a16="http://schemas.microsoft.com/office/drawing/2014/main" id="{419996F1-3CA1-4835-8821-F1BC728A1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3702199"/>
            <a:ext cx="87122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</a:rPr>
              <a:t>可见，并不是任一线性变换都有一组基，使它在这</a:t>
            </a:r>
          </a:p>
        </p:txBody>
      </p:sp>
      <p:sp>
        <p:nvSpPr>
          <p:cNvPr id="6156" name="Rectangle 12">
            <a:extLst>
              <a:ext uri="{FF2B5EF4-FFF2-40B4-BE49-F238E27FC236}">
                <a16:creationId xmlns:a16="http://schemas.microsoft.com/office/drawing/2014/main" id="{C6B75276-859F-4AF8-9427-6D4FE7BEA3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4494361"/>
            <a:ext cx="51133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组基下的矩阵为对角形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157" name="Rectangle 13">
            <a:extLst>
              <a:ext uri="{FF2B5EF4-FFF2-40B4-BE49-F238E27FC236}">
                <a16:creationId xmlns:a16="http://schemas.microsoft.com/office/drawing/2014/main" id="{0BD16B0B-3B99-4426-9F43-FD3C05BA1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0113" y="5215086"/>
            <a:ext cx="8569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800" b="1">
                <a:latin typeface="Times New Roman" panose="02020603050405020304" pitchFamily="18" charset="0"/>
              </a:rPr>
              <a:t>本节介绍，在适当选择基下，一般的线性变换的</a:t>
            </a:r>
          </a:p>
        </p:txBody>
      </p:sp>
      <p:sp>
        <p:nvSpPr>
          <p:cNvPr id="6158" name="Rectangle 14">
            <a:extLst>
              <a:ext uri="{FF2B5EF4-FFF2-40B4-BE49-F238E27FC236}">
                <a16:creationId xmlns:a16="http://schemas.microsoft.com/office/drawing/2014/main" id="{FCCBF756-4FF4-4FBC-BD12-E34F325195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5934224"/>
            <a:ext cx="5472113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矩阵能化简成什么形状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6160" name="Rectangle 16">
            <a:extLst>
              <a:ext uri="{FF2B5EF4-FFF2-40B4-BE49-F238E27FC236}">
                <a16:creationId xmlns:a16="http://schemas.microsoft.com/office/drawing/2014/main" id="{900933E2-EBD8-4D19-9D4C-A580D06A46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678011"/>
            <a:ext cx="345598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4000" b="1">
                <a:solidFill>
                  <a:srgbClr val="0033CC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引入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6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9" grpId="0"/>
      <p:bldP spid="6150" grpId="0"/>
      <p:bldP spid="6155" grpId="0"/>
      <p:bldP spid="6156" grpId="0"/>
      <p:bldP spid="6157" grpId="0"/>
      <p:bldP spid="6158" grpId="0"/>
      <p:bldP spid="616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175" name="Object 7">
            <a:extLst>
              <a:ext uri="{FF2B5EF4-FFF2-40B4-BE49-F238E27FC236}">
                <a16:creationId xmlns:a16="http://schemas.microsoft.com/office/drawing/2014/main" id="{EE208BEB-06B1-4ABC-8635-BC157A9FE5C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1837515"/>
              </p:ext>
            </p:extLst>
          </p:nvPr>
        </p:nvGraphicFramePr>
        <p:xfrm>
          <a:off x="1835150" y="2621434"/>
          <a:ext cx="4508500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3" imgW="4508280" imgH="1917360" progId="Equation.DSMT4">
                  <p:embed/>
                </p:oleObj>
              </mc:Choice>
              <mc:Fallback>
                <p:oleObj name="Equation" r:id="rId3" imgW="4508280" imgH="191736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2621434"/>
                        <a:ext cx="4508500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7186" name="Group 18">
            <a:extLst>
              <a:ext uri="{FF2B5EF4-FFF2-40B4-BE49-F238E27FC236}">
                <a16:creationId xmlns:a16="http://schemas.microsoft.com/office/drawing/2014/main" id="{7CCEB65A-0E96-4987-88F7-52391492BB82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4782021"/>
            <a:ext cx="8388350" cy="519113"/>
            <a:chOff x="476" y="2704"/>
            <a:chExt cx="5284" cy="327"/>
          </a:xfrm>
        </p:grpSpPr>
        <p:sp>
          <p:nvSpPr>
            <p:cNvPr id="7177" name="Rectangle 9">
              <a:extLst>
                <a:ext uri="{FF2B5EF4-FFF2-40B4-BE49-F238E27FC236}">
                  <a16:creationId xmlns:a16="http://schemas.microsoft.com/office/drawing/2014/main" id="{B3E4D323-6747-4BBF-890D-CF2E65473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704"/>
              <a:ext cx="528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的矩阵称为</a:t>
              </a:r>
              <a:r>
                <a:rPr lang="zh-CN" altLang="en-US" sz="28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若尔当</a:t>
              </a:r>
              <a:r>
                <a:rPr lang="en-US" altLang="zh-CN" sz="28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(</a:t>
              </a:r>
              <a:r>
                <a:rPr lang="en-US" altLang="zh-CN" sz="2800" b="1" dirty="0">
                  <a:solidFill>
                    <a:srgbClr val="CC0000"/>
                  </a:solidFill>
                  <a:latin typeface="Times New Roman" panose="02020603050405020304" pitchFamily="18" charset="0"/>
                  <a:ea typeface="黑体" panose="02010609060101010101" pitchFamily="49" charset="-122"/>
                </a:rPr>
                <a:t>Jordan</a:t>
              </a:r>
              <a:r>
                <a:rPr lang="en-US" altLang="zh-CN" sz="28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)</a:t>
              </a:r>
              <a:r>
                <a:rPr lang="zh-CN" altLang="en-US" sz="2800" b="1" dirty="0">
                  <a:solidFill>
                    <a:srgbClr val="CC0000"/>
                  </a:solidFill>
                  <a:latin typeface="黑体" panose="02010609060101010101" pitchFamily="49" charset="-122"/>
                  <a:ea typeface="黑体" panose="02010609060101010101" pitchFamily="49" charset="-122"/>
                </a:rPr>
                <a:t>块</a:t>
              </a:r>
              <a:r>
                <a:rPr lang="zh-CN" altLang="en-US" sz="2800" b="1" dirty="0">
                  <a:solidFill>
                    <a:srgbClr val="000000"/>
                  </a:solidFill>
                  <a:latin typeface="Times New Roman" panose="02020603050405020304" pitchFamily="18" charset="0"/>
                </a:rPr>
                <a:t>，其中   为复数；</a:t>
              </a:r>
            </a:p>
          </p:txBody>
        </p:sp>
        <p:graphicFrame>
          <p:nvGraphicFramePr>
            <p:cNvPr id="7179" name="Object 11">
              <a:extLst>
                <a:ext uri="{FF2B5EF4-FFF2-40B4-BE49-F238E27FC236}">
                  <a16:creationId xmlns:a16="http://schemas.microsoft.com/office/drawing/2014/main" id="{E42B5A86-ACA7-4EA5-A8F3-DD1E474625E5}"/>
                </a:ext>
              </a:extLst>
            </p:cNvPr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173961500"/>
                </p:ext>
              </p:extLst>
            </p:nvPr>
          </p:nvGraphicFramePr>
          <p:xfrm>
            <a:off x="4163" y="2772"/>
            <a:ext cx="168" cy="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91" name="Equation" r:id="rId5" imgW="266400" imgH="317160" progId="Equation.DSMT4">
                    <p:embed/>
                  </p:oleObj>
                </mc:Choice>
                <mc:Fallback>
                  <p:oleObj name="Equation" r:id="rId5" imgW="266400" imgH="317160" progId="Equation.DSMT4">
                    <p:embed/>
                    <p:pic>
                      <p:nvPicPr>
                        <p:cNvPr id="0" name="Object 1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6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63" y="2772"/>
                          <a:ext cx="168" cy="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181" name="Rectangle 13">
            <a:extLst>
              <a:ext uri="{FF2B5EF4-FFF2-40B4-BE49-F238E27FC236}">
                <a16:creationId xmlns:a16="http://schemas.microsoft.com/office/drawing/2014/main" id="{D9E602AD-A6AA-46AD-B0E1-169C93B063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822796"/>
            <a:ext cx="7848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US" sz="4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一、若尔当</a:t>
            </a:r>
            <a:r>
              <a:rPr lang="en-US" altLang="zh-CN" sz="4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(Jordan)</a:t>
            </a:r>
            <a:r>
              <a:rPr lang="zh-CN" altLang="en-US" sz="4000" b="1" dirty="0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形矩阵</a:t>
            </a:r>
          </a:p>
        </p:txBody>
      </p:sp>
      <p:sp>
        <p:nvSpPr>
          <p:cNvPr id="7183" name="Rectangle 15">
            <a:extLst>
              <a:ext uri="{FF2B5EF4-FFF2-40B4-BE49-F238E27FC236}">
                <a16:creationId xmlns:a16="http://schemas.microsoft.com/office/drawing/2014/main" id="{1F6503C7-6338-42CC-86F8-CF3D5D3066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1757834"/>
            <a:ext cx="590391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33CC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定义</a:t>
            </a:r>
            <a:r>
              <a:rPr lang="zh-CN" altLang="en-US" sz="2800" b="1">
                <a:latin typeface="Times New Roman" panose="02020603050405020304" pitchFamily="18" charset="0"/>
              </a:rPr>
              <a:t>：形式为</a:t>
            </a:r>
            <a:r>
              <a:rPr lang="zh-CN" altLang="en-US" sz="2800">
                <a:latin typeface="Times New Roman" panose="02020603050405020304" pitchFamily="18" charset="0"/>
              </a:rPr>
              <a:t> </a:t>
            </a:r>
          </a:p>
        </p:txBody>
      </p:sp>
      <p:sp>
        <p:nvSpPr>
          <p:cNvPr id="7185" name="Rectangle 17">
            <a:extLst>
              <a:ext uri="{FF2B5EF4-FFF2-40B4-BE49-F238E27FC236}">
                <a16:creationId xmlns:a16="http://schemas.microsoft.com/office/drawing/2014/main" id="{7C4344F4-4F04-44FB-975E-462F9ED43A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5574184"/>
            <a:ext cx="92170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 dirty="0">
                <a:latin typeface="Times New Roman" panose="02020603050405020304" pitchFamily="18" charset="0"/>
              </a:rPr>
              <a:t>由若干个若当块组成的准对角矩阵称为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若尔当形矩阵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  <a:endParaRPr lang="en-US" altLang="zh-CN" sz="2800" dirty="0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1" grpId="0"/>
      <p:bldP spid="7183" grpId="0"/>
      <p:bldP spid="718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>
            <a:extLst>
              <a:ext uri="{FF2B5EF4-FFF2-40B4-BE49-F238E27FC236}">
                <a16:creationId xmlns:a16="http://schemas.microsoft.com/office/drawing/2014/main" id="{7EB6AAC4-F599-4756-884C-413EF39B65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254397"/>
            <a:ext cx="25923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如：</a:t>
            </a:r>
          </a:p>
        </p:txBody>
      </p:sp>
      <p:graphicFrame>
        <p:nvGraphicFramePr>
          <p:cNvPr id="8198" name="Object 6">
            <a:extLst>
              <a:ext uri="{FF2B5EF4-FFF2-40B4-BE49-F238E27FC236}">
                <a16:creationId xmlns:a16="http://schemas.microsoft.com/office/drawing/2014/main" id="{9AFADE59-2130-438C-8B1C-A12031A2AC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6327122"/>
              </p:ext>
            </p:extLst>
          </p:nvPr>
        </p:nvGraphicFramePr>
        <p:xfrm>
          <a:off x="1403350" y="822597"/>
          <a:ext cx="4457700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" imgW="4457520" imgH="1536480" progId="Equation.DSMT4">
                  <p:embed/>
                </p:oleObj>
              </mc:Choice>
              <mc:Fallback>
                <p:oleObj name="Equation" r:id="rId3" imgW="4457520" imgH="153648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3350" y="822597"/>
                        <a:ext cx="4457700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199" name="Rectangle 7">
            <a:extLst>
              <a:ext uri="{FF2B5EF4-FFF2-40B4-BE49-F238E27FC236}">
                <a16:creationId xmlns:a16="http://schemas.microsoft.com/office/drawing/2014/main" id="{4C0FC703-B2F1-479A-A90A-BFAEAF2AA4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40425" y="1255985"/>
            <a:ext cx="341947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都是若当块；</a:t>
            </a:r>
          </a:p>
        </p:txBody>
      </p:sp>
      <p:graphicFrame>
        <p:nvGraphicFramePr>
          <p:cNvPr id="8200" name="Object 8">
            <a:extLst>
              <a:ext uri="{FF2B5EF4-FFF2-40B4-BE49-F238E27FC236}">
                <a16:creationId xmlns:a16="http://schemas.microsoft.com/office/drawing/2014/main" id="{61CD574A-0B97-49D8-A174-9994B2EA773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71721557"/>
              </p:ext>
            </p:extLst>
          </p:nvPr>
        </p:nvGraphicFramePr>
        <p:xfrm>
          <a:off x="1042988" y="3197497"/>
          <a:ext cx="6972300" cy="224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5" imgW="6972120" imgH="2247840" progId="Equation.DSMT4">
                  <p:embed/>
                </p:oleObj>
              </mc:Choice>
              <mc:Fallback>
                <p:oleObj name="Equation" r:id="rId5" imgW="6972120" imgH="224784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3197497"/>
                        <a:ext cx="6972300" cy="224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202" name="Rectangle 10">
            <a:extLst>
              <a:ext uri="{FF2B5EF4-FFF2-40B4-BE49-F238E27FC236}">
                <a16:creationId xmlns:a16="http://schemas.microsoft.com/office/drawing/2014/main" id="{B0C31422-728C-4668-97AF-14F414C19C3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1188" y="2478360"/>
            <a:ext cx="79200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而下面的准对角形则是一个若当形矩阵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8203" name="Rectangle 11">
            <a:extLst>
              <a:ext uri="{FF2B5EF4-FFF2-40B4-BE49-F238E27FC236}">
                <a16:creationId xmlns:a16="http://schemas.microsoft.com/office/drawing/2014/main" id="{54F28F82-A9E9-42F9-950C-C6B2EF6831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5573985"/>
            <a:ext cx="87852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>
                <a:solidFill>
                  <a:schemeClr val="accent2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注：</a:t>
            </a:r>
            <a:r>
              <a:rPr lang="zh-CN" altLang="en-US" sz="2800" b="1">
                <a:latin typeface="Times New Roman" panose="02020603050405020304" pitchFamily="18" charset="0"/>
              </a:rPr>
              <a:t>一级若当块就是一级矩阵，从而对角矩阵都是</a:t>
            </a:r>
          </a:p>
        </p:txBody>
      </p:sp>
      <p:sp>
        <p:nvSpPr>
          <p:cNvPr id="8204" name="Rectangle 12">
            <a:extLst>
              <a:ext uri="{FF2B5EF4-FFF2-40B4-BE49-F238E27FC236}">
                <a16:creationId xmlns:a16="http://schemas.microsoft.com/office/drawing/2014/main" id="{12E45AF6-E734-49D2-BAE1-76986B5004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6150247"/>
            <a:ext cx="42481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若当形矩阵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8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  <p:bldP spid="8199" grpId="0"/>
      <p:bldP spid="8202" grpId="0"/>
      <p:bldP spid="8203" grpId="0"/>
      <p:bldP spid="820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44" name="Group 28">
            <a:extLst>
              <a:ext uri="{FF2B5EF4-FFF2-40B4-BE49-F238E27FC236}">
                <a16:creationId xmlns:a16="http://schemas.microsoft.com/office/drawing/2014/main" id="{7505C534-FAED-4313-9A8C-E6562C78ADB9}"/>
              </a:ext>
            </a:extLst>
          </p:cNvPr>
          <p:cNvGrpSpPr>
            <a:grpSpLocks/>
          </p:cNvGrpSpPr>
          <p:nvPr/>
        </p:nvGrpSpPr>
        <p:grpSpPr bwMode="auto">
          <a:xfrm>
            <a:off x="539428" y="1757635"/>
            <a:ext cx="9072563" cy="519112"/>
            <a:chOff x="476" y="799"/>
            <a:chExt cx="5715" cy="327"/>
          </a:xfrm>
        </p:grpSpPr>
        <p:sp>
          <p:nvSpPr>
            <p:cNvPr id="9227" name="Rectangle 11">
              <a:extLst>
                <a:ext uri="{FF2B5EF4-FFF2-40B4-BE49-F238E27FC236}">
                  <a16:creationId xmlns:a16="http://schemas.microsoft.com/office/drawing/2014/main" id="{631D56A3-CC30-45EA-BEFE-DF64A6AD219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799"/>
              <a:ext cx="57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1</a:t>
              </a:r>
              <a:r>
                <a:rPr lang="zh-CN" altLang="en-US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、</a:t>
              </a:r>
              <a:r>
                <a:rPr lang="zh-CN" altLang="en-US" sz="2800" b="1">
                  <a:latin typeface="Times New Roman" panose="02020603050405020304" pitchFamily="18" charset="0"/>
                </a:rPr>
                <a:t>设   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是复数域</a:t>
              </a:r>
              <a:r>
                <a:rPr lang="en-US" altLang="zh-CN" sz="2800" b="1">
                  <a:latin typeface="Times New Roman" panose="02020603050405020304" pitchFamily="18" charset="0"/>
                </a:rPr>
                <a:t>C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上</a:t>
              </a:r>
              <a:r>
                <a:rPr lang="en-US" altLang="zh-CN" sz="2800" b="1">
                  <a:latin typeface="Times New Roman" panose="02020603050405020304" pitchFamily="18" charset="0"/>
                </a:rPr>
                <a:t>n</a:t>
              </a:r>
              <a:r>
                <a:rPr lang="zh-CN" altLang="en-US" sz="28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维线性空间的一个线性变换，</a:t>
              </a:r>
              <a:endParaRPr lang="zh-CN" altLang="en-US" sz="110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29" name="Object 13">
              <a:extLst>
                <a:ext uri="{FF2B5EF4-FFF2-40B4-BE49-F238E27FC236}">
                  <a16:creationId xmlns:a16="http://schemas.microsoft.com/office/drawing/2014/main" id="{A853C3F6-79B7-4841-B164-941751D5E901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111" y="890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1" name="Equation" r:id="rId3" imgW="279360" imgH="228600" progId="Equation.DSMT4">
                    <p:embed/>
                  </p:oleObj>
                </mc:Choice>
                <mc:Fallback>
                  <p:oleObj name="Equation" r:id="rId3" imgW="279360" imgH="2286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11" y="890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9245" name="Group 29">
            <a:extLst>
              <a:ext uri="{FF2B5EF4-FFF2-40B4-BE49-F238E27FC236}">
                <a16:creationId xmlns:a16="http://schemas.microsoft.com/office/drawing/2014/main" id="{7D70988A-98F8-4538-959E-7DAFDB25E38A}"/>
              </a:ext>
            </a:extLst>
          </p:cNvPr>
          <p:cNvGrpSpPr>
            <a:grpSpLocks/>
          </p:cNvGrpSpPr>
          <p:nvPr/>
        </p:nvGrpSpPr>
        <p:grpSpPr bwMode="auto">
          <a:xfrm>
            <a:off x="323528" y="2549797"/>
            <a:ext cx="9217025" cy="519113"/>
            <a:chOff x="340" y="1298"/>
            <a:chExt cx="5806" cy="327"/>
          </a:xfrm>
        </p:grpSpPr>
        <p:sp>
          <p:nvSpPr>
            <p:cNvPr id="9228" name="Rectangle 12">
              <a:extLst>
                <a:ext uri="{FF2B5EF4-FFF2-40B4-BE49-F238E27FC236}">
                  <a16:creationId xmlns:a16="http://schemas.microsoft.com/office/drawing/2014/main" id="{DBF91B2D-4C12-4B48-A5F8-072889A6D23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0" y="1298"/>
              <a:ext cx="5806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r>
                <a:rPr lang="zh-CN" altLang="en-US" sz="2800" b="1" dirty="0">
                  <a:latin typeface="Times New Roman" panose="02020603050405020304" pitchFamily="18" charset="0"/>
                </a:rPr>
                <a:t>在</a:t>
              </a:r>
              <a:r>
                <a:rPr lang="en-US" altLang="zh-CN" sz="2800" b="1" dirty="0">
                  <a:latin typeface="Times New Roman" panose="02020603050405020304" pitchFamily="18" charset="0"/>
                </a:rPr>
                <a:t>V</a:t>
              </a:r>
              <a:r>
                <a:rPr lang="zh-CN" altLang="en-US" sz="2800" b="1" dirty="0">
                  <a:latin typeface="Times New Roman" panose="02020603050405020304" pitchFamily="18" charset="0"/>
                </a:rPr>
                <a:t>中必存在一组基，使　在这组基下的矩阵是若尔当</a:t>
              </a:r>
              <a:endParaRPr lang="zh-CN" altLang="en-US" sz="2800" dirty="0">
                <a:latin typeface="Times New Roman" panose="02020603050405020304" pitchFamily="18" charset="0"/>
              </a:endParaRPr>
            </a:p>
          </p:txBody>
        </p:sp>
        <p:graphicFrame>
          <p:nvGraphicFramePr>
            <p:cNvPr id="9230" name="Object 14">
              <a:extLst>
                <a:ext uri="{FF2B5EF4-FFF2-40B4-BE49-F238E27FC236}">
                  <a16:creationId xmlns:a16="http://schemas.microsoft.com/office/drawing/2014/main" id="{97CCA237-7547-4691-984C-46B1F04D05D4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835" y="1389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2" name="Equation" r:id="rId5" imgW="279360" imgH="228600" progId="Equation.DSMT4">
                    <p:embed/>
                  </p:oleObj>
                </mc:Choice>
                <mc:Fallback>
                  <p:oleObj name="Equation" r:id="rId5" imgW="27936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835" y="1389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36" name="Rectangle 20">
            <a:extLst>
              <a:ext uri="{FF2B5EF4-FFF2-40B4-BE49-F238E27FC236}">
                <a16:creationId xmlns:a16="http://schemas.microsoft.com/office/drawing/2014/main" id="{EA14970D-A44C-461C-A463-8D55D31EAF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66" y="3341960"/>
            <a:ext cx="89281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形矩阵，并是除若当块的排列次序外，该若当形由</a:t>
            </a:r>
          </a:p>
        </p:txBody>
      </p:sp>
      <p:grpSp>
        <p:nvGrpSpPr>
          <p:cNvPr id="9246" name="Group 30">
            <a:extLst>
              <a:ext uri="{FF2B5EF4-FFF2-40B4-BE49-F238E27FC236}">
                <a16:creationId xmlns:a16="http://schemas.microsoft.com/office/drawing/2014/main" id="{01500B06-DEF1-4904-8400-E2894127B045}"/>
              </a:ext>
            </a:extLst>
          </p:cNvPr>
          <p:cNvGrpSpPr>
            <a:grpSpLocks/>
          </p:cNvGrpSpPr>
          <p:nvPr/>
        </p:nvGrpSpPr>
        <p:grpSpPr bwMode="auto">
          <a:xfrm>
            <a:off x="394966" y="4062685"/>
            <a:ext cx="7777162" cy="519112"/>
            <a:chOff x="385" y="2251"/>
            <a:chExt cx="4899" cy="327"/>
          </a:xfrm>
        </p:grpSpPr>
        <p:sp>
          <p:nvSpPr>
            <p:cNvPr id="9234" name="Rectangle 18">
              <a:extLst>
                <a:ext uri="{FF2B5EF4-FFF2-40B4-BE49-F238E27FC236}">
                  <a16:creationId xmlns:a16="http://schemas.microsoft.com/office/drawing/2014/main" id="{E2774431-67F0-4B6D-A5C0-54E662AB14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2251"/>
              <a:ext cx="4899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sz="2800" b="1" dirty="0">
                  <a:latin typeface="Times New Roman" panose="02020603050405020304" pitchFamily="18" charset="0"/>
                </a:rPr>
                <a:t>　唯一决定，称之为　</a:t>
              </a:r>
              <a:r>
                <a:rPr lang="zh-CN" altLang="en-US" sz="2800" b="1" dirty="0">
                  <a:solidFill>
                    <a:srgbClr val="CC0000"/>
                  </a:solidFill>
                  <a:latin typeface="Times New Roman" panose="02020603050405020304" pitchFamily="18" charset="0"/>
                </a:rPr>
                <a:t>的若尔当标准形</a:t>
              </a:r>
              <a:r>
                <a:rPr lang="en-US" altLang="zh-CN" sz="2800" b="1" dirty="0">
                  <a:latin typeface="Times New Roman" panose="02020603050405020304" pitchFamily="18" charset="0"/>
                </a:rPr>
                <a:t>.</a:t>
              </a:r>
              <a:endParaRPr lang="en-US" altLang="zh-CN" dirty="0"/>
            </a:p>
          </p:txBody>
        </p:sp>
        <p:graphicFrame>
          <p:nvGraphicFramePr>
            <p:cNvPr id="9237" name="Object 21">
              <a:extLst>
                <a:ext uri="{FF2B5EF4-FFF2-40B4-BE49-F238E27FC236}">
                  <a16:creationId xmlns:a16="http://schemas.microsoft.com/office/drawing/2014/main" id="{882056B3-4899-4E7C-8504-9DB7E3995AF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93" y="2341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3" name="Equation" r:id="rId6" imgW="279360" imgH="228600" progId="Equation.DSMT4">
                    <p:embed/>
                  </p:oleObj>
                </mc:Choice>
                <mc:Fallback>
                  <p:oleObj name="Equation" r:id="rId6" imgW="279360" imgH="228600" progId="Equation.DSMT4">
                    <p:embed/>
                    <p:pic>
                      <p:nvPicPr>
                        <p:cNvPr id="0" name="Object 21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93" y="2341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9238" name="Object 22">
              <a:extLst>
                <a:ext uri="{FF2B5EF4-FFF2-40B4-BE49-F238E27FC236}">
                  <a16:creationId xmlns:a16="http://schemas.microsoft.com/office/drawing/2014/main" id="{B6AE6A81-1D24-4597-8C6A-FE515248051F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431" y="2341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54" name="Equation" r:id="rId8" imgW="279360" imgH="228600" progId="Equation.DSMT4">
                    <p:embed/>
                  </p:oleObj>
                </mc:Choice>
                <mc:Fallback>
                  <p:oleObj name="Equation" r:id="rId8" imgW="279360" imgH="228600" progId="Equation.DSMT4">
                    <p:embed/>
                    <p:pic>
                      <p:nvPicPr>
                        <p:cNvPr id="0" name="Object 2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31" y="2341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9239" name="Rectangle 23">
            <a:extLst>
              <a:ext uri="{FF2B5EF4-FFF2-40B4-BE49-F238E27FC236}">
                <a16:creationId xmlns:a16="http://schemas.microsoft.com/office/drawing/2014/main" id="{4E8FF6A3-D6A4-427E-BCFC-C5047B94F6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28" y="822597"/>
            <a:ext cx="7848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CC99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90000"/>
              </a:lnSpc>
            </a:pPr>
            <a:r>
              <a:rPr lang="zh-CN" altLang="en-US" sz="40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二、若当</a:t>
            </a:r>
            <a:r>
              <a:rPr lang="en-US" altLang="zh-CN" sz="40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(Jordan)</a:t>
            </a:r>
            <a:r>
              <a:rPr lang="zh-CN" altLang="en-US" sz="40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anose="02020603050405020304" pitchFamily="18" charset="0"/>
                <a:ea typeface="黑体" panose="02010609060101010101" pitchFamily="49" charset="-122"/>
              </a:rPr>
              <a:t>标准</a:t>
            </a:r>
            <a:r>
              <a:rPr lang="zh-CN" altLang="en-US" sz="4000" b="1">
                <a:solidFill>
                  <a:srgbClr val="A5002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黑体" panose="02010609060101010101" pitchFamily="49" charset="-122"/>
                <a:ea typeface="黑体" panose="02010609060101010101" pitchFamily="49" charset="-122"/>
              </a:rPr>
              <a:t>形</a:t>
            </a:r>
          </a:p>
        </p:txBody>
      </p:sp>
      <p:sp>
        <p:nvSpPr>
          <p:cNvPr id="9240" name="Rectangle 24">
            <a:extLst>
              <a:ext uri="{FF2B5EF4-FFF2-40B4-BE49-F238E27FC236}">
                <a16:creationId xmlns:a16="http://schemas.microsoft.com/office/drawing/2014/main" id="{41FA6B7B-4670-460E-B448-9012E81FAC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428" y="4710385"/>
            <a:ext cx="8924925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en-US" altLang="zh-CN" sz="2800" b="1">
                <a:solidFill>
                  <a:schemeClr val="accent2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solidFill>
                  <a:schemeClr val="accent2"/>
                </a:solidFill>
              </a:rPr>
              <a:t>、</a:t>
            </a:r>
            <a:r>
              <a:rPr lang="zh-CN" altLang="en-US" sz="2800" b="1">
                <a:latin typeface="Times New Roman" panose="02020603050405020304" pitchFamily="18" charset="0"/>
              </a:rPr>
              <a:t>任一</a:t>
            </a:r>
            <a:r>
              <a:rPr lang="en-US" altLang="zh-CN" sz="2800" b="1" i="1">
                <a:latin typeface="Times New Roman" panose="02020603050405020304" pitchFamily="18" charset="0"/>
              </a:rPr>
              <a:t>n</a:t>
            </a:r>
            <a:r>
              <a:rPr lang="zh-CN" altLang="en-US" sz="2800" b="1">
                <a:latin typeface="Times New Roman" panose="02020603050405020304" pitchFamily="18" charset="0"/>
              </a:rPr>
              <a:t>级复矩阵</a:t>
            </a:r>
            <a:r>
              <a:rPr lang="en-US" altLang="zh-CN" sz="2800" b="1">
                <a:latin typeface="Times New Roman" panose="02020603050405020304" pitchFamily="18" charset="0"/>
              </a:rPr>
              <a:t>A</a:t>
            </a:r>
            <a:r>
              <a:rPr lang="zh-CN" altLang="en-US" sz="2800" b="1">
                <a:latin typeface="Times New Roman" panose="02020603050405020304" pitchFamily="18" charset="0"/>
              </a:rPr>
              <a:t>总与某一若当形矩阵相似，</a:t>
            </a:r>
          </a:p>
        </p:txBody>
      </p:sp>
      <p:sp>
        <p:nvSpPr>
          <p:cNvPr id="9241" name="Rectangle 25">
            <a:extLst>
              <a:ext uri="{FF2B5EF4-FFF2-40B4-BE49-F238E27FC236}">
                <a16:creationId xmlns:a16="http://schemas.microsoft.com/office/drawing/2014/main" id="{C615E73D-8B24-4337-BA22-0F754D8F24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4966" y="5431110"/>
            <a:ext cx="91455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并且除若当块的排列次序外，该若当形矩阵由矩阵</a:t>
            </a:r>
          </a:p>
        </p:txBody>
      </p:sp>
      <p:sp>
        <p:nvSpPr>
          <p:cNvPr id="9243" name="Rectangle 27">
            <a:extLst>
              <a:ext uri="{FF2B5EF4-FFF2-40B4-BE49-F238E27FC236}">
                <a16:creationId xmlns:a16="http://schemas.microsoft.com/office/drawing/2014/main" id="{1FF91C2A-C58A-486F-97F7-4F11E35CA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7991" y="6150247"/>
            <a:ext cx="799147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US" altLang="zh-CN" sz="2800" b="1" dirty="0"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latin typeface="Times New Roman" panose="02020603050405020304" pitchFamily="18" charset="0"/>
              </a:rPr>
              <a:t>唯一决定，称之为矩阵</a:t>
            </a:r>
            <a:r>
              <a:rPr lang="en-US" altLang="zh-CN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800" b="1" dirty="0">
                <a:solidFill>
                  <a:srgbClr val="CC0000"/>
                </a:solidFill>
                <a:latin typeface="Times New Roman" panose="02020603050405020304" pitchFamily="18" charset="0"/>
              </a:rPr>
              <a:t>的若尔当标准形</a:t>
            </a:r>
            <a:r>
              <a:rPr lang="en-US" altLang="zh-CN" sz="2800" b="1" dirty="0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9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9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36" grpId="0"/>
      <p:bldP spid="9239" grpId="0"/>
      <p:bldP spid="9240" grpId="0"/>
      <p:bldP spid="9241" grpId="0"/>
      <p:bldP spid="92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8" name="Group 18">
            <a:extLst>
              <a:ext uri="{FF2B5EF4-FFF2-40B4-BE49-F238E27FC236}">
                <a16:creationId xmlns:a16="http://schemas.microsoft.com/office/drawing/2014/main" id="{68D5EEF5-5887-4E36-B4B2-1E9F2EEE924F}"/>
              </a:ext>
            </a:extLst>
          </p:cNvPr>
          <p:cNvGrpSpPr>
            <a:grpSpLocks/>
          </p:cNvGrpSpPr>
          <p:nvPr/>
        </p:nvGrpSpPr>
        <p:grpSpPr bwMode="auto">
          <a:xfrm>
            <a:off x="755650" y="894011"/>
            <a:ext cx="9072563" cy="519112"/>
            <a:chOff x="476" y="255"/>
            <a:chExt cx="5715" cy="327"/>
          </a:xfrm>
        </p:grpSpPr>
        <p:sp>
          <p:nvSpPr>
            <p:cNvPr id="10250" name="Rectangle 10">
              <a:extLst>
                <a:ext uri="{FF2B5EF4-FFF2-40B4-BE49-F238E27FC236}">
                  <a16:creationId xmlns:a16="http://schemas.microsoft.com/office/drawing/2014/main" id="{A2099AFF-DDF3-47C1-99FB-73BF3761B83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6" y="255"/>
              <a:ext cx="5715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en-US" altLang="zh-CN" sz="2800" b="1">
                  <a:solidFill>
                    <a:schemeClr val="accent2"/>
                  </a:solidFill>
                  <a:latin typeface="Times New Roman" panose="02020603050405020304" pitchFamily="18" charset="0"/>
                </a:rPr>
                <a:t>3</a:t>
              </a:r>
              <a:r>
                <a:rPr lang="zh-CN" altLang="en-US" sz="2800" b="1">
                  <a:solidFill>
                    <a:schemeClr val="accent2"/>
                  </a:solidFill>
                </a:rPr>
                <a:t>、</a:t>
              </a:r>
              <a:r>
                <a:rPr lang="zh-CN" altLang="en-US" sz="2800" b="1">
                  <a:latin typeface="Times New Roman" panose="02020603050405020304" pitchFamily="18" charset="0"/>
                </a:rPr>
                <a:t>在一个线性变换　的若当标准形中，主对角线</a:t>
              </a:r>
            </a:p>
          </p:txBody>
        </p:sp>
        <p:graphicFrame>
          <p:nvGraphicFramePr>
            <p:cNvPr id="10253" name="Object 13">
              <a:extLst>
                <a:ext uri="{FF2B5EF4-FFF2-40B4-BE49-F238E27FC236}">
                  <a16:creationId xmlns:a16="http://schemas.microsoft.com/office/drawing/2014/main" id="{30C6FEFA-3C53-467C-A39F-916810C294AE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2472" y="345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3" name="Equation" r:id="rId3" imgW="279360" imgH="228600" progId="Equation.DSMT4">
                    <p:embed/>
                  </p:oleObj>
                </mc:Choice>
                <mc:Fallback>
                  <p:oleObj name="Equation" r:id="rId3" imgW="279360" imgH="228600" progId="Equation.DSMT4">
                    <p:embed/>
                    <p:pic>
                      <p:nvPicPr>
                        <p:cNvPr id="0" name="Object 1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472" y="345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10259" name="Group 19">
            <a:extLst>
              <a:ext uri="{FF2B5EF4-FFF2-40B4-BE49-F238E27FC236}">
                <a16:creationId xmlns:a16="http://schemas.microsoft.com/office/drawing/2014/main" id="{702818AF-2AF2-4410-A7F1-F2708BE8614D}"/>
              </a:ext>
            </a:extLst>
          </p:cNvPr>
          <p:cNvGrpSpPr>
            <a:grpSpLocks/>
          </p:cNvGrpSpPr>
          <p:nvPr/>
        </p:nvGrpSpPr>
        <p:grpSpPr bwMode="auto">
          <a:xfrm>
            <a:off x="611188" y="1614736"/>
            <a:ext cx="9753600" cy="519112"/>
            <a:chOff x="385" y="709"/>
            <a:chExt cx="6144" cy="327"/>
          </a:xfrm>
        </p:grpSpPr>
        <p:sp>
          <p:nvSpPr>
            <p:cNvPr id="10252" name="Rectangle 12">
              <a:extLst>
                <a:ext uri="{FF2B5EF4-FFF2-40B4-BE49-F238E27FC236}">
                  <a16:creationId xmlns:a16="http://schemas.microsoft.com/office/drawing/2014/main" id="{F4D2EDFE-734A-4235-9A35-F0B73FDFF2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" y="709"/>
              <a:ext cx="6144" cy="32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>
              <a:spAutoFit/>
            </a:bodyPr>
            <a:lstStyle/>
            <a:p>
              <a:r>
                <a:rPr lang="zh-CN" altLang="en-US" sz="2800" b="1">
                  <a:latin typeface="Times New Roman" panose="02020603050405020304" pitchFamily="18" charset="0"/>
                </a:rPr>
                <a:t>上的元素是　的特征多项式的全部根（重根按多数</a:t>
              </a:r>
            </a:p>
          </p:txBody>
        </p:sp>
        <p:graphicFrame>
          <p:nvGraphicFramePr>
            <p:cNvPr id="10254" name="Object 14">
              <a:extLst>
                <a:ext uri="{FF2B5EF4-FFF2-40B4-BE49-F238E27FC236}">
                  <a16:creationId xmlns:a16="http://schemas.microsoft.com/office/drawing/2014/main" id="{C44E1103-4F45-4014-B4C3-C3A444F14B3B}"/>
                </a:ext>
              </a:extLst>
            </p:cNvPr>
            <p:cNvGraphicFramePr>
              <a:graphicFrameLocks noChangeAspect="1"/>
            </p:cNvGraphicFramePr>
            <p:nvPr/>
          </p:nvGraphicFramePr>
          <p:xfrm>
            <a:off x="1610" y="822"/>
            <a:ext cx="176" cy="144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64" name="Equation" r:id="rId5" imgW="279360" imgH="228600" progId="Equation.DSMT4">
                    <p:embed/>
                  </p:oleObj>
                </mc:Choice>
                <mc:Fallback>
                  <p:oleObj name="Equation" r:id="rId5" imgW="279360" imgH="228600" progId="Equation.DSMT4">
                    <p:embed/>
                    <p:pic>
                      <p:nvPicPr>
                        <p:cNvPr id="0" name="Object 1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610" y="822"/>
                          <a:ext cx="176" cy="144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chemeClr val="accent1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chemeClr val="tx1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chemeClr val="bg2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0255" name="Rectangle 15">
            <a:extLst>
              <a:ext uri="{FF2B5EF4-FFF2-40B4-BE49-F238E27FC236}">
                <a16:creationId xmlns:a16="http://schemas.microsoft.com/office/drawing/2014/main" id="{92B61E3A-AAF0-48B4-92CD-417D0FCCF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2988" y="3341936"/>
            <a:ext cx="7561262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（</a:t>
            </a:r>
            <a:r>
              <a:rPr lang="en-US" altLang="zh-CN" sz="2800" b="1">
                <a:latin typeface="Times New Roman" panose="02020603050405020304" pitchFamily="18" charset="0"/>
              </a:rPr>
              <a:t>1</a:t>
            </a:r>
            <a:r>
              <a:rPr lang="zh-CN" altLang="en-US" sz="2800" b="1">
                <a:latin typeface="Times New Roman" panose="02020603050405020304" pitchFamily="18" charset="0"/>
              </a:rPr>
              <a:t>、</a:t>
            </a:r>
            <a:r>
              <a:rPr lang="en-US" altLang="zh-CN" sz="2800" b="1">
                <a:latin typeface="Times New Roman" panose="02020603050405020304" pitchFamily="18" charset="0"/>
              </a:rPr>
              <a:t>2</a:t>
            </a:r>
            <a:r>
              <a:rPr lang="zh-CN" altLang="en-US" sz="2800" b="1">
                <a:latin typeface="Times New Roman" panose="02020603050405020304" pitchFamily="18" charset="0"/>
              </a:rPr>
              <a:t>、</a:t>
            </a:r>
            <a:r>
              <a:rPr lang="en-US" altLang="zh-CN" sz="2800" b="1">
                <a:latin typeface="Times New Roman" panose="02020603050405020304" pitchFamily="18" charset="0"/>
              </a:rPr>
              <a:t>3</a:t>
            </a:r>
            <a:r>
              <a:rPr lang="zh-CN" altLang="en-US" sz="2800" b="1">
                <a:latin typeface="Times New Roman" panose="02020603050405020304" pitchFamily="18" charset="0"/>
              </a:rPr>
              <a:t>的证明将在第八章给出）</a:t>
            </a:r>
          </a:p>
        </p:txBody>
      </p:sp>
      <p:sp>
        <p:nvSpPr>
          <p:cNvPr id="10257" name="Rectangle 17">
            <a:extLst>
              <a:ext uri="{FF2B5EF4-FFF2-40B4-BE49-F238E27FC236}">
                <a16:creationId xmlns:a16="http://schemas.microsoft.com/office/drawing/2014/main" id="{97EA9A57-B088-4F39-8AA1-20BF9E7589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4213" y="2405311"/>
            <a:ext cx="333533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2800" b="1">
                <a:latin typeface="Times New Roman" panose="02020603050405020304" pitchFamily="18" charset="0"/>
              </a:rPr>
              <a:t>计算）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/>
      <p:bldP spid="1025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25" name="Object 5">
            <a:extLst>
              <a:ext uri="{FF2B5EF4-FFF2-40B4-BE49-F238E27FC236}">
                <a16:creationId xmlns:a16="http://schemas.microsoft.com/office/drawing/2014/main" id="{623B2511-D78D-48ED-AD7A-E1F06BABBA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5091290"/>
              </p:ext>
            </p:extLst>
          </p:nvPr>
        </p:nvGraphicFramePr>
        <p:xfrm>
          <a:off x="1692275" y="2044551"/>
          <a:ext cx="4508500" cy="191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2" name="Equation" r:id="rId3" imgW="4508280" imgH="1917360" progId="Equation.DSMT4">
                  <p:embed/>
                </p:oleObj>
              </mc:Choice>
              <mc:Fallback>
                <p:oleObj name="Equation" r:id="rId3" imgW="4508280" imgH="191736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2275" y="2044551"/>
                        <a:ext cx="4508500" cy="1917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27" name="Rectangle 7">
            <a:extLst>
              <a:ext uri="{FF2B5EF4-FFF2-40B4-BE49-F238E27FC236}">
                <a16:creationId xmlns:a16="http://schemas.microsoft.com/office/drawing/2014/main" id="{DF86C9E2-6A31-4F0F-93D3-6D54DE0BD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5650" y="4494063"/>
            <a:ext cx="705643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zh-CN" altLang="en-US" sz="2800" b="1">
                <a:solidFill>
                  <a:srgbClr val="000000"/>
                </a:solidFill>
                <a:latin typeface="Times New Roman" panose="02020603050405020304" pitchFamily="18" charset="0"/>
              </a:rPr>
              <a:t>的矩阵为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若当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(</a:t>
            </a:r>
            <a:r>
              <a:rPr lang="en-US" altLang="zh-CN" sz="2800" b="1">
                <a:latin typeface="Times New Roman" panose="02020603050405020304" pitchFamily="18" charset="0"/>
                <a:ea typeface="黑体" panose="02010609060101010101" pitchFamily="49" charset="-122"/>
              </a:rPr>
              <a:t>Jordan</a:t>
            </a:r>
            <a:r>
              <a:rPr lang="en-US" altLang="zh-CN" sz="2800" b="1">
                <a:latin typeface="黑体" panose="02010609060101010101" pitchFamily="49" charset="-122"/>
                <a:ea typeface="黑体" panose="02010609060101010101" pitchFamily="49" charset="-122"/>
              </a:rPr>
              <a:t>)</a:t>
            </a:r>
            <a:r>
              <a:rPr lang="zh-CN" altLang="en-US" sz="2800" b="1">
                <a:latin typeface="黑体" panose="02010609060101010101" pitchFamily="49" charset="-122"/>
                <a:ea typeface="黑体" panose="02010609060101010101" pitchFamily="49" charset="-122"/>
              </a:rPr>
              <a:t>块</a:t>
            </a:r>
            <a:r>
              <a:rPr lang="en-US" altLang="zh-CN" sz="2800" b="1">
                <a:latin typeface="Times New Roman" panose="02020603050405020304" pitchFamily="18" charset="0"/>
              </a:rPr>
              <a:t>.</a:t>
            </a:r>
          </a:p>
        </p:txBody>
      </p:sp>
      <p:sp>
        <p:nvSpPr>
          <p:cNvPr id="30729" name="Rectangle 9">
            <a:extLst>
              <a:ext uri="{FF2B5EF4-FFF2-40B4-BE49-F238E27FC236}">
                <a16:creationId xmlns:a16="http://schemas.microsoft.com/office/drawing/2014/main" id="{88C17FEF-BDF4-4F00-BFD4-F0332ED31B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1036488"/>
            <a:ext cx="590391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zh-CN" altLang="en-US" sz="3200" b="1">
                <a:solidFill>
                  <a:srgbClr val="0033CC"/>
                </a:solidFill>
                <a:latin typeface="Comic Sans MS" panose="030F0702030302020204" pitchFamily="66" charset="0"/>
                <a:ea typeface="黑体" panose="02010609060101010101" pitchFamily="49" charset="-122"/>
              </a:rPr>
              <a:t>附</a:t>
            </a:r>
            <a:r>
              <a:rPr lang="zh-CN" altLang="en-US" sz="2800" b="1">
                <a:latin typeface="Times New Roman" panose="02020603050405020304" pitchFamily="18" charset="0"/>
              </a:rPr>
              <a:t>：有时也规定形式为</a:t>
            </a:r>
            <a:r>
              <a:rPr lang="zh-CN" altLang="en-US" sz="2800">
                <a:latin typeface="Times New Roman" panose="02020603050405020304" pitchFamily="18" charset="0"/>
              </a:rPr>
              <a:t> </a:t>
            </a: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07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07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7" grpId="0"/>
      <p:bldP spid="307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8BA2850C-88F8-4E52-A078-67B5B4C3FCB6}"/>
              </a:ext>
            </a:extLst>
          </p:cNvPr>
          <p:cNvSpPr>
            <a:spLocks noGrp="1"/>
          </p:cNvSpPr>
          <p:nvPr>
            <p:ph type="dt" sz="half" idx="12"/>
          </p:nvPr>
        </p:nvSpPr>
        <p:spPr>
          <a:xfrm>
            <a:off x="971600" y="1628800"/>
            <a:ext cx="5745163" cy="3168352"/>
          </a:xfrm>
        </p:spPr>
        <p:txBody>
          <a:bodyPr/>
          <a:lstStyle/>
          <a:p>
            <a:r>
              <a:rPr lang="zh-CN" altLang="en-US" sz="4800" b="1" dirty="0">
                <a:latin typeface="Aharoni" panose="020B0604020202020204" pitchFamily="2" charset="-79"/>
                <a:cs typeface="Aharoni" panose="020B0604020202020204" pitchFamily="2" charset="-79"/>
              </a:rPr>
              <a:t>作业</a:t>
            </a:r>
            <a:endParaRPr lang="en-US" altLang="zh-CN" sz="4800" b="1" dirty="0"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endParaRPr lang="en-US" altLang="zh-CN" sz="4800" b="1" dirty="0">
              <a:latin typeface="Aharoni" panose="020B0604020202020204" pitchFamily="2" charset="-79"/>
              <a:cs typeface="Aharoni" panose="020B0604020202020204" pitchFamily="2" charset="-79"/>
            </a:endParaRPr>
          </a:p>
          <a:p>
            <a:r>
              <a:rPr lang="en-US" altLang="zh-CN" sz="4800" b="1" dirty="0">
                <a:latin typeface="Aharoni" panose="020B0604020202020204" pitchFamily="2" charset="-79"/>
                <a:cs typeface="Aharoni" panose="020B0604020202020204" pitchFamily="2" charset="-79"/>
              </a:rPr>
              <a:t>P322   26</a:t>
            </a:r>
          </a:p>
          <a:p>
            <a:endParaRPr lang="en-US" altLang="zh-CN" sz="1000" dirty="0"/>
          </a:p>
        </p:txBody>
      </p:sp>
    </p:spTree>
    <p:extLst>
      <p:ext uri="{BB962C8B-B14F-4D97-AF65-F5344CB8AC3E}">
        <p14:creationId xmlns:p14="http://schemas.microsoft.com/office/powerpoint/2010/main" val="476164607"/>
      </p:ext>
    </p:extLst>
  </p:cSld>
  <p:clrMapOvr>
    <a:masterClrMapping/>
  </p:clrMapOvr>
  <p:transition>
    <p:wipe/>
  </p:transition>
</p:sld>
</file>

<file path=ppt/theme/theme1.xml><?xml version="1.0" encoding="utf-8"?>
<a:theme xmlns:a="http://schemas.openxmlformats.org/drawingml/2006/main" name="1_Layers">
  <a:themeElements>
    <a:clrScheme name="1_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1_Layers">
      <a:majorFont>
        <a:latin typeface="Times New Roman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326</Words>
  <Application>Microsoft Office PowerPoint</Application>
  <PresentationFormat>全屏显示(4:3)</PresentationFormat>
  <Paragraphs>38</Paragraphs>
  <Slides>8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6" baseType="lpstr">
      <vt:lpstr>Arial</vt:lpstr>
      <vt:lpstr>宋体</vt:lpstr>
      <vt:lpstr>Times New Roman</vt:lpstr>
      <vt:lpstr>Wingdings</vt:lpstr>
      <vt:lpstr>黑体</vt:lpstr>
      <vt:lpstr>Comic Sans MS</vt:lpstr>
      <vt:lpstr>1_Layers</vt:lpstr>
      <vt:lpstr>MathType 5.0 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ptxy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lion</dc:creator>
  <cp:lastModifiedBy>张欣</cp:lastModifiedBy>
  <cp:revision>41</cp:revision>
  <dcterms:created xsi:type="dcterms:W3CDTF">2004-04-24T06:50:26Z</dcterms:created>
  <dcterms:modified xsi:type="dcterms:W3CDTF">2019-04-14T13:26:35Z</dcterms:modified>
</cp:coreProperties>
</file>